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0" r:id="rId3"/>
    <p:sldId id="258" r:id="rId4"/>
    <p:sldId id="259" r:id="rId5"/>
    <p:sldId id="283" r:id="rId6"/>
    <p:sldId id="284" r:id="rId7"/>
    <p:sldId id="285" r:id="rId8"/>
    <p:sldId id="288" r:id="rId9"/>
    <p:sldId id="286" r:id="rId10"/>
    <p:sldId id="287" r:id="rId11"/>
    <p:sldId id="289" r:id="rId12"/>
    <p:sldId id="260" r:id="rId13"/>
    <p:sldId id="262" r:id="rId14"/>
    <p:sldId id="263" r:id="rId15"/>
    <p:sldId id="281" r:id="rId16"/>
    <p:sldId id="269" r:id="rId17"/>
    <p:sldId id="270" r:id="rId18"/>
    <p:sldId id="271" r:id="rId19"/>
    <p:sldId id="272" r:id="rId20"/>
    <p:sldId id="265" r:id="rId21"/>
    <p:sldId id="266" r:id="rId22"/>
    <p:sldId id="273" r:id="rId23"/>
    <p:sldId id="274" r:id="rId24"/>
    <p:sldId id="275" r:id="rId25"/>
    <p:sldId id="276" r:id="rId26"/>
    <p:sldId id="277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4AEAD-7873-4AD7-A01A-51AC4059DF82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D7BBF-7563-45D8-BE44-EF59458B1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7C313F-4297-4FA9-909B-53BE68558DFE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0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A5EA9D-91AD-4D36-BBDC-6F84765BF5D6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700">
                <a:latin typeface="Arial" pitchFamily="34" charset="0"/>
              </a:rPr>
              <a:t>Mail 3 times to your best prospects and past participants.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700">
                <a:latin typeface="Arial" pitchFamily="34" charset="0"/>
              </a:rPr>
              <a:t>Mail the same package twice.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700">
                <a:latin typeface="Arial" pitchFamily="34" charset="0"/>
              </a:rPr>
              <a:t>Mail a different package the second or third time.</a:t>
            </a: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9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3FCD52-EB4C-4088-90AE-D93781E14AA9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1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D96DAA-337A-4D21-909C-D287F744DCE3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821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E89A13-A763-4CD8-89DE-70E2ABB60AE4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618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DC884F-ABD5-4106-B523-78FF7BFB05D0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776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33AD54-A604-4FB6-AFF2-39B45C0530B5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609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D96DAA-337A-4D21-909C-D287F744DCE3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4743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7C313F-4297-4FA9-909B-53BE68558DFE}" type="slidenum">
              <a:rPr lang="en-US" altLang="en-US" smtClean="0"/>
              <a:pPr eaLnBrk="1" hangingPunct="1"/>
              <a:t>27</a:t>
            </a:fld>
            <a:endParaRPr lang="en-US" alt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5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7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1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3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D2F2-ED44-469C-82E5-04914898E235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0AC6E-51A4-4FF3-B347-0C3FB89E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305800" cy="2514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Best Marketing Ideas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for Association Education &amp; CPE</a:t>
            </a:r>
          </a:p>
        </p:txBody>
      </p:sp>
      <p:pic>
        <p:nvPicPr>
          <p:cNvPr id="8195" name="Picture 3" descr="pp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7" y="4191000"/>
            <a:ext cx="40306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905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77AC289-60EF-4AF6-A7D0-AC05373DD616}" type="slidenum">
              <a:rPr lang="en-US" altLang="en-US" sz="1400"/>
              <a:pPr algn="r" eaLnBrk="1" hangingPunct="1"/>
              <a:t>1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1371600" y="587956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Learning Resources Network (LERN) Do not reprint without express written consent from LERN  info@lern.org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457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CPA Educators Conference</a:t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San Antonio  -  February 25, 2016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63474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With William A. </a:t>
            </a:r>
            <a:r>
              <a:rPr lang="en-US" sz="2800" i="1" dirty="0" err="1" smtClean="0"/>
              <a:t>Draves</a:t>
            </a:r>
            <a:r>
              <a:rPr lang="en-US" sz="2800" i="1" dirty="0" smtClean="0"/>
              <a:t>, CAE,  President of LERN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867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70" y="152400"/>
            <a:ext cx="1454150" cy="1592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933274"/>
            <a:ext cx="400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Diana </a:t>
            </a:r>
            <a:r>
              <a:rPr lang="en-US" sz="2400" dirty="0" err="1" smtClean="0"/>
              <a:t>Laurillard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41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733800"/>
            <a:ext cx="41656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715000" cy="3095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6096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More</a:t>
            </a:r>
          </a:p>
          <a:p>
            <a:r>
              <a:rPr lang="en-US" sz="4000" dirty="0" smtClean="0"/>
              <a:t>Data</a:t>
            </a:r>
          </a:p>
          <a:p>
            <a:r>
              <a:rPr lang="en-US" sz="4000" dirty="0" smtClean="0"/>
              <a:t>Analysis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Professionals in our field,</a:t>
            </a:r>
          </a:p>
          <a:p>
            <a:r>
              <a:rPr lang="en-US" sz="3200" dirty="0" smtClean="0"/>
              <a:t>Particularly women,</a:t>
            </a:r>
          </a:p>
          <a:p>
            <a:r>
              <a:rPr lang="en-US" sz="3200" dirty="0" smtClean="0"/>
              <a:t>Need more math 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517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09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Mail 2 Weeks Earlier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68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449D58-B6FF-466B-8FBB-CAD5F92A5CFC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grpSp>
        <p:nvGrpSpPr>
          <p:cNvPr id="64515" name="Group 2"/>
          <p:cNvGrpSpPr>
            <a:grpSpLocks/>
          </p:cNvGrpSpPr>
          <p:nvPr/>
        </p:nvGrpSpPr>
        <p:grpSpPr bwMode="auto">
          <a:xfrm>
            <a:off x="990600" y="457200"/>
            <a:ext cx="2438400" cy="1876425"/>
            <a:chOff x="864" y="450"/>
            <a:chExt cx="1536" cy="1182"/>
          </a:xfrm>
        </p:grpSpPr>
        <p:sp>
          <p:nvSpPr>
            <p:cNvPr id="64534" name="Line 3"/>
            <p:cNvSpPr>
              <a:spLocks noChangeShapeType="1"/>
            </p:cNvSpPr>
            <p:nvPr/>
          </p:nvSpPr>
          <p:spPr bwMode="auto">
            <a:xfrm>
              <a:off x="1392" y="864"/>
              <a:ext cx="1008" cy="76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Rectangle 4"/>
            <p:cNvSpPr>
              <a:spLocks noChangeArrowheads="1"/>
            </p:cNvSpPr>
            <p:nvPr/>
          </p:nvSpPr>
          <p:spPr bwMode="auto">
            <a:xfrm>
              <a:off x="864" y="450"/>
              <a:ext cx="11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4000">
                  <a:solidFill>
                    <a:schemeClr val="accent2"/>
                  </a:solidFill>
                </a:rPr>
                <a:t>3 times</a:t>
              </a:r>
            </a:p>
          </p:txBody>
        </p:sp>
      </p:grpSp>
      <p:grpSp>
        <p:nvGrpSpPr>
          <p:cNvPr id="64516" name="Group 5"/>
          <p:cNvGrpSpPr>
            <a:grpSpLocks/>
          </p:cNvGrpSpPr>
          <p:nvPr/>
        </p:nvGrpSpPr>
        <p:grpSpPr bwMode="auto">
          <a:xfrm>
            <a:off x="228600" y="4114800"/>
            <a:ext cx="1676400" cy="838200"/>
            <a:chOff x="144" y="2592"/>
            <a:chExt cx="1056" cy="528"/>
          </a:xfrm>
        </p:grpSpPr>
        <p:sp>
          <p:nvSpPr>
            <p:cNvPr id="64532" name="Rectangle 6"/>
            <p:cNvSpPr>
              <a:spLocks noChangeArrowheads="1"/>
            </p:cNvSpPr>
            <p:nvPr/>
          </p:nvSpPr>
          <p:spPr bwMode="auto">
            <a:xfrm>
              <a:off x="144" y="2592"/>
              <a:ext cx="944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800">
                  <a:solidFill>
                    <a:schemeClr val="accent2"/>
                  </a:solidFill>
                </a:rPr>
                <a:t>1 time</a:t>
              </a:r>
            </a:p>
          </p:txBody>
        </p:sp>
        <p:sp>
          <p:nvSpPr>
            <p:cNvPr id="64533" name="Line 7"/>
            <p:cNvSpPr>
              <a:spLocks noChangeShapeType="1"/>
            </p:cNvSpPr>
            <p:nvPr/>
          </p:nvSpPr>
          <p:spPr bwMode="auto">
            <a:xfrm>
              <a:off x="720" y="2976"/>
              <a:ext cx="480" cy="1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7" name="Group 8"/>
          <p:cNvGrpSpPr>
            <a:grpSpLocks/>
          </p:cNvGrpSpPr>
          <p:nvPr/>
        </p:nvGrpSpPr>
        <p:grpSpPr bwMode="auto">
          <a:xfrm>
            <a:off x="6629400" y="2727325"/>
            <a:ext cx="1990725" cy="1311275"/>
            <a:chOff x="4224" y="1718"/>
            <a:chExt cx="1254" cy="826"/>
          </a:xfrm>
        </p:grpSpPr>
        <p:sp>
          <p:nvSpPr>
            <p:cNvPr id="64530" name="Rectangle 9"/>
            <p:cNvSpPr>
              <a:spLocks noChangeArrowheads="1"/>
            </p:cNvSpPr>
            <p:nvPr/>
          </p:nvSpPr>
          <p:spPr bwMode="auto">
            <a:xfrm>
              <a:off x="4224" y="1718"/>
              <a:ext cx="125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4000">
                  <a:solidFill>
                    <a:schemeClr val="accent2"/>
                  </a:solidFill>
                </a:rPr>
                <a:t>2 Times</a:t>
              </a:r>
            </a:p>
          </p:txBody>
        </p:sp>
        <p:sp>
          <p:nvSpPr>
            <p:cNvPr id="64531" name="Line 10"/>
            <p:cNvSpPr>
              <a:spLocks noChangeShapeType="1"/>
            </p:cNvSpPr>
            <p:nvPr/>
          </p:nvSpPr>
          <p:spPr bwMode="auto">
            <a:xfrm flipH="1">
              <a:off x="4224" y="2160"/>
              <a:ext cx="528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800600" y="381000"/>
            <a:ext cx="3600450" cy="1981200"/>
            <a:chOff x="2880" y="336"/>
            <a:chExt cx="2268" cy="1248"/>
          </a:xfrm>
        </p:grpSpPr>
        <p:sp>
          <p:nvSpPr>
            <p:cNvPr id="64528" name="Rectangle 12"/>
            <p:cNvSpPr>
              <a:spLocks noChangeArrowheads="1"/>
            </p:cNvSpPr>
            <p:nvPr/>
          </p:nvSpPr>
          <p:spPr bwMode="auto">
            <a:xfrm>
              <a:off x="2880" y="336"/>
              <a:ext cx="22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4000">
                  <a:solidFill>
                    <a:schemeClr val="accent2"/>
                  </a:solidFill>
                </a:rPr>
                <a:t>2nd or 3rd time</a:t>
              </a:r>
            </a:p>
          </p:txBody>
        </p:sp>
        <p:sp>
          <p:nvSpPr>
            <p:cNvPr id="64529" name="Line 13"/>
            <p:cNvSpPr>
              <a:spLocks noChangeShapeType="1"/>
            </p:cNvSpPr>
            <p:nvPr/>
          </p:nvSpPr>
          <p:spPr bwMode="auto">
            <a:xfrm flipH="1">
              <a:off x="3456" y="768"/>
              <a:ext cx="528" cy="8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9" name="Group 14"/>
          <p:cNvGrpSpPr>
            <a:grpSpLocks/>
          </p:cNvGrpSpPr>
          <p:nvPr/>
        </p:nvGrpSpPr>
        <p:grpSpPr bwMode="auto">
          <a:xfrm>
            <a:off x="1533525" y="1190625"/>
            <a:ext cx="6076950" cy="4476750"/>
            <a:chOff x="966" y="750"/>
            <a:chExt cx="3828" cy="2820"/>
          </a:xfrm>
        </p:grpSpPr>
        <p:grpSp>
          <p:nvGrpSpPr>
            <p:cNvPr id="64521" name="Group 15"/>
            <p:cNvGrpSpPr>
              <a:grpSpLocks/>
            </p:cNvGrpSpPr>
            <p:nvPr/>
          </p:nvGrpSpPr>
          <p:grpSpPr bwMode="auto">
            <a:xfrm>
              <a:off x="966" y="750"/>
              <a:ext cx="3828" cy="2820"/>
              <a:chOff x="966" y="750"/>
              <a:chExt cx="3828" cy="2820"/>
            </a:xfrm>
          </p:grpSpPr>
          <p:sp>
            <p:nvSpPr>
              <p:cNvPr id="64525" name="AutoShape 16"/>
              <p:cNvSpPr>
                <a:spLocks noChangeArrowheads="1"/>
              </p:cNvSpPr>
              <p:nvPr/>
            </p:nvSpPr>
            <p:spPr bwMode="auto">
              <a:xfrm>
                <a:off x="966" y="750"/>
                <a:ext cx="3828" cy="282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526" name="Line 17"/>
              <p:cNvSpPr>
                <a:spLocks noChangeShapeType="1"/>
              </p:cNvSpPr>
              <p:nvPr/>
            </p:nvSpPr>
            <p:spPr bwMode="auto">
              <a:xfrm>
                <a:off x="1944" y="2160"/>
                <a:ext cx="18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7" name="Line 18"/>
              <p:cNvSpPr>
                <a:spLocks noChangeShapeType="1"/>
              </p:cNvSpPr>
              <p:nvPr/>
            </p:nvSpPr>
            <p:spPr bwMode="auto">
              <a:xfrm>
                <a:off x="1440" y="2880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22" name="Rectangle 19"/>
            <p:cNvSpPr>
              <a:spLocks noChangeArrowheads="1"/>
            </p:cNvSpPr>
            <p:nvPr/>
          </p:nvSpPr>
          <p:spPr bwMode="auto">
            <a:xfrm>
              <a:off x="2126" y="1331"/>
              <a:ext cx="150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3600"/>
                <a:t>Best</a:t>
              </a:r>
            </a:p>
            <a:p>
              <a:pPr algn="ctr" eaLnBrk="1" hangingPunct="1"/>
              <a:r>
                <a:rPr lang="en-US" altLang="en-US" sz="3600"/>
                <a:t>Customers</a:t>
              </a:r>
              <a:endParaRPr lang="en-US" altLang="en-US" sz="2400"/>
            </a:p>
          </p:txBody>
        </p:sp>
        <p:sp>
          <p:nvSpPr>
            <p:cNvPr id="64523" name="Rectangle 20"/>
            <p:cNvSpPr>
              <a:spLocks noChangeArrowheads="1"/>
            </p:cNvSpPr>
            <p:nvPr/>
          </p:nvSpPr>
          <p:spPr bwMode="auto">
            <a:xfrm>
              <a:off x="1925" y="2208"/>
              <a:ext cx="190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/>
                <a:t>Customers +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/>
                <a:t>Same Demographics</a:t>
              </a:r>
            </a:p>
          </p:txBody>
        </p:sp>
        <p:sp>
          <p:nvSpPr>
            <p:cNvPr id="64524" name="Rectangle 21"/>
            <p:cNvSpPr>
              <a:spLocks noChangeArrowheads="1"/>
            </p:cNvSpPr>
            <p:nvPr/>
          </p:nvSpPr>
          <p:spPr bwMode="auto">
            <a:xfrm>
              <a:off x="2038" y="3033"/>
              <a:ext cx="16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Non-Customers</a:t>
              </a:r>
            </a:p>
          </p:txBody>
        </p:sp>
      </p:grpSp>
      <p:sp>
        <p:nvSpPr>
          <p:cNvPr id="64520" name="Rectangle 22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6AD6C3-B38F-437D-86C5-AFA985657B42}" type="slidenum">
              <a:rPr lang="en-US" altLang="en-US" sz="1400"/>
              <a:pPr algn="r" eaLnBrk="1" hangingPunct="1"/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080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smtClean="0"/>
              <a:t>Email should </a:t>
            </a:r>
            <a:r>
              <a:rPr lang="en-US" altLang="en-US" sz="3600" dirty="0"/>
              <a:t>be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Around 15</a:t>
            </a:r>
            <a:r>
              <a:rPr lang="en-US" altLang="en-US" sz="3600" dirty="0"/>
              <a:t>% of  Promotion</a:t>
            </a:r>
          </a:p>
        </p:txBody>
      </p:sp>
    </p:spTree>
    <p:extLst>
      <p:ext uri="{BB962C8B-B14F-4D97-AF65-F5344CB8AC3E}">
        <p14:creationId xmlns:p14="http://schemas.microsoft.com/office/powerpoint/2010/main" val="4021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Email </a:t>
            </a:r>
            <a:br>
              <a:rPr lang="en-US" dirty="0" smtClean="0"/>
            </a:br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6705600"/>
          </a:xfrm>
        </p:spPr>
        <p:txBody>
          <a:bodyPr>
            <a:normAutofit/>
          </a:bodyPr>
          <a:lstStyle/>
          <a:p>
            <a:r>
              <a:rPr lang="en-US" dirty="0" smtClean="0"/>
              <a:t>Every member and customer should get at least one email a month. But not the same one.</a:t>
            </a:r>
          </a:p>
          <a:p>
            <a:r>
              <a:rPr lang="en-US" dirty="0" smtClean="0"/>
              <a:t>Stop doing email ‘blasts’ - - one email to everyone. </a:t>
            </a:r>
          </a:p>
          <a:p>
            <a:r>
              <a:rPr lang="en-US" dirty="0" smtClean="0"/>
              <a:t>Start customizing emails to your 7 primary member segments and targeting more</a:t>
            </a:r>
          </a:p>
          <a:p>
            <a:r>
              <a:rPr lang="en-US" dirty="0" smtClean="0"/>
              <a:t>Figure out the saturation/spam point.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It probably is somewhere between 1 and 4 emails a week when members holler.</a:t>
            </a:r>
            <a:endParaRPr lang="en-US" dirty="0"/>
          </a:p>
        </p:txBody>
      </p:sp>
      <p:pic>
        <p:nvPicPr>
          <p:cNvPr id="4" name="Picture 2" descr="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676400" cy="12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676400" cy="12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533400"/>
            <a:ext cx="1301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838200"/>
            <a:ext cx="1301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609600"/>
            <a:ext cx="1301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-201706"/>
            <a:ext cx="1301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 I.   Best Marketing Practice for 2016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Part II.  Analyzing Your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Part III. The Coming Change in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Part IV.  Your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87" y="1066800"/>
            <a:ext cx="1470254" cy="1556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2286000"/>
            <a:ext cx="1409163" cy="1546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36" y="3657600"/>
            <a:ext cx="1648511" cy="1611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4658866"/>
            <a:ext cx="1645920" cy="16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Customer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4b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Follow Up on Inquiries</a:t>
            </a:r>
            <a:endParaRPr lang="en-US" dirty="0"/>
          </a:p>
        </p:txBody>
      </p:sp>
      <p:pic>
        <p:nvPicPr>
          <p:cNvPr id="4" name="Picture 2" descr="Crazy Ma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67201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4478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Send 1 item out within 24 hours of inquiry</a:t>
            </a:r>
          </a:p>
          <a:p>
            <a:endParaRPr lang="en-US" sz="2400" dirty="0"/>
          </a:p>
          <a:p>
            <a:r>
              <a:rPr lang="en-US" sz="2400" dirty="0" smtClean="0"/>
              <a:t>Send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item out within 3 days of inquiry</a:t>
            </a:r>
          </a:p>
          <a:p>
            <a:endParaRPr lang="en-US" sz="2400" dirty="0"/>
          </a:p>
          <a:p>
            <a:r>
              <a:rPr lang="en-US" sz="2400" dirty="0" smtClean="0"/>
              <a:t>Follow up the next week after an inquiry</a:t>
            </a:r>
          </a:p>
          <a:p>
            <a:endParaRPr lang="en-US" sz="2400" dirty="0"/>
          </a:p>
          <a:p>
            <a:r>
              <a:rPr lang="en-US" sz="2400" dirty="0" smtClean="0"/>
              <a:t>Put the person’s name and data in your database!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1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15201A-C6CB-4AFF-A48D-8B09E1973618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990600" y="2209800"/>
            <a:ext cx="7086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4648200"/>
            <a:ext cx="1247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97413"/>
            <a:ext cx="18288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5" name="AutoShape 5"/>
          <p:cNvSpPr>
            <a:spLocks noChangeArrowheads="1"/>
          </p:cNvSpPr>
          <p:nvPr/>
        </p:nvSpPr>
        <p:spPr bwMode="auto">
          <a:xfrm>
            <a:off x="1600200" y="3048000"/>
            <a:ext cx="685800" cy="7620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5446" name="AutoShape 6"/>
          <p:cNvSpPr>
            <a:spLocks noChangeArrowheads="1"/>
          </p:cNvSpPr>
          <p:nvPr/>
        </p:nvSpPr>
        <p:spPr bwMode="auto">
          <a:xfrm>
            <a:off x="2057400" y="2590800"/>
            <a:ext cx="685800" cy="609600"/>
          </a:xfrm>
          <a:prstGeom prst="star5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5447" name="AutoShape 7"/>
          <p:cNvSpPr>
            <a:spLocks noChangeArrowheads="1"/>
          </p:cNvSpPr>
          <p:nvPr/>
        </p:nvSpPr>
        <p:spPr bwMode="auto">
          <a:xfrm>
            <a:off x="2286000" y="3352800"/>
            <a:ext cx="914400" cy="838200"/>
          </a:xfrm>
          <a:prstGeom prst="star5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>
            <a:off x="2667000" y="2743200"/>
            <a:ext cx="762000" cy="9144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4648200" y="22098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990600" y="43434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51" name="AutoShape 11"/>
          <p:cNvSpPr>
            <a:spLocks noChangeArrowheads="1"/>
          </p:cNvSpPr>
          <p:nvPr/>
        </p:nvSpPr>
        <p:spPr bwMode="auto">
          <a:xfrm>
            <a:off x="3276600" y="2743200"/>
            <a:ext cx="838200" cy="838200"/>
          </a:xfrm>
          <a:prstGeom prst="star5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78861" name="Picture 12" descr="Boy with Slingshot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1589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2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049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Part II:</a:t>
            </a:r>
            <a:br>
              <a:rPr lang="en-US" altLang="en-US" b="1" dirty="0" smtClean="0">
                <a:solidFill>
                  <a:srgbClr val="7030A0"/>
                </a:solidFill>
              </a:rPr>
            </a:br>
            <a:r>
              <a:rPr lang="en-US" altLang="en-US" b="1" dirty="0" smtClean="0">
                <a:solidFill>
                  <a:srgbClr val="7030A0"/>
                </a:solidFill>
              </a:rPr>
              <a:t>Analyze Your Customer Data</a:t>
            </a:r>
          </a:p>
        </p:txBody>
      </p:sp>
    </p:spTree>
    <p:extLst>
      <p:ext uri="{BB962C8B-B14F-4D97-AF65-F5344CB8AC3E}">
        <p14:creationId xmlns:p14="http://schemas.microsoft.com/office/powerpoint/2010/main" val="33843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DB8D43-3D29-40F7-8FFC-D0CB619C532E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049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Chart 2: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Association CPE Participants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38200" y="2057400"/>
          <a:ext cx="7315200" cy="573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4" imgW="7315200" imgH="5753160" progId="Word.Document.8">
                  <p:embed/>
                </p:oleObj>
              </mc:Choice>
              <mc:Fallback>
                <p:oleObj name="Document" r:id="rId4" imgW="7315200" imgH="5753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7315200" cy="573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5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29571D-1761-4359-8240-DE17D1103217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049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Chart 3: Operating Margin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57200" y="2019300"/>
          <a:ext cx="73152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Document" r:id="rId4" imgW="7315200" imgH="5297400" progId="Word.Document.8">
                  <p:embed/>
                </p:oleObj>
              </mc:Choice>
              <mc:Fallback>
                <p:oleObj name="Document" r:id="rId4" imgW="7315200" imgH="5297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19300"/>
                        <a:ext cx="73152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3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2ACCAD-CE4B-4A96-BC61-9BCB9964E91A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049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Chart 6: 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Efficiency Strategy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533400" y="2019300"/>
          <a:ext cx="73152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Document" r:id="rId4" imgW="7315200" imgH="5295960" progId="Word.Document.8">
                  <p:embed/>
                </p:oleObj>
              </mc:Choice>
              <mc:Fallback>
                <p:oleObj name="Document" r:id="rId4" imgW="7315200" imgH="5295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19300"/>
                        <a:ext cx="73152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Line 4"/>
          <p:cNvSpPr>
            <a:spLocks noChangeShapeType="1"/>
          </p:cNvSpPr>
          <p:nvPr/>
        </p:nvSpPr>
        <p:spPr bwMode="auto">
          <a:xfrm flipH="1" flipV="1">
            <a:off x="3429000" y="3124200"/>
            <a:ext cx="30480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15201A-C6CB-4AFF-A48D-8B09E1973618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990600" y="2209800"/>
            <a:ext cx="7086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4648200"/>
            <a:ext cx="1247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97413"/>
            <a:ext cx="18288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5" name="AutoShape 5"/>
          <p:cNvSpPr>
            <a:spLocks noChangeArrowheads="1"/>
          </p:cNvSpPr>
          <p:nvPr/>
        </p:nvSpPr>
        <p:spPr bwMode="auto">
          <a:xfrm>
            <a:off x="1600200" y="3048000"/>
            <a:ext cx="685800" cy="7620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5446" name="AutoShape 6"/>
          <p:cNvSpPr>
            <a:spLocks noChangeArrowheads="1"/>
          </p:cNvSpPr>
          <p:nvPr/>
        </p:nvSpPr>
        <p:spPr bwMode="auto">
          <a:xfrm>
            <a:off x="2057400" y="2590800"/>
            <a:ext cx="685800" cy="609600"/>
          </a:xfrm>
          <a:prstGeom prst="star5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5447" name="AutoShape 7"/>
          <p:cNvSpPr>
            <a:spLocks noChangeArrowheads="1"/>
          </p:cNvSpPr>
          <p:nvPr/>
        </p:nvSpPr>
        <p:spPr bwMode="auto">
          <a:xfrm>
            <a:off x="2286000" y="3352800"/>
            <a:ext cx="914400" cy="838200"/>
          </a:xfrm>
          <a:prstGeom prst="star5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>
            <a:off x="2667000" y="2743200"/>
            <a:ext cx="762000" cy="9144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4648200" y="22098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990600" y="43434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51" name="AutoShape 11"/>
          <p:cNvSpPr>
            <a:spLocks noChangeArrowheads="1"/>
          </p:cNvSpPr>
          <p:nvPr/>
        </p:nvSpPr>
        <p:spPr bwMode="auto">
          <a:xfrm>
            <a:off x="3276600" y="2743200"/>
            <a:ext cx="838200" cy="838200"/>
          </a:xfrm>
          <a:prstGeom prst="star5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78861" name="Picture 12" descr="Boy with Slingshot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1589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2" name="Rectangle 1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8229600" cy="11049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Chart 1: Your Customers</a:t>
            </a:r>
          </a:p>
        </p:txBody>
      </p:sp>
    </p:spTree>
    <p:extLst>
      <p:ext uri="{BB962C8B-B14F-4D97-AF65-F5344CB8AC3E}">
        <p14:creationId xmlns:p14="http://schemas.microsoft.com/office/powerpoint/2010/main" val="26100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305800" cy="2514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Best Marketing Ideas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for Association Education &amp; CPE</a:t>
            </a:r>
          </a:p>
        </p:txBody>
      </p:sp>
      <p:pic>
        <p:nvPicPr>
          <p:cNvPr id="8195" name="Picture 3" descr="pp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7" y="4191000"/>
            <a:ext cx="40306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905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77AC289-60EF-4AF6-A7D0-AC05373DD616}" type="slidenum">
              <a:rPr lang="en-US" altLang="en-US" sz="1400"/>
              <a:pPr algn="r" eaLnBrk="1" hangingPunct="1"/>
              <a:t>27</a:t>
            </a:fld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1371600" y="587956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Learning Resources Network (LERN) Do not reprint without express written consent from LERN  info@lern.org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4572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Thanks for being here!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63474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With William A. </a:t>
            </a:r>
            <a:r>
              <a:rPr lang="en-US" sz="2800" i="1" dirty="0" err="1" smtClean="0"/>
              <a:t>Draves</a:t>
            </a:r>
            <a:r>
              <a:rPr lang="en-US" sz="2800" i="1" dirty="0" smtClean="0"/>
              <a:t>, CAE,  President of LERN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5412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g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600393"/>
            <a:ext cx="2965450" cy="388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g5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31" y="1600393"/>
            <a:ext cx="2905235" cy="384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g5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7" y="1658103"/>
            <a:ext cx="2913063" cy="385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" y="152400"/>
            <a:ext cx="10195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Part I. Best Marketing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Keep Print for High Dollar Events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5943600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Emotional attachment, even for Gen 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44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Print Brochure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" y="1219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YES – Print Brochure</a:t>
            </a:r>
          </a:p>
          <a:p>
            <a:r>
              <a:rPr lang="en-US" dirty="0" smtClean="0"/>
              <a:t>State</a:t>
            </a:r>
            <a:br>
              <a:rPr lang="en-US" dirty="0" smtClean="0"/>
            </a:br>
            <a:r>
              <a:rPr lang="en-US" dirty="0" smtClean="0"/>
              <a:t> Conference</a:t>
            </a:r>
          </a:p>
          <a:p>
            <a:r>
              <a:rPr lang="en-US" dirty="0" smtClean="0"/>
              <a:t>Preliminary </a:t>
            </a:r>
            <a:r>
              <a:rPr lang="en-US" dirty="0" err="1" smtClean="0"/>
              <a:t>Conf</a:t>
            </a:r>
            <a:endParaRPr lang="en-US" dirty="0" smtClean="0"/>
          </a:p>
          <a:p>
            <a:r>
              <a:rPr lang="en-US" dirty="0" smtClean="0"/>
              <a:t>Catalog of</a:t>
            </a:r>
            <a:br>
              <a:rPr lang="en-US" dirty="0" smtClean="0"/>
            </a:br>
            <a:r>
              <a:rPr lang="en-US" dirty="0" smtClean="0"/>
              <a:t> Courses*</a:t>
            </a:r>
          </a:p>
          <a:p>
            <a:r>
              <a:rPr lang="en-US" dirty="0" smtClean="0"/>
              <a:t>Any event</a:t>
            </a:r>
            <a:br>
              <a:rPr lang="en-US" dirty="0" smtClean="0"/>
            </a:br>
            <a:r>
              <a:rPr lang="en-US" dirty="0" smtClean="0"/>
              <a:t> priced over $295</a:t>
            </a:r>
            <a:br>
              <a:rPr lang="en-US" dirty="0" smtClean="0"/>
            </a:br>
            <a:r>
              <a:rPr lang="en-US" dirty="0" smtClean="0"/>
              <a:t> (maybe $195)*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 Includes online</a:t>
            </a:r>
            <a:br>
              <a:rPr lang="en-US" dirty="0" smtClean="0"/>
            </a:br>
            <a:r>
              <a:rPr lang="en-US" dirty="0" smtClean="0"/>
              <a:t> courses and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219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NO – Probably No Print</a:t>
            </a:r>
          </a:p>
          <a:p>
            <a:r>
              <a:rPr lang="en-US" dirty="0" smtClean="0"/>
              <a:t>Webinars </a:t>
            </a:r>
            <a:br>
              <a:rPr lang="en-US" dirty="0" smtClean="0"/>
            </a:br>
            <a:r>
              <a:rPr lang="en-US" dirty="0" smtClean="0"/>
              <a:t>under $295</a:t>
            </a:r>
          </a:p>
          <a:p>
            <a:r>
              <a:rPr lang="en-US" dirty="0" smtClean="0"/>
              <a:t>Self Study online</a:t>
            </a:r>
            <a:br>
              <a:rPr lang="en-US" dirty="0" smtClean="0"/>
            </a:br>
            <a:r>
              <a:rPr lang="en-US" dirty="0" smtClean="0"/>
              <a:t> priced under $195</a:t>
            </a:r>
          </a:p>
          <a:p>
            <a:r>
              <a:rPr lang="en-US" dirty="0" smtClean="0"/>
              <a:t>Half day seminars</a:t>
            </a:r>
          </a:p>
          <a:p>
            <a:r>
              <a:rPr lang="en-US" dirty="0" smtClean="0"/>
              <a:t>Any event priced</a:t>
            </a:r>
            <a:br>
              <a:rPr lang="en-US" dirty="0" smtClean="0"/>
            </a:br>
            <a:r>
              <a:rPr lang="en-US" dirty="0" smtClean="0"/>
              <a:t> under $195</a:t>
            </a:r>
            <a:br>
              <a:rPr lang="en-US" dirty="0" smtClean="0"/>
            </a:br>
            <a:r>
              <a:rPr lang="en-US" dirty="0" smtClean="0"/>
              <a:t> (maybe $295)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92" y="3352800"/>
            <a:ext cx="278055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305"/>
            <a:ext cx="9144000" cy="4186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81000"/>
            <a:ext cx="8001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New this year</a:t>
            </a:r>
          </a:p>
          <a:p>
            <a:r>
              <a:rPr lang="en-US" sz="2800" dirty="0" smtClean="0"/>
              <a:t>1.Your refund policy is all wrong. </a:t>
            </a:r>
            <a:br>
              <a:rPr lang="en-US" sz="2800" dirty="0" smtClean="0"/>
            </a:br>
            <a:r>
              <a:rPr lang="en-US" sz="2800" dirty="0" smtClean="0"/>
              <a:t>      Guarantee your programs</a:t>
            </a:r>
          </a:p>
          <a:p>
            <a:endParaRPr lang="en-US" sz="2800" dirty="0" smtClean="0"/>
          </a:p>
          <a:p>
            <a:r>
              <a:rPr lang="en-US" sz="2800" dirty="0" smtClean="0"/>
              <a:t>2.Keep your registration form in the brochure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9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8400"/>
            <a:ext cx="3505200" cy="4128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Two Best Customers Lists?</a:t>
            </a:r>
          </a:p>
          <a:p>
            <a:endParaRPr lang="en-US" sz="3600" dirty="0" smtClean="0"/>
          </a:p>
          <a:p>
            <a:r>
              <a:rPr lang="en-US" sz="3600" dirty="0" smtClean="0"/>
              <a:t>If you have a big seasonal event, such as your annual conference, you may have two </a:t>
            </a:r>
            <a:br>
              <a:rPr lang="en-US" sz="3600" dirty="0" smtClean="0"/>
            </a:br>
            <a:r>
              <a:rPr lang="en-US" sz="3600" dirty="0" smtClean="0"/>
              <a:t>Best Customer Lists.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Lisa </a:t>
            </a:r>
            <a:r>
              <a:rPr lang="en-US" dirty="0" err="1" smtClean="0"/>
              <a:t>Beytein</a:t>
            </a:r>
            <a:r>
              <a:rPr lang="en-US" dirty="0" smtClean="0"/>
              <a:t>-Carlson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1910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</a:t>
            </a:r>
          </a:p>
          <a:p>
            <a:r>
              <a:rPr lang="en-US" sz="2800" dirty="0" smtClean="0"/>
              <a:t>-Page Analysis</a:t>
            </a:r>
            <a:br>
              <a:rPr lang="en-US" sz="2800" dirty="0" smtClean="0"/>
            </a:br>
            <a:r>
              <a:rPr lang="en-US" sz="2800" dirty="0" smtClean="0"/>
              <a:t>-Integrated Marketing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1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3289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you don’t have a Gen Y advisory board, get one quick!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74" y="1752599"/>
            <a:ext cx="6150557" cy="3052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97512"/>
            <a:ext cx="2377028" cy="2442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51816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 Y generation gap getting bigger, not small, culture more different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9641" y="1752599"/>
            <a:ext cx="2377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Analyze everything</a:t>
            </a:r>
          </a:p>
          <a:p>
            <a:r>
              <a:rPr lang="en-US" sz="2800" dirty="0" smtClean="0"/>
              <a:t>By Generation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84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69837"/>
            <a:ext cx="6324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Social Events</a:t>
            </a:r>
          </a:p>
          <a:p>
            <a:endParaRPr lang="en-US" sz="2800" dirty="0"/>
          </a:p>
          <a:p>
            <a:r>
              <a:rPr lang="en-US" sz="2800" dirty="0" smtClean="0"/>
              <a:t>Formats – Roundtable</a:t>
            </a:r>
          </a:p>
          <a:p>
            <a:endParaRPr lang="en-US" sz="2800" dirty="0"/>
          </a:p>
          <a:p>
            <a:r>
              <a:rPr lang="en-US" sz="2800" dirty="0" smtClean="0"/>
              <a:t>New one?</a:t>
            </a:r>
          </a:p>
          <a:p>
            <a:endParaRPr lang="en-US" sz="2800" dirty="0"/>
          </a:p>
          <a:p>
            <a:r>
              <a:rPr lang="en-US" sz="2800" dirty="0" smtClean="0"/>
              <a:t>Presenters</a:t>
            </a:r>
          </a:p>
          <a:p>
            <a:endParaRPr lang="en-US" sz="2800" dirty="0"/>
          </a:p>
          <a:p>
            <a:r>
              <a:rPr lang="en-US" sz="2800" dirty="0" smtClean="0"/>
              <a:t>Questions and Issues</a:t>
            </a:r>
          </a:p>
          <a:p>
            <a:endParaRPr lang="en-US" sz="2800" dirty="0"/>
          </a:p>
          <a:p>
            <a:r>
              <a:rPr lang="en-US" sz="2800" dirty="0" smtClean="0"/>
              <a:t>Leadership </a:t>
            </a:r>
          </a:p>
          <a:p>
            <a:endParaRPr lang="en-US" sz="2800" dirty="0"/>
          </a:p>
          <a:p>
            <a:r>
              <a:rPr lang="en-US" sz="2800" dirty="0" smtClean="0"/>
              <a:t>New Skills for the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</a:t>
            </a:r>
          </a:p>
          <a:p>
            <a:endParaRPr lang="en-US" sz="2800" dirty="0"/>
          </a:p>
          <a:p>
            <a:r>
              <a:rPr lang="en-US" sz="2800" dirty="0" smtClean="0"/>
              <a:t>Crisis in conference meals?  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1658"/>
            <a:ext cx="25717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7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To Collect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Address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Birth Year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Occupational Subspecialty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best customer, and those best potential customers, will fall in 1 of 7 market segments</a:t>
            </a:r>
            <a:br>
              <a:rPr lang="en-US" dirty="0" smtClean="0"/>
            </a:br>
            <a:r>
              <a:rPr lang="en-US" dirty="0" smtClean="0"/>
              <a:t>based on the segment demographics.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06" y="1524000"/>
            <a:ext cx="29982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465</Words>
  <Application>Microsoft Office PowerPoint</Application>
  <PresentationFormat>On-screen Show (4:3)</PresentationFormat>
  <Paragraphs>127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Document</vt:lpstr>
      <vt:lpstr>Best Marketing Ideas  for Association Education &amp; CPE</vt:lpstr>
      <vt:lpstr>Agenda</vt:lpstr>
      <vt:lpstr>PowerPoint Presentation</vt:lpstr>
      <vt:lpstr>Print Brochure</vt:lpstr>
      <vt:lpstr>PowerPoint Presentation</vt:lpstr>
      <vt:lpstr>PowerPoint Presentation</vt:lpstr>
      <vt:lpstr>PowerPoint Presentation</vt:lpstr>
      <vt:lpstr>PowerPoint Presentation</vt:lpstr>
      <vt:lpstr>What Data To Collect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 Promotion</vt:lpstr>
      <vt:lpstr>PowerPoint Presentation</vt:lpstr>
      <vt:lpstr>PowerPoint Presentation</vt:lpstr>
      <vt:lpstr>PowerPoint Presentation</vt:lpstr>
      <vt:lpstr>PowerPoint Presentation</vt:lpstr>
      <vt:lpstr>Focus on Customer Retention</vt:lpstr>
      <vt:lpstr>Follow Up on Inquiries</vt:lpstr>
      <vt:lpstr>Part II: Analyze Your Customer Data</vt:lpstr>
      <vt:lpstr>Chart 2: Association CPE Participants</vt:lpstr>
      <vt:lpstr>Chart 3: Operating Margin</vt:lpstr>
      <vt:lpstr>Chart 6:  Efficiency Strategy</vt:lpstr>
      <vt:lpstr>Chart 1: Your Customers</vt:lpstr>
      <vt:lpstr>Best Marketing Ideas  for Association Education &amp; CPE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Tammy Helminiak</cp:lastModifiedBy>
  <cp:revision>43</cp:revision>
  <dcterms:created xsi:type="dcterms:W3CDTF">2016-02-23T18:27:10Z</dcterms:created>
  <dcterms:modified xsi:type="dcterms:W3CDTF">2016-05-18T14:50:39Z</dcterms:modified>
</cp:coreProperties>
</file>