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8"/>
  </p:handoutMasterIdLst>
  <p:sldIdLst>
    <p:sldId id="256" r:id="rId2"/>
    <p:sldId id="257" r:id="rId3"/>
    <p:sldId id="258" r:id="rId4"/>
    <p:sldId id="259" r:id="rId5"/>
    <p:sldId id="303" r:id="rId6"/>
    <p:sldId id="297" r:id="rId7"/>
    <p:sldId id="302" r:id="rId8"/>
    <p:sldId id="289" r:id="rId9"/>
    <p:sldId id="290" r:id="rId10"/>
    <p:sldId id="260" r:id="rId11"/>
    <p:sldId id="292" r:id="rId12"/>
    <p:sldId id="294" r:id="rId13"/>
    <p:sldId id="304" r:id="rId14"/>
    <p:sldId id="291" r:id="rId15"/>
    <p:sldId id="261" r:id="rId16"/>
    <p:sldId id="262" r:id="rId17"/>
    <p:sldId id="263" r:id="rId18"/>
    <p:sldId id="264" r:id="rId19"/>
    <p:sldId id="265" r:id="rId20"/>
    <p:sldId id="266" r:id="rId21"/>
    <p:sldId id="278" r:id="rId22"/>
    <p:sldId id="279" r:id="rId23"/>
    <p:sldId id="267" r:id="rId24"/>
    <p:sldId id="295" r:id="rId25"/>
    <p:sldId id="300" r:id="rId26"/>
    <p:sldId id="301" r:id="rId27"/>
    <p:sldId id="268" r:id="rId28"/>
    <p:sldId id="269" r:id="rId29"/>
    <p:sldId id="270" r:id="rId30"/>
    <p:sldId id="272" r:id="rId31"/>
    <p:sldId id="298" r:id="rId32"/>
    <p:sldId id="299" r:id="rId33"/>
    <p:sldId id="271" r:id="rId34"/>
    <p:sldId id="273" r:id="rId35"/>
    <p:sldId id="296" r:id="rId36"/>
    <p:sldId id="280" r:id="rId37"/>
    <p:sldId id="281" r:id="rId38"/>
    <p:sldId id="282" r:id="rId39"/>
    <p:sldId id="283" r:id="rId40"/>
    <p:sldId id="285" r:id="rId41"/>
    <p:sldId id="275" r:id="rId42"/>
    <p:sldId id="276" r:id="rId43"/>
    <p:sldId id="286" r:id="rId44"/>
    <p:sldId id="287" r:id="rId45"/>
    <p:sldId id="288" r:id="rId46"/>
    <p:sldId id="277" r:id="rId47"/>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4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1650" cy="465138"/>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sz="quarter" idx="1"/>
          </p:nvPr>
        </p:nvSpPr>
        <p:spPr>
          <a:xfrm>
            <a:off x="3976688" y="0"/>
            <a:ext cx="3041650" cy="465138"/>
          </a:xfrm>
          <a:prstGeom prst="rect">
            <a:avLst/>
          </a:prstGeom>
        </p:spPr>
        <p:txBody>
          <a:bodyPr vert="horz" lIns="91430" tIns="45715" rIns="91430" bIns="45715" rtlCol="0"/>
          <a:lstStyle>
            <a:lvl1pPr algn="r">
              <a:defRPr sz="1200"/>
            </a:lvl1pPr>
          </a:lstStyle>
          <a:p>
            <a:fld id="{7CC6A9DB-7DA0-4E24-877A-8E73A3A3CA29}" type="datetimeFigureOut">
              <a:rPr lang="en-US" smtClean="0"/>
              <a:t>7/13/2016</a:t>
            </a:fld>
            <a:endParaRPr lang="en-US" dirty="0"/>
          </a:p>
        </p:txBody>
      </p:sp>
      <p:sp>
        <p:nvSpPr>
          <p:cNvPr id="4" name="Footer Placeholder 3"/>
          <p:cNvSpPr>
            <a:spLocks noGrp="1"/>
          </p:cNvSpPr>
          <p:nvPr>
            <p:ph type="ftr" sz="quarter" idx="2"/>
          </p:nvPr>
        </p:nvSpPr>
        <p:spPr>
          <a:xfrm>
            <a:off x="1" y="8839200"/>
            <a:ext cx="3041650" cy="465138"/>
          </a:xfrm>
          <a:prstGeom prst="rect">
            <a:avLst/>
          </a:prstGeom>
        </p:spPr>
        <p:txBody>
          <a:bodyPr vert="horz" lIns="91430" tIns="45715" rIns="91430"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688" y="8839200"/>
            <a:ext cx="3041650" cy="465138"/>
          </a:xfrm>
          <a:prstGeom prst="rect">
            <a:avLst/>
          </a:prstGeom>
        </p:spPr>
        <p:txBody>
          <a:bodyPr vert="horz" lIns="91430" tIns="45715" rIns="91430" bIns="45715" rtlCol="0" anchor="b"/>
          <a:lstStyle>
            <a:lvl1pPr algn="r">
              <a:defRPr sz="1200"/>
            </a:lvl1pPr>
          </a:lstStyle>
          <a:p>
            <a:fld id="{502F5347-9CAD-4CDB-A22C-DF55FC665785}" type="slidenum">
              <a:rPr lang="en-US" smtClean="0"/>
              <a:t>‹#›</a:t>
            </a:fld>
            <a:endParaRPr lang="en-US" dirty="0"/>
          </a:p>
        </p:txBody>
      </p:sp>
    </p:spTree>
    <p:extLst>
      <p:ext uri="{BB962C8B-B14F-4D97-AF65-F5344CB8AC3E}">
        <p14:creationId xmlns:p14="http://schemas.microsoft.com/office/powerpoint/2010/main" val="66933444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CE625D67-E85B-4AEF-B4E8-629CFA376F14}" type="datetimeFigureOut">
              <a:rPr lang="en-US" smtClean="0"/>
              <a:t>7/13/2016</a:t>
            </a:fld>
            <a:endParaRPr lang="en-US" dirty="0"/>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dirty="0"/>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29F98810-CD4A-4B70-AE55-0733BFB5826D}" type="slidenum">
              <a:rPr lang="en-US" smtClean="0"/>
              <a:t>‹#›</a:t>
            </a:fld>
            <a:endParaRPr lang="en-US" dirty="0"/>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F98810-CD4A-4B70-AE55-0733BFB5826D}"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F98810-CD4A-4B70-AE55-0733BFB5826D}"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F98810-CD4A-4B70-AE55-0733BFB5826D}"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F98810-CD4A-4B70-AE55-0733BFB5826D}"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F98810-CD4A-4B70-AE55-0733BFB5826D}" type="slidenum">
              <a:rPr lang="en-US" smtClean="0"/>
              <a:t>‹#›</a:t>
            </a:fld>
            <a:endParaRPr lang="en-US" dirty="0"/>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F98810-CD4A-4B70-AE55-0733BFB5826D}" type="slidenum">
              <a:rPr lang="en-US" smtClean="0"/>
              <a:t>‹#›</a:t>
            </a:fld>
            <a:endParaRPr lang="en-US" dirty="0"/>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F98810-CD4A-4B70-AE55-0733BFB5826D}"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F98810-CD4A-4B70-AE55-0733BFB5826D}"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F98810-CD4A-4B70-AE55-0733BFB5826D}"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625D67-E85B-4AEF-B4E8-629CFA376F14}" type="datetimeFigureOut">
              <a:rPr lang="en-US" smtClean="0"/>
              <a:t>7/13/2016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F98810-CD4A-4B70-AE55-0733BFB5826D}"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CE625D67-E85B-4AEF-B4E8-629CFA376F14}" type="datetimeFigureOut">
              <a:rPr lang="en-US" smtClean="0"/>
              <a:t>7/13/2016</a:t>
            </a:fld>
            <a:endParaRPr lang="en-US" dirty="0"/>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dirty="0"/>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29F98810-CD4A-4B70-AE55-0733BFB5826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3.wmf"/><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gif"/><Relationship Id="rId9"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package" Target="../embeddings/Microsoft_Excel_Worksheet1.xls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360000">
            <a:off x="3370992" y="2420771"/>
            <a:ext cx="4847038" cy="2196378"/>
          </a:xfrm>
        </p:spPr>
        <p:txBody>
          <a:bodyPr/>
          <a:lstStyle/>
          <a:p>
            <a:r>
              <a:rPr lang="en-US" sz="3200" dirty="0" smtClean="0"/>
              <a:t>Creating Department Recreation and Parks Program Plans</a:t>
            </a:r>
            <a:br>
              <a:rPr lang="en-US" sz="3200" dirty="0" smtClean="0"/>
            </a:br>
            <a:r>
              <a:rPr lang="en-US" sz="3200" dirty="0" smtClean="0"/>
              <a:t>LERN WEBINAR 2016</a:t>
            </a:r>
            <a:endParaRPr lang="en-US" sz="3200" dirty="0"/>
          </a:p>
        </p:txBody>
      </p:sp>
      <p:sp>
        <p:nvSpPr>
          <p:cNvPr id="3" name="Subtitle 2"/>
          <p:cNvSpPr>
            <a:spLocks noGrp="1"/>
          </p:cNvSpPr>
          <p:nvPr>
            <p:ph type="subTitle" idx="1"/>
          </p:nvPr>
        </p:nvSpPr>
        <p:spPr/>
        <p:txBody>
          <a:bodyPr/>
          <a:lstStyle/>
          <a:p>
            <a:r>
              <a:rPr lang="en-US" dirty="0" smtClean="0"/>
              <a:t>Laura T. Wetherald, CPRP</a:t>
            </a:r>
          </a:p>
          <a:p>
            <a:r>
              <a:rPr lang="en-US" dirty="0" smtClean="0"/>
              <a:t>Bureau Chief of Recreation, Howard County, MD</a:t>
            </a:r>
          </a:p>
          <a:p>
            <a:r>
              <a:rPr lang="en-US" dirty="0" smtClean="0"/>
              <a:t>lwetherald@howardcountymd.gov</a:t>
            </a:r>
            <a:endParaRPr lang="en-US" dirty="0"/>
          </a:p>
        </p:txBody>
      </p:sp>
    </p:spTree>
    <p:extLst>
      <p:ext uri="{BB962C8B-B14F-4D97-AF65-F5344CB8AC3E}">
        <p14:creationId xmlns:p14="http://schemas.microsoft.com/office/powerpoint/2010/main" val="31586387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Evidence of Compliance</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43541" y="2038350"/>
            <a:ext cx="3053268" cy="3951288"/>
          </a:xfrm>
          <a:ln>
            <a:solidFill>
              <a:schemeClr val="accent1"/>
            </a:solidFill>
          </a:ln>
        </p:spPr>
      </p:pic>
      <p:sp>
        <p:nvSpPr>
          <p:cNvPr id="6" name="TextBox 5"/>
          <p:cNvSpPr txBox="1"/>
          <p:nvPr/>
        </p:nvSpPr>
        <p:spPr>
          <a:xfrm>
            <a:off x="3352800" y="1524000"/>
            <a:ext cx="2286000" cy="369332"/>
          </a:xfrm>
          <a:prstGeom prst="rect">
            <a:avLst/>
          </a:prstGeom>
          <a:noFill/>
        </p:spPr>
        <p:txBody>
          <a:bodyPr wrap="square" rtlCol="0">
            <a:spAutoFit/>
          </a:bodyPr>
          <a:lstStyle/>
          <a:p>
            <a:r>
              <a:rPr lang="en-US" dirty="0" smtClean="0"/>
              <a:t>Trends Analysis Plan</a:t>
            </a:r>
            <a:endParaRPr lang="en-US" dirty="0"/>
          </a:p>
        </p:txBody>
      </p:sp>
      <p:sp>
        <p:nvSpPr>
          <p:cNvPr id="4" name="Content Placeholder 3"/>
          <p:cNvSpPr>
            <a:spLocks noGrp="1"/>
          </p:cNvSpPr>
          <p:nvPr>
            <p:ph sz="quarter" idx="14"/>
          </p:nvPr>
        </p:nvSpPr>
        <p:spPr>
          <a:xfrm>
            <a:off x="4645152" y="2039112"/>
            <a:ext cx="3657600" cy="4209288"/>
          </a:xfrm>
        </p:spPr>
        <p:txBody>
          <a:bodyPr>
            <a:normAutofit fontScale="92500" lnSpcReduction="10000"/>
          </a:bodyPr>
          <a:lstStyle/>
          <a:p>
            <a:r>
              <a:rPr lang="en-US" dirty="0" smtClean="0"/>
              <a:t>8 point process to identify, evaluate and address new trends…..</a:t>
            </a:r>
          </a:p>
          <a:p>
            <a:r>
              <a:rPr lang="en-US" dirty="0" smtClean="0"/>
              <a:t>Surveys, </a:t>
            </a:r>
          </a:p>
          <a:p>
            <a:r>
              <a:rPr lang="en-US" dirty="0" smtClean="0"/>
              <a:t>Comp Plan</a:t>
            </a:r>
          </a:p>
          <a:p>
            <a:r>
              <a:rPr lang="en-US" dirty="0" smtClean="0"/>
              <a:t>Staff Meetings</a:t>
            </a:r>
          </a:p>
          <a:p>
            <a:r>
              <a:rPr lang="en-US" dirty="0" smtClean="0"/>
              <a:t>Management Team</a:t>
            </a:r>
          </a:p>
          <a:p>
            <a:r>
              <a:rPr lang="en-US" dirty="0" smtClean="0"/>
              <a:t>Advisory Board</a:t>
            </a:r>
          </a:p>
          <a:p>
            <a:r>
              <a:rPr lang="en-US" dirty="0" smtClean="0"/>
              <a:t>Director or County Adm</a:t>
            </a:r>
          </a:p>
          <a:p>
            <a:r>
              <a:rPr lang="en-US" dirty="0" smtClean="0"/>
              <a:t>Budget/Staffing/Contract</a:t>
            </a:r>
          </a:p>
          <a:p>
            <a:r>
              <a:rPr lang="en-US" dirty="0" smtClean="0"/>
              <a:t>Staff/Facility assigned</a:t>
            </a:r>
          </a:p>
          <a:p>
            <a:endParaRPr lang="en-US" dirty="0"/>
          </a:p>
        </p:txBody>
      </p:sp>
    </p:spTree>
    <p:extLst>
      <p:ext uri="{BB962C8B-B14F-4D97-AF65-F5344CB8AC3E}">
        <p14:creationId xmlns:p14="http://schemas.microsoft.com/office/powerpoint/2010/main" val="3661934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Evidence of Compliance</a:t>
            </a:r>
            <a:endParaRPr lang="en-US" dirty="0"/>
          </a:p>
        </p:txBody>
      </p:sp>
      <p:sp>
        <p:nvSpPr>
          <p:cNvPr id="6" name="TextBox 5"/>
          <p:cNvSpPr txBox="1"/>
          <p:nvPr/>
        </p:nvSpPr>
        <p:spPr>
          <a:xfrm>
            <a:off x="2819400" y="1513400"/>
            <a:ext cx="3200400" cy="381000"/>
          </a:xfrm>
          <a:prstGeom prst="rect">
            <a:avLst/>
          </a:prstGeom>
          <a:noFill/>
        </p:spPr>
        <p:txBody>
          <a:bodyPr wrap="square" rtlCol="0">
            <a:spAutoFit/>
          </a:bodyPr>
          <a:lstStyle/>
          <a:p>
            <a:r>
              <a:rPr lang="en-US" dirty="0" smtClean="0"/>
              <a:t>Trends Analysis Plan – cont’d</a:t>
            </a:r>
            <a:endParaRPr lang="en-US" dirty="0"/>
          </a:p>
        </p:txBody>
      </p:sp>
      <p:sp>
        <p:nvSpPr>
          <p:cNvPr id="3" name="Content Placeholder 2"/>
          <p:cNvSpPr>
            <a:spLocks noGrp="1"/>
          </p:cNvSpPr>
          <p:nvPr>
            <p:ph sz="quarter" idx="14"/>
          </p:nvPr>
        </p:nvSpPr>
        <p:spPr>
          <a:xfrm>
            <a:off x="4645152" y="2039112"/>
            <a:ext cx="3657600" cy="4514088"/>
          </a:xfrm>
        </p:spPr>
        <p:txBody>
          <a:bodyPr>
            <a:normAutofit fontScale="92500" lnSpcReduction="10000"/>
          </a:bodyPr>
          <a:lstStyle/>
          <a:p>
            <a:r>
              <a:rPr lang="en-US" dirty="0" smtClean="0"/>
              <a:t>Agency and Organizational Networking</a:t>
            </a:r>
          </a:p>
          <a:p>
            <a:r>
              <a:rPr lang="en-US" dirty="0" smtClean="0"/>
              <a:t>Supplier Catalogues</a:t>
            </a:r>
          </a:p>
          <a:p>
            <a:r>
              <a:rPr lang="en-US" dirty="0" smtClean="0"/>
              <a:t>Professional Association Meetings</a:t>
            </a:r>
          </a:p>
          <a:p>
            <a:r>
              <a:rPr lang="en-US" dirty="0" smtClean="0"/>
              <a:t>Social Media</a:t>
            </a:r>
          </a:p>
          <a:p>
            <a:r>
              <a:rPr lang="en-US" dirty="0" smtClean="0"/>
              <a:t>PR Materials</a:t>
            </a:r>
          </a:p>
          <a:p>
            <a:r>
              <a:rPr lang="en-US" dirty="0" smtClean="0"/>
              <a:t>Community Programming</a:t>
            </a:r>
          </a:p>
          <a:p>
            <a:pPr marL="0" indent="0">
              <a:buNone/>
            </a:pPr>
            <a:r>
              <a:rPr lang="en-US" dirty="0" smtClean="0"/>
              <a:t>	Inventory</a:t>
            </a:r>
          </a:p>
          <a:p>
            <a:pPr marL="0" indent="0">
              <a:buNone/>
            </a:pPr>
            <a:endParaRPr lang="en-US" dirty="0" smtClean="0"/>
          </a:p>
          <a:p>
            <a:pPr marL="0" indent="0">
              <a:buNone/>
            </a:pPr>
            <a:r>
              <a:rPr lang="en-US" dirty="0" smtClean="0"/>
              <a:t/>
            </a:r>
            <a:br>
              <a:rPr lang="en-US" dirty="0" smtClean="0"/>
            </a:br>
            <a:endParaRPr lang="en-US" dirty="0"/>
          </a:p>
        </p:txBody>
      </p:sp>
      <p:sp>
        <p:nvSpPr>
          <p:cNvPr id="4" name="Content Placeholder 3"/>
          <p:cNvSpPr>
            <a:spLocks noGrp="1"/>
          </p:cNvSpPr>
          <p:nvPr>
            <p:ph sz="quarter" idx="13"/>
          </p:nvPr>
        </p:nvSpPr>
        <p:spPr/>
        <p:txBody>
          <a:bodyPr/>
          <a:lstStyle/>
          <a:p>
            <a:r>
              <a:rPr lang="en-US" dirty="0" smtClean="0"/>
              <a:t>Census</a:t>
            </a:r>
          </a:p>
          <a:p>
            <a:r>
              <a:rPr lang="en-US" dirty="0" smtClean="0"/>
              <a:t>Parks and Recreation Magazine</a:t>
            </a:r>
          </a:p>
          <a:p>
            <a:r>
              <a:rPr lang="en-US" dirty="0" smtClean="0"/>
              <a:t>LERN</a:t>
            </a:r>
          </a:p>
          <a:p>
            <a:r>
              <a:rPr lang="en-US" dirty="0" smtClean="0"/>
              <a:t>State Weekly Newsletter</a:t>
            </a:r>
          </a:p>
          <a:p>
            <a:r>
              <a:rPr lang="en-US" dirty="0" smtClean="0"/>
              <a:t>Activity Guides from around the area to USA</a:t>
            </a:r>
          </a:p>
          <a:p>
            <a:r>
              <a:rPr lang="en-US" dirty="0" smtClean="0"/>
              <a:t>Strategic Plans</a:t>
            </a:r>
          </a:p>
          <a:p>
            <a:r>
              <a:rPr lang="en-US" dirty="0" smtClean="0"/>
              <a:t>Community Meetings</a:t>
            </a:r>
          </a:p>
          <a:p>
            <a:endParaRPr lang="en-US" dirty="0"/>
          </a:p>
        </p:txBody>
      </p:sp>
    </p:spTree>
    <p:extLst>
      <p:ext uri="{BB962C8B-B14F-4D97-AF65-F5344CB8AC3E}">
        <p14:creationId xmlns:p14="http://schemas.microsoft.com/office/powerpoint/2010/main" val="22635994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Evidence of Compliance</a:t>
            </a:r>
            <a:endParaRPr lang="en-US" dirty="0"/>
          </a:p>
        </p:txBody>
      </p:sp>
      <p:sp>
        <p:nvSpPr>
          <p:cNvPr id="6" name="TextBox 5"/>
          <p:cNvSpPr txBox="1"/>
          <p:nvPr/>
        </p:nvSpPr>
        <p:spPr>
          <a:xfrm>
            <a:off x="2590800" y="1531957"/>
            <a:ext cx="3962400" cy="369332"/>
          </a:xfrm>
          <a:prstGeom prst="rect">
            <a:avLst/>
          </a:prstGeom>
          <a:noFill/>
        </p:spPr>
        <p:txBody>
          <a:bodyPr wrap="square" rtlCol="0">
            <a:spAutoFit/>
          </a:bodyPr>
          <a:lstStyle/>
          <a:p>
            <a:r>
              <a:rPr lang="en-US" dirty="0" smtClean="0"/>
              <a:t>Community  Programming Inventory</a:t>
            </a:r>
            <a:endParaRPr lang="en-US" dirty="0"/>
          </a:p>
        </p:txBody>
      </p:sp>
      <p:pic>
        <p:nvPicPr>
          <p:cNvPr id="10" name="Content Placeholder 9"/>
          <p:cNvPicPr>
            <a:picLocks noGrp="1" noChangeAspect="1"/>
          </p:cNvPicPr>
          <p:nvPr>
            <p:ph sz="quarter" idx="13"/>
          </p:nvPr>
        </p:nvPicPr>
        <p:blipFill rotWithShape="1">
          <a:blip r:embed="rId2" cstate="print">
            <a:extLst>
              <a:ext uri="{28A0092B-C50C-407E-A947-70E740481C1C}">
                <a14:useLocalDpi xmlns:a14="http://schemas.microsoft.com/office/drawing/2010/main" val="0"/>
              </a:ext>
            </a:extLst>
          </a:blip>
          <a:srcRect l="3670" t="6798" r="3437" b="7223"/>
          <a:stretch/>
        </p:blipFill>
        <p:spPr>
          <a:xfrm>
            <a:off x="567006" y="1968588"/>
            <a:ext cx="7586394" cy="4263248"/>
          </a:xfrm>
        </p:spPr>
      </p:pic>
    </p:spTree>
    <p:extLst>
      <p:ext uri="{BB962C8B-B14F-4D97-AF65-F5344CB8AC3E}">
        <p14:creationId xmlns:p14="http://schemas.microsoft.com/office/powerpoint/2010/main" val="424376163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is CAPRA Standards looking for in Programming Standards</a:t>
            </a:r>
            <a:r>
              <a:rPr lang="en-US" dirty="0" smtClean="0"/>
              <a:t>?</a:t>
            </a:r>
            <a:endParaRPr lang="en-US" dirty="0"/>
          </a:p>
        </p:txBody>
      </p:sp>
      <p:sp>
        <p:nvSpPr>
          <p:cNvPr id="3" name="Content Placeholder 2"/>
          <p:cNvSpPr>
            <a:spLocks noGrp="1"/>
          </p:cNvSpPr>
          <p:nvPr>
            <p:ph idx="1"/>
          </p:nvPr>
        </p:nvSpPr>
        <p:spPr>
          <a:xfrm>
            <a:off x="838200" y="2038388"/>
            <a:ext cx="7467600" cy="4438612"/>
          </a:xfrm>
        </p:spPr>
        <p:txBody>
          <a:bodyPr>
            <a:noAutofit/>
          </a:bodyPr>
          <a:lstStyle/>
          <a:p>
            <a:r>
              <a:rPr lang="en-US" sz="2000" b="1" dirty="0" smtClean="0"/>
              <a:t>How you determine programs</a:t>
            </a:r>
          </a:p>
          <a:p>
            <a:r>
              <a:rPr lang="en-US" sz="2000" b="1" dirty="0" smtClean="0"/>
              <a:t>Participant Involvement</a:t>
            </a:r>
          </a:p>
          <a:p>
            <a:r>
              <a:rPr lang="en-US" sz="2000" b="1" dirty="0" smtClean="0"/>
              <a:t>Self-Directed Programs and Services</a:t>
            </a:r>
          </a:p>
          <a:p>
            <a:r>
              <a:rPr lang="en-US" sz="2000" b="1" dirty="0" smtClean="0"/>
              <a:t>Leader Directed</a:t>
            </a:r>
          </a:p>
          <a:p>
            <a:r>
              <a:rPr lang="en-US" sz="2000" b="1" dirty="0" smtClean="0"/>
              <a:t>Facilitated Programs and Services</a:t>
            </a:r>
          </a:p>
          <a:p>
            <a:r>
              <a:rPr lang="en-US" sz="2000" b="1" dirty="0" smtClean="0"/>
              <a:t>Cooperative Programming</a:t>
            </a:r>
          </a:p>
          <a:p>
            <a:r>
              <a:rPr lang="en-US" sz="2000" b="1" dirty="0" smtClean="0"/>
              <a:t>Program Objectives</a:t>
            </a:r>
          </a:p>
          <a:p>
            <a:r>
              <a:rPr lang="en-US" sz="2000" b="1" dirty="0" smtClean="0"/>
              <a:t>Scope of Program Activities</a:t>
            </a:r>
          </a:p>
          <a:p>
            <a:r>
              <a:rPr lang="en-US" sz="2000" b="1" dirty="0" smtClean="0"/>
              <a:t>Outreach to Diverse Populations</a:t>
            </a:r>
          </a:p>
          <a:p>
            <a:r>
              <a:rPr lang="en-US" sz="2000" b="1" dirty="0" smtClean="0"/>
              <a:t>Community Education for Leisure</a:t>
            </a:r>
          </a:p>
          <a:p>
            <a:r>
              <a:rPr lang="en-US" sz="2000" b="1" dirty="0" smtClean="0"/>
              <a:t>Community Health and Wellness</a:t>
            </a:r>
          </a:p>
          <a:p>
            <a:r>
              <a:rPr lang="en-US" sz="2000" b="1" dirty="0" smtClean="0"/>
              <a:t>Code of Conduct</a:t>
            </a:r>
            <a:endParaRPr lang="en-US" sz="2000" b="1" dirty="0"/>
          </a:p>
        </p:txBody>
      </p:sp>
    </p:spTree>
    <p:extLst>
      <p:ext uri="{BB962C8B-B14F-4D97-AF65-F5344CB8AC3E}">
        <p14:creationId xmlns:p14="http://schemas.microsoft.com/office/powerpoint/2010/main" val="327987785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Conceptional Foundations of Play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Expressing creativity, developing self worth and making choices that enhance overall well being</a:t>
            </a:r>
          </a:p>
          <a:p>
            <a:r>
              <a:rPr lang="en-US" dirty="0" smtClean="0"/>
              <a:t>Recreation is an activity in which a person engages for a positive purposeful end</a:t>
            </a:r>
          </a:p>
          <a:p>
            <a:r>
              <a:rPr lang="en-US" dirty="0" smtClean="0"/>
              <a:t>Programs should be developed to promote a degree of freedom, choice and voluntary engagement</a:t>
            </a:r>
          </a:p>
          <a:p>
            <a:r>
              <a:rPr lang="en-US" dirty="0" smtClean="0"/>
              <a:t>A quality program will provide opportunities for the pursuit of job and pleasure, excitement and challenge</a:t>
            </a:r>
          </a:p>
          <a:p>
            <a:r>
              <a:rPr lang="en-US" dirty="0" smtClean="0"/>
              <a:t>There is also a role in therapy which happens in a TR program through Leisure Ed, Functional Intervention and Recreation Participation</a:t>
            </a:r>
            <a:endParaRPr lang="en-US" dirty="0"/>
          </a:p>
        </p:txBody>
      </p:sp>
    </p:spTree>
    <p:extLst>
      <p:ext uri="{BB962C8B-B14F-4D97-AF65-F5344CB8AC3E}">
        <p14:creationId xmlns:p14="http://schemas.microsoft.com/office/powerpoint/2010/main" val="17776202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Conceptual Foundations of Play</a:t>
            </a:r>
            <a:endParaRPr lang="en-US" dirty="0"/>
          </a:p>
        </p:txBody>
      </p:sp>
      <p:sp>
        <p:nvSpPr>
          <p:cNvPr id="3" name="Content Placeholder 2"/>
          <p:cNvSpPr>
            <a:spLocks noGrp="1"/>
          </p:cNvSpPr>
          <p:nvPr>
            <p:ph idx="1"/>
          </p:nvPr>
        </p:nvSpPr>
        <p:spPr/>
        <p:txBody>
          <a:bodyPr/>
          <a:lstStyle/>
          <a:p>
            <a:r>
              <a:rPr lang="en-US" dirty="0" smtClean="0"/>
              <a:t>Most quality programs have a secondary purpose which is building of family, community and special interests.</a:t>
            </a:r>
          </a:p>
          <a:p>
            <a:r>
              <a:rPr lang="en-US" dirty="0" smtClean="0"/>
              <a:t>Helping participates connect with other people who share similar interests can be a catalyst for life long friendships.</a:t>
            </a:r>
          </a:p>
          <a:p>
            <a:r>
              <a:rPr lang="en-US" dirty="0" smtClean="0"/>
              <a:t>The Benefits of Recreation are a endless</a:t>
            </a:r>
            <a:endParaRPr lang="en-US" dirty="0"/>
          </a:p>
        </p:txBody>
      </p:sp>
    </p:spTree>
    <p:extLst>
      <p:ext uri="{BB962C8B-B14F-4D97-AF65-F5344CB8AC3E}">
        <p14:creationId xmlns:p14="http://schemas.microsoft.com/office/powerpoint/2010/main" val="1944770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Conceptional Foundations of Environmental Education, Historical Education and Interpretive Programs</a:t>
            </a:r>
            <a:endParaRPr lang="en-US" sz="2800" dirty="0"/>
          </a:p>
        </p:txBody>
      </p:sp>
      <p:sp>
        <p:nvSpPr>
          <p:cNvPr id="3" name="Content Placeholder 2"/>
          <p:cNvSpPr>
            <a:spLocks noGrp="1"/>
          </p:cNvSpPr>
          <p:nvPr>
            <p:ph idx="1"/>
          </p:nvPr>
        </p:nvSpPr>
        <p:spPr/>
        <p:txBody>
          <a:bodyPr/>
          <a:lstStyle/>
          <a:p>
            <a:r>
              <a:rPr lang="en-US" dirty="0" smtClean="0"/>
              <a:t>Environmental Education teaches children and adults how to learn about and investigate their environment.</a:t>
            </a:r>
          </a:p>
          <a:p>
            <a:r>
              <a:rPr lang="en-US" dirty="0" smtClean="0"/>
              <a:t>Historical Education is an umbrella term what covers various methods for youth and adults to engage in their local history and goes beyond a traditional setting.</a:t>
            </a:r>
          </a:p>
          <a:p>
            <a:r>
              <a:rPr lang="en-US" dirty="0" smtClean="0"/>
              <a:t>Interpretation is a communication based program that forges emotional and intellectual connections between an audience and meaning of nature or cultural resource</a:t>
            </a:r>
            <a:endParaRPr lang="en-US" dirty="0"/>
          </a:p>
        </p:txBody>
      </p:sp>
    </p:spTree>
    <p:extLst>
      <p:ext uri="{BB962C8B-B14F-4D97-AF65-F5344CB8AC3E}">
        <p14:creationId xmlns:p14="http://schemas.microsoft.com/office/powerpoint/2010/main" val="31709066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that Meet Constituent Needs</a:t>
            </a:r>
            <a:endParaRPr lang="en-US" dirty="0"/>
          </a:p>
        </p:txBody>
      </p:sp>
      <p:sp>
        <p:nvSpPr>
          <p:cNvPr id="3" name="Content Placeholder 2"/>
          <p:cNvSpPr>
            <a:spLocks noGrp="1"/>
          </p:cNvSpPr>
          <p:nvPr>
            <p:ph idx="1"/>
          </p:nvPr>
        </p:nvSpPr>
        <p:spPr/>
        <p:txBody>
          <a:bodyPr>
            <a:normAutofit lnSpcReduction="10000"/>
          </a:bodyPr>
          <a:lstStyle/>
          <a:p>
            <a:r>
              <a:rPr lang="en-US" dirty="0" smtClean="0"/>
              <a:t>Meeting the needs and demands of the community</a:t>
            </a:r>
          </a:p>
          <a:p>
            <a:r>
              <a:rPr lang="en-US" dirty="0" smtClean="0"/>
              <a:t>Volunteers</a:t>
            </a:r>
          </a:p>
          <a:p>
            <a:r>
              <a:rPr lang="en-US" dirty="0" smtClean="0"/>
              <a:t>Facilities</a:t>
            </a:r>
          </a:p>
          <a:p>
            <a:r>
              <a:rPr lang="en-US" dirty="0" smtClean="0"/>
              <a:t>Heritage</a:t>
            </a:r>
          </a:p>
          <a:p>
            <a:r>
              <a:rPr lang="en-US" dirty="0" smtClean="0"/>
              <a:t>Special Projects</a:t>
            </a:r>
          </a:p>
          <a:p>
            <a:r>
              <a:rPr lang="en-US" dirty="0" smtClean="0"/>
              <a:t>Special Sports Events</a:t>
            </a:r>
          </a:p>
          <a:p>
            <a:r>
              <a:rPr lang="en-US" dirty="0" smtClean="0"/>
              <a:t>Recreation Inclusion and TR Programs</a:t>
            </a:r>
          </a:p>
          <a:p>
            <a:r>
              <a:rPr lang="en-US" dirty="0" smtClean="0"/>
              <a:t>Not a part of your agency options:  Local resources such as the YMCA, private health clubs, martial arts, dance studios, golf courses, neighborhood pools….</a:t>
            </a:r>
            <a:endParaRPr lang="en-US" dirty="0"/>
          </a:p>
        </p:txBody>
      </p:sp>
    </p:spTree>
    <p:extLst>
      <p:ext uri="{BB962C8B-B14F-4D97-AF65-F5344CB8AC3E}">
        <p14:creationId xmlns:p14="http://schemas.microsoft.com/office/powerpoint/2010/main" val="368441649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Agency Role in Philosophy and Goals</a:t>
            </a:r>
            <a:endParaRPr lang="en-US" dirty="0"/>
          </a:p>
        </p:txBody>
      </p:sp>
      <p:sp>
        <p:nvSpPr>
          <p:cNvPr id="3" name="Content Placeholder 2"/>
          <p:cNvSpPr>
            <a:spLocks noGrp="1"/>
          </p:cNvSpPr>
          <p:nvPr>
            <p:ph idx="1"/>
          </p:nvPr>
        </p:nvSpPr>
        <p:spPr/>
        <p:txBody>
          <a:bodyPr/>
          <a:lstStyle/>
          <a:p>
            <a:r>
              <a:rPr lang="en-US" dirty="0" smtClean="0"/>
              <a:t>Share first all Organizational Charts for a good overview of the structure for programming and service</a:t>
            </a:r>
          </a:p>
          <a:p>
            <a:r>
              <a:rPr lang="en-US" dirty="0" smtClean="0"/>
              <a:t>Department Vision in place</a:t>
            </a:r>
          </a:p>
          <a:p>
            <a:r>
              <a:rPr lang="en-US" dirty="0" smtClean="0"/>
              <a:t>Department Mission in place</a:t>
            </a:r>
          </a:p>
          <a:p>
            <a:r>
              <a:rPr lang="en-US" dirty="0" smtClean="0"/>
              <a:t>Department  Core Values in place</a:t>
            </a:r>
            <a:endParaRPr lang="en-US" dirty="0"/>
          </a:p>
        </p:txBody>
      </p:sp>
    </p:spTree>
    <p:extLst>
      <p:ext uri="{BB962C8B-B14F-4D97-AF65-F5344CB8AC3E}">
        <p14:creationId xmlns:p14="http://schemas.microsoft.com/office/powerpoint/2010/main" val="353581974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041440" cy="1087437"/>
          </a:xfrm>
        </p:spPr>
        <p:txBody>
          <a:bodyPr/>
          <a:lstStyle/>
          <a:p>
            <a:r>
              <a:rPr lang="en-US" dirty="0" smtClean="0"/>
              <a:t>Mission, Vision &amp; Core Values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18590" y="1600199"/>
            <a:ext cx="3758409" cy="4894777"/>
          </a:xfrm>
          <a:ln>
            <a:solidFill>
              <a:srgbClr val="C00000"/>
            </a:solidFill>
          </a:ln>
        </p:spPr>
      </p:pic>
    </p:spTree>
    <p:extLst>
      <p:ext uri="{BB962C8B-B14F-4D97-AF65-F5344CB8AC3E}">
        <p14:creationId xmlns:p14="http://schemas.microsoft.com/office/powerpoint/2010/main" val="23627608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the Session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Introduction</a:t>
            </a:r>
          </a:p>
          <a:p>
            <a:r>
              <a:rPr lang="en-US" dirty="0" smtClean="0"/>
              <a:t>10 Basic Programming Areas</a:t>
            </a:r>
          </a:p>
          <a:p>
            <a:r>
              <a:rPr lang="en-US" dirty="0" smtClean="0"/>
              <a:t>CAPRA Standard 6.1 Recreation Program Plan</a:t>
            </a:r>
          </a:p>
          <a:p>
            <a:r>
              <a:rPr lang="en-US" dirty="0" smtClean="0"/>
              <a:t>Foundations of Recreation and Leisure</a:t>
            </a:r>
          </a:p>
          <a:p>
            <a:r>
              <a:rPr lang="en-US" dirty="0" smtClean="0"/>
              <a:t>Meeting Constituents Needs</a:t>
            </a:r>
          </a:p>
          <a:p>
            <a:r>
              <a:rPr lang="en-US" dirty="0" smtClean="0"/>
              <a:t>Agency Role in Philosophy and Goals</a:t>
            </a:r>
          </a:p>
          <a:p>
            <a:r>
              <a:rPr lang="en-US" dirty="0" smtClean="0"/>
              <a:t>Programming Breakdown within an Agency</a:t>
            </a:r>
          </a:p>
          <a:p>
            <a:r>
              <a:rPr lang="en-US" dirty="0" smtClean="0"/>
              <a:t>Program Function Areas</a:t>
            </a:r>
          </a:p>
          <a:p>
            <a:r>
              <a:rPr lang="en-US" dirty="0" smtClean="0"/>
              <a:t>Programming in Facilities</a:t>
            </a:r>
          </a:p>
          <a:p>
            <a:r>
              <a:rPr lang="en-US" dirty="0" smtClean="0"/>
              <a:t>Questions and Answers</a:t>
            </a:r>
            <a:endParaRPr lang="en-US" dirty="0"/>
          </a:p>
        </p:txBody>
      </p:sp>
    </p:spTree>
    <p:extLst>
      <p:ext uri="{BB962C8B-B14F-4D97-AF65-F5344CB8AC3E}">
        <p14:creationId xmlns:p14="http://schemas.microsoft.com/office/powerpoint/2010/main" val="14867248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Experience Desirable for Clientele</a:t>
            </a:r>
            <a:endParaRPr lang="en-US" dirty="0"/>
          </a:p>
        </p:txBody>
      </p:sp>
      <p:sp>
        <p:nvSpPr>
          <p:cNvPr id="3" name="Content Placeholder 2"/>
          <p:cNvSpPr>
            <a:spLocks noGrp="1"/>
          </p:cNvSpPr>
          <p:nvPr>
            <p:ph idx="1"/>
          </p:nvPr>
        </p:nvSpPr>
        <p:spPr/>
        <p:txBody>
          <a:bodyPr>
            <a:normAutofit lnSpcReduction="10000"/>
          </a:bodyPr>
          <a:lstStyle/>
          <a:p>
            <a:r>
              <a:rPr lang="en-US" dirty="0" smtClean="0"/>
              <a:t>Being Trend Setting, attracts Clients as does….</a:t>
            </a:r>
          </a:p>
          <a:p>
            <a:pPr lvl="1">
              <a:buFont typeface="Wingdings" panose="05000000000000000000" pitchFamily="2" charset="2"/>
              <a:buChar char="§"/>
            </a:pPr>
            <a:r>
              <a:rPr lang="en-US" dirty="0" smtClean="0"/>
              <a:t>Licensed Childcare </a:t>
            </a:r>
          </a:p>
          <a:p>
            <a:pPr lvl="1">
              <a:buFont typeface="Wingdings" panose="05000000000000000000" pitchFamily="2" charset="2"/>
              <a:buChar char="§"/>
            </a:pPr>
            <a:r>
              <a:rPr lang="en-US" dirty="0" smtClean="0"/>
              <a:t>Early Learning Centers and Preschool Programs</a:t>
            </a:r>
          </a:p>
          <a:p>
            <a:pPr lvl="1">
              <a:buFont typeface="Wingdings" panose="05000000000000000000" pitchFamily="2" charset="2"/>
              <a:buChar char="§"/>
            </a:pPr>
            <a:r>
              <a:rPr lang="en-US" dirty="0" smtClean="0"/>
              <a:t>TRIO (a program for teens with disabilities that have aged out of traditional childcare)</a:t>
            </a:r>
          </a:p>
          <a:p>
            <a:pPr lvl="1">
              <a:buFont typeface="Wingdings" panose="05000000000000000000" pitchFamily="2" charset="2"/>
              <a:buChar char="§"/>
            </a:pPr>
            <a:r>
              <a:rPr lang="en-US" dirty="0" smtClean="0"/>
              <a:t>Teen Programs, Middle School Grant Programs and Homework Clubs that meet educational goals and interest this specialized group</a:t>
            </a:r>
          </a:p>
          <a:p>
            <a:pPr lvl="1">
              <a:buFont typeface="Wingdings" panose="05000000000000000000" pitchFamily="2" charset="2"/>
              <a:buChar char="§"/>
            </a:pPr>
            <a:r>
              <a:rPr lang="en-US" dirty="0" smtClean="0"/>
              <a:t>Afterschool, night and weekend programs for all ages</a:t>
            </a:r>
          </a:p>
          <a:p>
            <a:pPr lvl="1">
              <a:buFont typeface="Wingdings" panose="05000000000000000000" pitchFamily="2" charset="2"/>
              <a:buChar char="§"/>
            </a:pPr>
            <a:r>
              <a:rPr lang="en-US" dirty="0" smtClean="0"/>
              <a:t>Day programs and evening programs for adults and age 55 plus and Trips and Tours</a:t>
            </a:r>
            <a:endParaRPr lang="en-US" dirty="0"/>
          </a:p>
        </p:txBody>
      </p:sp>
    </p:spTree>
    <p:extLst>
      <p:ext uri="{BB962C8B-B14F-4D97-AF65-F5344CB8AC3E}">
        <p14:creationId xmlns:p14="http://schemas.microsoft.com/office/powerpoint/2010/main" val="3042996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1"/>
            <a:ext cx="8041440" cy="762000"/>
          </a:xfrm>
        </p:spPr>
        <p:txBody>
          <a:bodyPr/>
          <a:lstStyle/>
          <a:p>
            <a:r>
              <a:rPr lang="en-US" dirty="0" smtClean="0"/>
              <a:t>Program Budget Worksheet</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6627" t="8021" r="7168" b="36052"/>
          <a:stretch/>
        </p:blipFill>
        <p:spPr>
          <a:xfrm>
            <a:off x="457200" y="914400"/>
            <a:ext cx="8153400" cy="5715000"/>
          </a:xfrm>
        </p:spPr>
      </p:pic>
    </p:spTree>
    <p:extLst>
      <p:ext uri="{BB962C8B-B14F-4D97-AF65-F5344CB8AC3E}">
        <p14:creationId xmlns:p14="http://schemas.microsoft.com/office/powerpoint/2010/main" val="231646344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34733"/>
            <a:ext cx="8041440" cy="779668"/>
          </a:xfrm>
        </p:spPr>
        <p:txBody>
          <a:bodyPr/>
          <a:lstStyle/>
          <a:p>
            <a:r>
              <a:rPr lang="en-US" dirty="0" smtClean="0"/>
              <a:t>Program Plan with Goals</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47059" y="914400"/>
            <a:ext cx="4249882" cy="5715000"/>
          </a:xfrm>
          <a:prstGeom prst="rect">
            <a:avLst/>
          </a:prstGeom>
        </p:spPr>
      </p:pic>
    </p:spTree>
    <p:extLst>
      <p:ext uri="{BB962C8B-B14F-4D97-AF65-F5344CB8AC3E}">
        <p14:creationId xmlns:p14="http://schemas.microsoft.com/office/powerpoint/2010/main" val="39232380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Evaluations</a:t>
            </a:r>
            <a:endParaRPr lang="en-US" dirty="0"/>
          </a:p>
        </p:txBody>
      </p:sp>
      <p:sp>
        <p:nvSpPr>
          <p:cNvPr id="3" name="Content Placeholder 2"/>
          <p:cNvSpPr>
            <a:spLocks noGrp="1"/>
          </p:cNvSpPr>
          <p:nvPr>
            <p:ph idx="1"/>
          </p:nvPr>
        </p:nvSpPr>
        <p:spPr>
          <a:xfrm rot="20849388">
            <a:off x="1104034" y="2775796"/>
            <a:ext cx="7620000" cy="2586124"/>
          </a:xfrm>
        </p:spPr>
        <p:txBody>
          <a:bodyPr>
            <a:normAutofit fontScale="92500" lnSpcReduction="20000"/>
          </a:bodyPr>
          <a:lstStyle/>
          <a:p>
            <a:pPr marL="0" indent="0">
              <a:buNone/>
            </a:pPr>
            <a:r>
              <a:rPr lang="en-US" sz="7200" dirty="0" smtClean="0"/>
              <a:t>If you are not going to use the data, why do the evaluation?</a:t>
            </a:r>
            <a:endParaRPr lang="en-US" sz="7200" dirty="0"/>
          </a:p>
        </p:txBody>
      </p:sp>
    </p:spTree>
    <p:extLst>
      <p:ext uri="{BB962C8B-B14F-4D97-AF65-F5344CB8AC3E}">
        <p14:creationId xmlns:p14="http://schemas.microsoft.com/office/powerpoint/2010/main" val="6332300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18" presetClass="emph" presetSubtype="0" fill="hold" grpId="1" nodeType="withEffect">
                                  <p:stCondLst>
                                    <p:cond delay="0"/>
                                  </p:stCondLst>
                                  <p:iterate type="lt">
                                    <p:tmPct val="4000"/>
                                  </p:iterate>
                                  <p:childTnLst>
                                    <p:set>
                                      <p:cBhvr override="childStyle">
                                        <p:cTn id="9" dur="500" fill="hold"/>
                                        <p:tgtEl>
                                          <p:spTgt spid="3">
                                            <p:txEl>
                                              <p:pRg st="0" end="0"/>
                                            </p:txEl>
                                          </p:spTgt>
                                        </p:tgtEl>
                                        <p:attrNameLst>
                                          <p:attrName>style.textDecorationUnderline</p:attrName>
                                        </p:attrNameLst>
                                      </p:cBhvr>
                                      <p:to>
                                        <p:strVal val="true"/>
                                      </p:to>
                                    </p:set>
                                  </p:childTnLst>
                                </p:cTn>
                              </p:par>
                              <p:par>
                                <p:cTn id="10" presetID="31" presetClass="entr" presetSubtype="0" fill="hold" grpId="2" nodeType="withEffect">
                                  <p:stCondLst>
                                    <p:cond delay="0"/>
                                  </p:stCondLst>
                                  <p:iterate type="lt">
                                    <p:tmPct val="0"/>
                                  </p:iterate>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3" grpId="1" build="allAtOnce"/>
      <p:bldP spid="3" grpId="2"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10.1 Systematic Evaluation Plan</a:t>
            </a:r>
            <a:endParaRPr lang="en-US" dirty="0"/>
          </a:p>
        </p:txBody>
      </p:sp>
      <p:pic>
        <p:nvPicPr>
          <p:cNvPr id="5" name="Content Placeholder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1143541" y="2038350"/>
            <a:ext cx="3053268" cy="3951288"/>
          </a:xfrm>
          <a:ln>
            <a:solidFill>
              <a:schemeClr val="accent1"/>
            </a:solidFill>
          </a:ln>
        </p:spPr>
      </p:pic>
      <p:sp>
        <p:nvSpPr>
          <p:cNvPr id="3" name="Content Placeholder 2"/>
          <p:cNvSpPr>
            <a:spLocks noGrp="1"/>
          </p:cNvSpPr>
          <p:nvPr>
            <p:ph sz="quarter" idx="14"/>
          </p:nvPr>
        </p:nvSpPr>
        <p:spPr/>
        <p:txBody>
          <a:bodyPr>
            <a:normAutofit lnSpcReduction="10000"/>
          </a:bodyPr>
          <a:lstStyle/>
          <a:p>
            <a:r>
              <a:rPr lang="en-US" dirty="0" smtClean="0"/>
              <a:t>Human Resources- Performance Evaluation</a:t>
            </a:r>
          </a:p>
          <a:p>
            <a:r>
              <a:rPr lang="en-US" dirty="0" smtClean="0"/>
              <a:t>Reports-Comp Plan to Annual, Seasonal, fiscal and program evaluations</a:t>
            </a:r>
          </a:p>
          <a:p>
            <a:r>
              <a:rPr lang="en-US" dirty="0" smtClean="0"/>
              <a:t>Customer Feedback- all levels</a:t>
            </a:r>
          </a:p>
          <a:p>
            <a:r>
              <a:rPr lang="en-US" dirty="0" smtClean="0"/>
              <a:t>Staff Feedback- site visitations, meetings to facility evaluations</a:t>
            </a:r>
            <a:endParaRPr lang="en-US" dirty="0"/>
          </a:p>
        </p:txBody>
      </p:sp>
    </p:spTree>
    <p:extLst>
      <p:ext uri="{BB962C8B-B14F-4D97-AF65-F5344CB8AC3E}">
        <p14:creationId xmlns:p14="http://schemas.microsoft.com/office/powerpoint/2010/main" val="31594614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Evaluative Questions of your Programs</a:t>
            </a:r>
            <a:endParaRPr lang="en-US" dirty="0"/>
          </a:p>
        </p:txBody>
      </p:sp>
      <p:sp>
        <p:nvSpPr>
          <p:cNvPr id="3" name="Content Placeholder 2"/>
          <p:cNvSpPr>
            <a:spLocks noGrp="1"/>
          </p:cNvSpPr>
          <p:nvPr>
            <p:ph idx="1"/>
          </p:nvPr>
        </p:nvSpPr>
        <p:spPr/>
        <p:txBody>
          <a:bodyPr>
            <a:normAutofit lnSpcReduction="10000"/>
          </a:bodyPr>
          <a:lstStyle/>
          <a:p>
            <a:r>
              <a:rPr lang="en-US" dirty="0" smtClean="0"/>
              <a:t>What are the programs and services that are the most greatly challenged?</a:t>
            </a:r>
          </a:p>
          <a:p>
            <a:r>
              <a:rPr lang="en-US" dirty="0" smtClean="0"/>
              <a:t>What does your department need to do to accommodate growing demands?</a:t>
            </a:r>
          </a:p>
          <a:p>
            <a:r>
              <a:rPr lang="en-US" dirty="0" smtClean="0"/>
              <a:t>What is the quality of your customer experience?</a:t>
            </a:r>
          </a:p>
          <a:p>
            <a:r>
              <a:rPr lang="en-US" dirty="0" smtClean="0"/>
              <a:t>What internal support functions to you get to support your programming functions?</a:t>
            </a:r>
          </a:p>
          <a:p>
            <a:r>
              <a:rPr lang="en-US" dirty="0" smtClean="0"/>
              <a:t>How well does your program fit your mission?</a:t>
            </a:r>
          </a:p>
          <a:p>
            <a:r>
              <a:rPr lang="en-US" dirty="0" smtClean="0"/>
              <a:t>Is your agency the best agency to provide a particular service?</a:t>
            </a:r>
            <a:endParaRPr lang="en-US" dirty="0"/>
          </a:p>
        </p:txBody>
      </p:sp>
    </p:spTree>
    <p:extLst>
      <p:ext uri="{BB962C8B-B14F-4D97-AF65-F5344CB8AC3E}">
        <p14:creationId xmlns:p14="http://schemas.microsoft.com/office/powerpoint/2010/main" val="40352129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Evaluative Comments on Programs</a:t>
            </a:r>
            <a:endParaRPr lang="en-US" dirty="0"/>
          </a:p>
        </p:txBody>
      </p:sp>
      <p:sp>
        <p:nvSpPr>
          <p:cNvPr id="3" name="Content Placeholder 2"/>
          <p:cNvSpPr>
            <a:spLocks noGrp="1"/>
          </p:cNvSpPr>
          <p:nvPr>
            <p:ph idx="1"/>
          </p:nvPr>
        </p:nvSpPr>
        <p:spPr/>
        <p:txBody>
          <a:bodyPr/>
          <a:lstStyle/>
          <a:p>
            <a:r>
              <a:rPr lang="en-US" dirty="0" smtClean="0"/>
              <a:t>Should your agency be working with other organizations to provide services?</a:t>
            </a:r>
          </a:p>
          <a:p>
            <a:r>
              <a:rPr lang="en-US" dirty="0" smtClean="0"/>
              <a:t>Do you have programs you offer that is eliminated, would cause customers irreplaceable loss?</a:t>
            </a:r>
          </a:p>
          <a:p>
            <a:r>
              <a:rPr lang="en-US" dirty="0" smtClean="0"/>
              <a:t>What is the competitive strength of each of your programs?</a:t>
            </a:r>
          </a:p>
          <a:p>
            <a:endParaRPr lang="en-US" dirty="0" smtClean="0"/>
          </a:p>
          <a:p>
            <a:endParaRPr lang="en-US" dirty="0"/>
          </a:p>
          <a:p>
            <a:pPr marL="1463040" lvl="5" indent="0">
              <a:buNone/>
            </a:pPr>
            <a:r>
              <a:rPr lang="en-US" dirty="0" smtClean="0"/>
              <a:t>Sasaki and Heller and Heller Consultants</a:t>
            </a:r>
          </a:p>
          <a:p>
            <a:endParaRPr lang="en-US" dirty="0"/>
          </a:p>
        </p:txBody>
      </p:sp>
      <p:pic>
        <p:nvPicPr>
          <p:cNvPr id="2050" name="Picture 2" descr="C:\Users\lwetherald\AppData\Local\Microsoft\Windows\Temporary Internet Files\Content.IE5\QFO0ZK31\sports_lin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149837"/>
            <a:ext cx="2971800" cy="216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9491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1"/>
            <a:ext cx="8041440" cy="838200"/>
          </a:xfrm>
        </p:spPr>
        <p:txBody>
          <a:bodyPr/>
          <a:lstStyle/>
          <a:p>
            <a:r>
              <a:rPr lang="en-US" dirty="0" smtClean="0"/>
              <a:t>Financial Assistance</a:t>
            </a:r>
            <a:endParaRPr lang="en-US"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28600" y="990600"/>
            <a:ext cx="4267200" cy="5577868"/>
          </a:xfrm>
          <a:ln>
            <a:solidFill>
              <a:srgbClr val="C00000"/>
            </a:solidFill>
          </a:ln>
        </p:spPr>
      </p:pic>
      <p:pic>
        <p:nvPicPr>
          <p:cNvPr id="7" name="Content Placeholder 6"/>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8200" y="998234"/>
            <a:ext cx="4298373" cy="5562600"/>
          </a:xfrm>
          <a:ln>
            <a:solidFill>
              <a:srgbClr val="C00000"/>
            </a:solidFill>
          </a:ln>
        </p:spPr>
      </p:pic>
    </p:spTree>
    <p:extLst>
      <p:ext uri="{BB962C8B-B14F-4D97-AF65-F5344CB8AC3E}">
        <p14:creationId xmlns:p14="http://schemas.microsoft.com/office/powerpoint/2010/main" val="32397495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2"/>
            <a:ext cx="8041440" cy="1773238"/>
          </a:xfrm>
        </p:spPr>
        <p:txBody>
          <a:bodyPr/>
          <a:lstStyle/>
          <a:p>
            <a:r>
              <a:rPr lang="en-US" dirty="0" smtClean="0"/>
              <a:t>Expanding our Program Vision with Environmental Sustainability</a:t>
            </a:r>
            <a:endParaRPr lang="en-US" dirty="0"/>
          </a:p>
        </p:txBody>
      </p:sp>
      <p:sp>
        <p:nvSpPr>
          <p:cNvPr id="3" name="Content Placeholder 2"/>
          <p:cNvSpPr>
            <a:spLocks noGrp="1"/>
          </p:cNvSpPr>
          <p:nvPr>
            <p:ph sz="quarter" idx="13"/>
          </p:nvPr>
        </p:nvSpPr>
        <p:spPr>
          <a:xfrm>
            <a:off x="841248" y="2438400"/>
            <a:ext cx="3657600" cy="3550920"/>
          </a:xfrm>
        </p:spPr>
        <p:txBody>
          <a:bodyPr/>
          <a:lstStyle/>
          <a:p>
            <a:r>
              <a:rPr lang="en-US" dirty="0" smtClean="0"/>
              <a:t>Benchmarking</a:t>
            </a:r>
          </a:p>
          <a:p>
            <a:r>
              <a:rPr lang="en-US" dirty="0" smtClean="0"/>
              <a:t>Purchasing</a:t>
            </a:r>
          </a:p>
          <a:p>
            <a:r>
              <a:rPr lang="en-US" dirty="0" smtClean="0"/>
              <a:t>Water Conservation/Quality Protection</a:t>
            </a:r>
          </a:p>
          <a:p>
            <a:r>
              <a:rPr lang="en-US" dirty="0" smtClean="0"/>
              <a:t>Energy Conservation and </a:t>
            </a:r>
          </a:p>
          <a:p>
            <a:r>
              <a:rPr lang="en-US" dirty="0" smtClean="0"/>
              <a:t>Buildings and Facilities</a:t>
            </a:r>
          </a:p>
          <a:p>
            <a:endParaRPr lang="en-US" dirty="0"/>
          </a:p>
        </p:txBody>
      </p:sp>
      <p:pic>
        <p:nvPicPr>
          <p:cNvPr id="2050" name="Picture 2" descr="C:\Users\lwetherald\AppData\Local\Microsoft\Windows\Temporary Internet Files\Content.IE5\Y8OXETLT\image001[1].pn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253" y="2185422"/>
            <a:ext cx="3657143"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91803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Recreation Programming Model</a:t>
            </a:r>
            <a:endParaRPr lang="en-US" dirty="0"/>
          </a:p>
        </p:txBody>
      </p:sp>
      <p:sp>
        <p:nvSpPr>
          <p:cNvPr id="3" name="Content Placeholder 2"/>
          <p:cNvSpPr>
            <a:spLocks noGrp="1"/>
          </p:cNvSpPr>
          <p:nvPr>
            <p:ph idx="1"/>
          </p:nvPr>
        </p:nvSpPr>
        <p:spPr>
          <a:xfrm>
            <a:off x="838200" y="2038388"/>
            <a:ext cx="7467600" cy="4438612"/>
          </a:xfrm>
        </p:spPr>
        <p:txBody>
          <a:bodyPr>
            <a:normAutofit lnSpcReduction="10000"/>
          </a:bodyPr>
          <a:lstStyle/>
          <a:p>
            <a:r>
              <a:rPr lang="en-US" dirty="0" smtClean="0"/>
              <a:t>Breakdown of Divisions</a:t>
            </a:r>
          </a:p>
          <a:p>
            <a:pPr lvl="1">
              <a:buFont typeface="Wingdings" panose="05000000000000000000" pitchFamily="2" charset="2"/>
              <a:buChar char="§"/>
            </a:pPr>
            <a:r>
              <a:rPr lang="en-US" dirty="0" smtClean="0"/>
              <a:t>3 Program Divisions in Recreation</a:t>
            </a:r>
          </a:p>
          <a:p>
            <a:pPr lvl="1">
              <a:buFont typeface="Wingdings" panose="05000000000000000000" pitchFamily="2" charset="2"/>
              <a:buChar char="§"/>
            </a:pPr>
            <a:r>
              <a:rPr lang="en-US" dirty="0" smtClean="0"/>
              <a:t>1 Program Division in Parks</a:t>
            </a:r>
          </a:p>
          <a:p>
            <a:r>
              <a:rPr lang="en-US" dirty="0" smtClean="0"/>
              <a:t>Programs implemented by Programmers, not Facility Staff, in Community and Athletic Facilities</a:t>
            </a:r>
          </a:p>
          <a:p>
            <a:pPr marL="228600" lvl="1"/>
            <a:r>
              <a:rPr lang="en-US" dirty="0" smtClean="0"/>
              <a:t>Marketing, Registration, IT, Warehouse and Purchasing, OHR and Accounts Payable provided by Administrative  Bureau so Programmers have more time to manage programs</a:t>
            </a:r>
          </a:p>
          <a:p>
            <a:pPr marL="228600" lvl="1"/>
            <a:r>
              <a:rPr lang="en-US" dirty="0" smtClean="0"/>
              <a:t>Programs </a:t>
            </a:r>
            <a:r>
              <a:rPr lang="en-US" dirty="0"/>
              <a:t>in Parks </a:t>
            </a:r>
            <a:r>
              <a:rPr lang="en-US" dirty="0" smtClean="0"/>
              <a:t>Bureau focus on Natural Resources,  Heritage, Rangers, Forestry, Deer Management and Nature Center and Environmental Areas</a:t>
            </a:r>
            <a:endParaRPr lang="en-US" dirty="0"/>
          </a:p>
          <a:p>
            <a:endParaRPr lang="en-US" dirty="0" smtClean="0"/>
          </a:p>
          <a:p>
            <a:endParaRPr lang="en-US" dirty="0" smtClean="0"/>
          </a:p>
          <a:p>
            <a:endParaRPr lang="en-US" dirty="0"/>
          </a:p>
        </p:txBody>
      </p:sp>
    </p:spTree>
    <p:extLst>
      <p:ext uri="{BB962C8B-B14F-4D97-AF65-F5344CB8AC3E}">
        <p14:creationId xmlns:p14="http://schemas.microsoft.com/office/powerpoint/2010/main" val="12262828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Basic Program Areas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Volunteerism/Service Opportunities</a:t>
            </a:r>
          </a:p>
          <a:p>
            <a:r>
              <a:rPr lang="en-US" dirty="0" smtClean="0"/>
              <a:t>Special Events/Social Recreation</a:t>
            </a:r>
          </a:p>
          <a:p>
            <a:r>
              <a:rPr lang="en-US" dirty="0" smtClean="0"/>
              <a:t>Music and Dance</a:t>
            </a:r>
          </a:p>
          <a:p>
            <a:r>
              <a:rPr lang="en-US" dirty="0" smtClean="0"/>
              <a:t>Sports, Fitness and Games, Health and Wellness</a:t>
            </a:r>
          </a:p>
          <a:p>
            <a:r>
              <a:rPr lang="en-US" dirty="0" smtClean="0"/>
              <a:t>Visual Arts/Arts and Crafts</a:t>
            </a:r>
          </a:p>
          <a:p>
            <a:endParaRPr lang="en-US" dirty="0"/>
          </a:p>
        </p:txBody>
      </p:sp>
      <p:pic>
        <p:nvPicPr>
          <p:cNvPr id="5" name="Picture 2" descr="C:\Users\kpotter\AppData\Local\Microsoft\Windows\Temporary Internet Files\Content.IE5\Y2RFKG3Q\Camping-Clip-Art[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4645025" y="2716916"/>
            <a:ext cx="3657600" cy="259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22626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path" presetSubtype="0" accel="50000" decel="50000" fill="hold" nodeType="withEffect">
                                  <p:stCondLst>
                                    <p:cond delay="0"/>
                                  </p:stCondLst>
                                  <p:childTnLst>
                                    <p:animMotion origin="layout" path="M 0 0 C -0.066 0.006 -0.115 0.021 -0.115 0.033 C -0.115 0.044 -0.067 0.052 -0.003 0.052 C 0.061 0.052 0.115 0.044 0.115 0.033 C 0.115 0.021 0.059 0.018 -0.005 0.026 C -0.068 0.035 -0.115 0.05 -0.115 0.061 C -0.115 0.072 -0.066 0.081 -0.003 0.081 C 0.061 0.081 0.115 0.072 0.115 0.061 C 0.115 0.05 0.059 0.047 -0.004 0.055 C -0.068 0.063 -0.115 0.078 -0.115 0.089 C -0.115 0.101 -0.066 0.11 -0.002 0.11 C 0.061 0.11 0.115 0.101 0.115 0.089 C 0.115 0.079 0.059 0.076 -0.004 0.083 C -0.067 0.091 -0.115 0.107 -0.115 0.118 C -0.115 0.129 -0.065 0.138 -0.002 0.138 C 0.063 0.138 0.115 0.129 0.115 0.118 C 0.115 0.107 0.06 0.104 -0.003 0.112 C -0.066 0.12 -0.115 0.135 -0.115 0.146 C -0.115 0.158 -0.065 0.166 -0.001 0.166 C 0.063 0.166 0.115 0.157 0.115 0.146 C 0.115 0.135 0.06 0.132 -0.003 0.14 C -0.066 0.148 -0.115 0.164 -0.115 0.174 C -0.115 0.185 -0.064 0.194 -0.001 0.194 C 0.063 0.194 0.115 0.185 0.115 0.174 C 0.115 0.164 0.061 0.161 -0.003 0.168 C -0.066 0.176 -0.115 0.192 -0.115 0.203 C -0.115 0.213 -0.064 0.223 0 0.223 C 0.064 0.223 0.115 0.214 0.115 0.203 C 0.115 0.192 0.061 0.189 -0.002 0.197 C -0.065 0.205 -0.116 0.22 -0.115 0.231 C -0.114 0.242 -0.064 0.25 0 0.25 C 0.064 0.25 0.115 0.241 0.115 0.23 C 0.115 0.22 0.063 0.217 0 0.226 E" pathEditMode="relative" ptsTypes="">
                                      <p:cBhvr>
                                        <p:cTn id="6"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706437"/>
          </a:xfrm>
        </p:spPr>
        <p:txBody>
          <a:bodyPr/>
          <a:lstStyle/>
          <a:p>
            <a:r>
              <a:rPr lang="en-US" dirty="0" smtClean="0"/>
              <a:t>Program Function Areas</a:t>
            </a:r>
            <a:endParaRPr lang="en-US" dirty="0"/>
          </a:p>
        </p:txBody>
      </p:sp>
      <p:sp>
        <p:nvSpPr>
          <p:cNvPr id="3" name="Content Placeholder 2"/>
          <p:cNvSpPr>
            <a:spLocks noGrp="1"/>
          </p:cNvSpPr>
          <p:nvPr>
            <p:ph idx="1"/>
          </p:nvPr>
        </p:nvSpPr>
        <p:spPr>
          <a:xfrm>
            <a:off x="685800" y="1295400"/>
            <a:ext cx="7620000" cy="628612"/>
          </a:xfrm>
        </p:spPr>
        <p:txBody>
          <a:bodyPr/>
          <a:lstStyle/>
          <a:p>
            <a:r>
              <a:rPr lang="en-US" dirty="0" smtClean="0"/>
              <a:t>How are programs handled in your agency?</a:t>
            </a:r>
          </a:p>
          <a:p>
            <a:endParaRPr lang="en-US" dirty="0"/>
          </a:p>
        </p:txBody>
      </p:sp>
      <p:pic>
        <p:nvPicPr>
          <p:cNvPr id="3074" name="Picture 2" descr="C:\Users\lwetherald\AppData\Local\Microsoft\Windows\Temporary Internet Files\Content.IE5\BBZ9TC1N\Sports-clip-art-download-1_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1732" y="2884932"/>
            <a:ext cx="1240536" cy="108813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Program Files (x86)\Microsoft Office\MEDIA\CAGCAT10\j0285698.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0332" y="4191000"/>
            <a:ext cx="1706562" cy="182403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lwetherald\AppData\Local\Microsoft\Windows\Temporary Internet Files\Content.IE5\I0RJEMYA\sports_kids[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479" y="4572000"/>
            <a:ext cx="1799618" cy="9398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lwetherald\AppData\Local\Microsoft\Windows\Temporary Internet Files\Content.IE5\I0RJEMYA\Coronado_School_of_the_Arts_logo[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4800601"/>
            <a:ext cx="1525738" cy="15479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lwetherald\AppData\Local\Microsoft\Windows\Temporary Internet Files\Content.IE5\BBZ9TC1N\circus_party[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3301" y="2501322"/>
            <a:ext cx="1696995" cy="1633356"/>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lwetherald\AppData\Local\Microsoft\Windows\Temporary Internet Files\Content.IE5\Y8OXETLT\17612-a-cello-pv[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0094" y="2667000"/>
            <a:ext cx="101233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lwetherald\AppData\Local\Microsoft\Windows\Temporary Internet Files\Content.IE5\I0RJEMYA\VolunteersNeeded[1].gi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40588" y="4751388"/>
            <a:ext cx="119062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lwetherald\AppData\Local\Microsoft\Windows\Temporary Internet Files\Content.IE5\I0RJEMYA\Remparts_de_Tours[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5800" y="2819400"/>
            <a:ext cx="1610219" cy="1458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3158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085"/>
                                        </p:tgtEl>
                                        <p:attrNameLst>
                                          <p:attrName>style.visibility</p:attrName>
                                        </p:attrNameLst>
                                      </p:cBhvr>
                                      <p:to>
                                        <p:strVal val="visible"/>
                                      </p:to>
                                    </p:set>
                                    <p:animEffect transition="in" filter="fade">
                                      <p:cBhvr>
                                        <p:cTn id="7" dur="2000"/>
                                        <p:tgtEl>
                                          <p:spTgt spid="3085"/>
                                        </p:tgtEl>
                                      </p:cBhvr>
                                    </p:animEffect>
                                    <p:anim calcmode="lin" valueType="num">
                                      <p:cBhvr>
                                        <p:cTn id="8" dur="2000" fill="hold"/>
                                        <p:tgtEl>
                                          <p:spTgt spid="3085"/>
                                        </p:tgtEl>
                                        <p:attrNameLst>
                                          <p:attrName>ppt_w</p:attrName>
                                        </p:attrNameLst>
                                      </p:cBhvr>
                                      <p:tavLst>
                                        <p:tav tm="0" fmla="#ppt_w*sin(2.5*pi*$)">
                                          <p:val>
                                            <p:fltVal val="0"/>
                                          </p:val>
                                        </p:tav>
                                        <p:tav tm="100000">
                                          <p:val>
                                            <p:fltVal val="1"/>
                                          </p:val>
                                        </p:tav>
                                      </p:tavLst>
                                    </p:anim>
                                    <p:anim calcmode="lin" valueType="num">
                                      <p:cBhvr>
                                        <p:cTn id="9" dur="2000" fill="hold"/>
                                        <p:tgtEl>
                                          <p:spTgt spid="3085"/>
                                        </p:tgtEl>
                                        <p:attrNameLst>
                                          <p:attrName>ppt_h</p:attrName>
                                        </p:attrNameLst>
                                      </p:cBhvr>
                                      <p:tavLst>
                                        <p:tav tm="0">
                                          <p:val>
                                            <p:strVal val="#ppt_h"/>
                                          </p:val>
                                        </p:tav>
                                        <p:tav tm="100000">
                                          <p:val>
                                            <p:strVal val="#ppt_h"/>
                                          </p:val>
                                        </p:tav>
                                      </p:tavLst>
                                    </p:anim>
                                  </p:childTnLst>
                                </p:cTn>
                              </p:par>
                              <p:par>
                                <p:cTn id="10" presetID="32" presetClass="emph" presetSubtype="0" fill="hold" nodeType="withEffect">
                                  <p:stCondLst>
                                    <p:cond delay="0"/>
                                  </p:stCondLst>
                                  <p:childTnLst>
                                    <p:animRot by="120000">
                                      <p:cBhvr>
                                        <p:cTn id="11" dur="100" fill="hold">
                                          <p:stCondLst>
                                            <p:cond delay="0"/>
                                          </p:stCondLst>
                                        </p:cTn>
                                        <p:tgtEl>
                                          <p:spTgt spid="3083"/>
                                        </p:tgtEl>
                                        <p:attrNameLst>
                                          <p:attrName>r</p:attrName>
                                        </p:attrNameLst>
                                      </p:cBhvr>
                                    </p:animRot>
                                    <p:animRot by="-240000">
                                      <p:cBhvr>
                                        <p:cTn id="12" dur="200" fill="hold">
                                          <p:stCondLst>
                                            <p:cond delay="200"/>
                                          </p:stCondLst>
                                        </p:cTn>
                                        <p:tgtEl>
                                          <p:spTgt spid="3083"/>
                                        </p:tgtEl>
                                        <p:attrNameLst>
                                          <p:attrName>r</p:attrName>
                                        </p:attrNameLst>
                                      </p:cBhvr>
                                    </p:animRot>
                                    <p:animRot by="240000">
                                      <p:cBhvr>
                                        <p:cTn id="13" dur="200" fill="hold">
                                          <p:stCondLst>
                                            <p:cond delay="400"/>
                                          </p:stCondLst>
                                        </p:cTn>
                                        <p:tgtEl>
                                          <p:spTgt spid="3083"/>
                                        </p:tgtEl>
                                        <p:attrNameLst>
                                          <p:attrName>r</p:attrName>
                                        </p:attrNameLst>
                                      </p:cBhvr>
                                    </p:animRot>
                                    <p:animRot by="-240000">
                                      <p:cBhvr>
                                        <p:cTn id="14" dur="200" fill="hold">
                                          <p:stCondLst>
                                            <p:cond delay="600"/>
                                          </p:stCondLst>
                                        </p:cTn>
                                        <p:tgtEl>
                                          <p:spTgt spid="3083"/>
                                        </p:tgtEl>
                                        <p:attrNameLst>
                                          <p:attrName>r</p:attrName>
                                        </p:attrNameLst>
                                      </p:cBhvr>
                                    </p:animRot>
                                    <p:animRot by="120000">
                                      <p:cBhvr>
                                        <p:cTn id="15" dur="200" fill="hold">
                                          <p:stCondLst>
                                            <p:cond delay="800"/>
                                          </p:stCondLst>
                                        </p:cTn>
                                        <p:tgtEl>
                                          <p:spTgt spid="3083"/>
                                        </p:tgtEl>
                                        <p:attrNameLst>
                                          <p:attrName>r</p:attrName>
                                        </p:attrNameLst>
                                      </p:cBhvr>
                                    </p:animRot>
                                  </p:childTnLst>
                                </p:cTn>
                              </p:par>
                              <p:par>
                                <p:cTn id="16" presetID="26"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wipe(down)">
                                      <p:cBhvr>
                                        <p:cTn id="18" dur="580">
                                          <p:stCondLst>
                                            <p:cond delay="0"/>
                                          </p:stCondLst>
                                        </p:cTn>
                                        <p:tgtEl>
                                          <p:spTgt spid="3074"/>
                                        </p:tgtEl>
                                      </p:cBhvr>
                                    </p:animEffect>
                                    <p:anim calcmode="lin" valueType="num">
                                      <p:cBhvr>
                                        <p:cTn id="19" dur="1822"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307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307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3074"/>
                                        </p:tgtEl>
                                        <p:attrNameLst>
                                          <p:attrName>ppt_y</p:attrName>
                                        </p:attrNameLst>
                                      </p:cBhvr>
                                      <p:tavLst>
                                        <p:tav tm="0" fmla="#ppt_y-sin(pi*$)/81">
                                          <p:val>
                                            <p:fltVal val="0"/>
                                          </p:val>
                                        </p:tav>
                                        <p:tav tm="100000">
                                          <p:val>
                                            <p:fltVal val="1"/>
                                          </p:val>
                                        </p:tav>
                                      </p:tavLst>
                                    </p:anim>
                                    <p:animScale>
                                      <p:cBhvr>
                                        <p:cTn id="24" dur="26">
                                          <p:stCondLst>
                                            <p:cond delay="650"/>
                                          </p:stCondLst>
                                        </p:cTn>
                                        <p:tgtEl>
                                          <p:spTgt spid="3074"/>
                                        </p:tgtEl>
                                      </p:cBhvr>
                                      <p:to x="100000" y="60000"/>
                                    </p:animScale>
                                    <p:animScale>
                                      <p:cBhvr>
                                        <p:cTn id="25" dur="166" decel="50000">
                                          <p:stCondLst>
                                            <p:cond delay="676"/>
                                          </p:stCondLst>
                                        </p:cTn>
                                        <p:tgtEl>
                                          <p:spTgt spid="3074"/>
                                        </p:tgtEl>
                                      </p:cBhvr>
                                      <p:to x="100000" y="100000"/>
                                    </p:animScale>
                                    <p:animScale>
                                      <p:cBhvr>
                                        <p:cTn id="26" dur="26">
                                          <p:stCondLst>
                                            <p:cond delay="1312"/>
                                          </p:stCondLst>
                                        </p:cTn>
                                        <p:tgtEl>
                                          <p:spTgt spid="3074"/>
                                        </p:tgtEl>
                                      </p:cBhvr>
                                      <p:to x="100000" y="80000"/>
                                    </p:animScale>
                                    <p:animScale>
                                      <p:cBhvr>
                                        <p:cTn id="27" dur="166" decel="50000">
                                          <p:stCondLst>
                                            <p:cond delay="1338"/>
                                          </p:stCondLst>
                                        </p:cTn>
                                        <p:tgtEl>
                                          <p:spTgt spid="3074"/>
                                        </p:tgtEl>
                                      </p:cBhvr>
                                      <p:to x="100000" y="100000"/>
                                    </p:animScale>
                                    <p:animScale>
                                      <p:cBhvr>
                                        <p:cTn id="28" dur="26">
                                          <p:stCondLst>
                                            <p:cond delay="1642"/>
                                          </p:stCondLst>
                                        </p:cTn>
                                        <p:tgtEl>
                                          <p:spTgt spid="3074"/>
                                        </p:tgtEl>
                                      </p:cBhvr>
                                      <p:to x="100000" y="90000"/>
                                    </p:animScale>
                                    <p:animScale>
                                      <p:cBhvr>
                                        <p:cTn id="29" dur="166" decel="50000">
                                          <p:stCondLst>
                                            <p:cond delay="1668"/>
                                          </p:stCondLst>
                                        </p:cTn>
                                        <p:tgtEl>
                                          <p:spTgt spid="3074"/>
                                        </p:tgtEl>
                                      </p:cBhvr>
                                      <p:to x="100000" y="100000"/>
                                    </p:animScale>
                                    <p:animScale>
                                      <p:cBhvr>
                                        <p:cTn id="30" dur="26">
                                          <p:stCondLst>
                                            <p:cond delay="1808"/>
                                          </p:stCondLst>
                                        </p:cTn>
                                        <p:tgtEl>
                                          <p:spTgt spid="3074"/>
                                        </p:tgtEl>
                                      </p:cBhvr>
                                      <p:to x="100000" y="95000"/>
                                    </p:animScale>
                                    <p:animScale>
                                      <p:cBhvr>
                                        <p:cTn id="31" dur="166" decel="50000">
                                          <p:stCondLst>
                                            <p:cond delay="1834"/>
                                          </p:stCondLst>
                                        </p:cTn>
                                        <p:tgtEl>
                                          <p:spTgt spid="3074"/>
                                        </p:tgtEl>
                                      </p:cBhvr>
                                      <p:to x="100000" y="100000"/>
                                    </p:animScale>
                                  </p:childTnLst>
                                </p:cTn>
                              </p:par>
                              <p:par>
                                <p:cTn id="32" presetID="46" presetClass="path" presetSubtype="0" accel="50000" decel="50000" fill="hold" nodeType="withEffect">
                                  <p:stCondLst>
                                    <p:cond delay="0"/>
                                  </p:stCondLst>
                                  <p:childTnLst>
                                    <p:animMotion origin="layout" path="M 0 0 C -0.004 -0.067 0.046 -0.125 0.113 -0.129 C 0.177 -0.134 0.237 -0.089 0.241 -0.024 C 0.246 0.036 0.204 0.092 0.144 0.096 C 0.089 0.099 0.037 0.062 0.033 0.006 C 0.029 -0.045 0.064 -0.093 0.115 -0.097 C 0.162 -0.1 0.206 -0.069 0.209 -0.022 C 0.212 0.02 0.184 0.061 0.142 0.063 C 0.104 0.066 0.068 0.042 0.065 0.004 C 0.063 -0.03 0.084 -0.063 0.117 -0.065 C 0.146 -0.067 0.175 -0.049 0.177 -0.02 C 0.179 0.005 0.164 0.029 0.14 0.031 C 0.12 0.033 0.099 0.022 0.098 0.002 C 0.096 -0.014 0.104 -0.031 0.119 -0.033 C 0.131 -0.033 0.143 -0.029 0.145 -0.018 C 0.146 -0.011 0.144 -0.004 0.138 -0.001 C 0.135 0 0.133 0 0.13 -0.001 E" pathEditMode="relative" ptsTypes="">
                                      <p:cBhvr>
                                        <p:cTn id="33" dur="2000" fill="hold"/>
                                        <p:tgtEl>
                                          <p:spTgt spid="3081"/>
                                        </p:tgtEl>
                                        <p:attrNameLst>
                                          <p:attrName>ppt_x</p:attrName>
                                          <p:attrName>ppt_y</p:attrName>
                                        </p:attrNameLst>
                                      </p:cBhvr>
                                    </p:animMotion>
                                  </p:childTnLst>
                                </p:cTn>
                              </p:par>
                              <p:par>
                                <p:cTn id="34" presetID="6" presetClass="emph" presetSubtype="0" fill="hold" nodeType="withEffect">
                                  <p:stCondLst>
                                    <p:cond delay="0"/>
                                  </p:stCondLst>
                                  <p:childTnLst>
                                    <p:animScale>
                                      <p:cBhvr>
                                        <p:cTn id="35" dur="2000" fill="hold"/>
                                        <p:tgtEl>
                                          <p:spTgt spid="3076"/>
                                        </p:tgtEl>
                                      </p:cBhvr>
                                      <p:by x="150000" y="150000"/>
                                    </p:animScale>
                                  </p:childTnLst>
                                </p:cTn>
                              </p:par>
                              <p:par>
                                <p:cTn id="36" presetID="1" presetClass="entr" presetSubtype="0" fill="hold" nodeType="withEffect">
                                  <p:stCondLst>
                                    <p:cond delay="0"/>
                                  </p:stCondLst>
                                  <p:childTnLst>
                                    <p:set>
                                      <p:cBhvr>
                                        <p:cTn id="37" dur="1" fill="hold">
                                          <p:stCondLst>
                                            <p:cond delay="999"/>
                                          </p:stCondLst>
                                        </p:cTn>
                                        <p:tgtEl>
                                          <p:spTgt spid="3079"/>
                                        </p:tgtEl>
                                        <p:attrNameLst>
                                          <p:attrName>style.visibility</p:attrName>
                                        </p:attrNameLst>
                                      </p:cBhvr>
                                      <p:to>
                                        <p:strVal val="visible"/>
                                      </p:to>
                                    </p:set>
                                  </p:childTnLst>
                                </p:cTn>
                              </p:par>
                              <p:par>
                                <p:cTn id="38" presetID="32" presetClass="emph" presetSubtype="0" fill="hold" nodeType="withEffect">
                                  <p:stCondLst>
                                    <p:cond delay="0"/>
                                  </p:stCondLst>
                                  <p:childTnLst>
                                    <p:animRot by="120000">
                                      <p:cBhvr>
                                        <p:cTn id="39" dur="100" fill="hold">
                                          <p:stCondLst>
                                            <p:cond delay="0"/>
                                          </p:stCondLst>
                                        </p:cTn>
                                        <p:tgtEl>
                                          <p:spTgt spid="3075"/>
                                        </p:tgtEl>
                                        <p:attrNameLst>
                                          <p:attrName>r</p:attrName>
                                        </p:attrNameLst>
                                      </p:cBhvr>
                                    </p:animRot>
                                    <p:animRot by="-240000">
                                      <p:cBhvr>
                                        <p:cTn id="40" dur="200" fill="hold">
                                          <p:stCondLst>
                                            <p:cond delay="200"/>
                                          </p:stCondLst>
                                        </p:cTn>
                                        <p:tgtEl>
                                          <p:spTgt spid="3075"/>
                                        </p:tgtEl>
                                        <p:attrNameLst>
                                          <p:attrName>r</p:attrName>
                                        </p:attrNameLst>
                                      </p:cBhvr>
                                    </p:animRot>
                                    <p:animRot by="240000">
                                      <p:cBhvr>
                                        <p:cTn id="41" dur="200" fill="hold">
                                          <p:stCondLst>
                                            <p:cond delay="400"/>
                                          </p:stCondLst>
                                        </p:cTn>
                                        <p:tgtEl>
                                          <p:spTgt spid="3075"/>
                                        </p:tgtEl>
                                        <p:attrNameLst>
                                          <p:attrName>r</p:attrName>
                                        </p:attrNameLst>
                                      </p:cBhvr>
                                    </p:animRot>
                                    <p:animRot by="-240000">
                                      <p:cBhvr>
                                        <p:cTn id="42" dur="200" fill="hold">
                                          <p:stCondLst>
                                            <p:cond delay="600"/>
                                          </p:stCondLst>
                                        </p:cTn>
                                        <p:tgtEl>
                                          <p:spTgt spid="3075"/>
                                        </p:tgtEl>
                                        <p:attrNameLst>
                                          <p:attrName>r</p:attrName>
                                        </p:attrNameLst>
                                      </p:cBhvr>
                                    </p:animRot>
                                    <p:animRot by="120000">
                                      <p:cBhvr>
                                        <p:cTn id="43" dur="200" fill="hold">
                                          <p:stCondLst>
                                            <p:cond delay="800"/>
                                          </p:stCondLst>
                                        </p:cTn>
                                        <p:tgtEl>
                                          <p:spTgt spid="3075"/>
                                        </p:tgtEl>
                                        <p:attrNameLst>
                                          <p:attrName>r</p:attrName>
                                        </p:attrNameLst>
                                      </p:cBhvr>
                                    </p:animRot>
                                  </p:childTnLst>
                                </p:cTn>
                              </p:par>
                              <p:par>
                                <p:cTn id="44" presetID="45" presetClass="entr" presetSubtype="0" fill="hold" nodeType="withEffect">
                                  <p:stCondLst>
                                    <p:cond delay="0"/>
                                  </p:stCondLst>
                                  <p:childTnLst>
                                    <p:set>
                                      <p:cBhvr>
                                        <p:cTn id="45" dur="1" fill="hold">
                                          <p:stCondLst>
                                            <p:cond delay="0"/>
                                          </p:stCondLst>
                                        </p:cTn>
                                        <p:tgtEl>
                                          <p:spTgt spid="3084"/>
                                        </p:tgtEl>
                                        <p:attrNameLst>
                                          <p:attrName>style.visibility</p:attrName>
                                        </p:attrNameLst>
                                      </p:cBhvr>
                                      <p:to>
                                        <p:strVal val="visible"/>
                                      </p:to>
                                    </p:set>
                                    <p:animEffect transition="in" filter="fade">
                                      <p:cBhvr>
                                        <p:cTn id="46" dur="2000"/>
                                        <p:tgtEl>
                                          <p:spTgt spid="3084"/>
                                        </p:tgtEl>
                                      </p:cBhvr>
                                    </p:animEffect>
                                    <p:anim calcmode="lin" valueType="num">
                                      <p:cBhvr>
                                        <p:cTn id="47" dur="2000" fill="hold"/>
                                        <p:tgtEl>
                                          <p:spTgt spid="3084"/>
                                        </p:tgtEl>
                                        <p:attrNameLst>
                                          <p:attrName>ppt_w</p:attrName>
                                        </p:attrNameLst>
                                      </p:cBhvr>
                                      <p:tavLst>
                                        <p:tav tm="0" fmla="#ppt_w*sin(2.5*pi*$)">
                                          <p:val>
                                            <p:fltVal val="0"/>
                                          </p:val>
                                        </p:tav>
                                        <p:tav tm="100000">
                                          <p:val>
                                            <p:fltVal val="1"/>
                                          </p:val>
                                        </p:tav>
                                      </p:tavLst>
                                    </p:anim>
                                    <p:anim calcmode="lin" valueType="num">
                                      <p:cBhvr>
                                        <p:cTn id="48" dur="2000" fill="hold"/>
                                        <p:tgtEl>
                                          <p:spTgt spid="30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478" r="8764"/>
          <a:stretch/>
        </p:blipFill>
        <p:spPr bwMode="auto">
          <a:xfrm>
            <a:off x="609601" y="304800"/>
            <a:ext cx="7772400"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19010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164" r="9045" b="5831"/>
          <a:stretch/>
        </p:blipFill>
        <p:spPr bwMode="auto">
          <a:xfrm>
            <a:off x="342900" y="347534"/>
            <a:ext cx="8458200" cy="61629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26248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Coordination between Bureaus</a:t>
            </a:r>
            <a:endParaRPr lang="en-US" dirty="0"/>
          </a:p>
        </p:txBody>
      </p:sp>
      <p:sp>
        <p:nvSpPr>
          <p:cNvPr id="3" name="Content Placeholder 2"/>
          <p:cNvSpPr>
            <a:spLocks noGrp="1"/>
          </p:cNvSpPr>
          <p:nvPr>
            <p:ph idx="1"/>
          </p:nvPr>
        </p:nvSpPr>
        <p:spPr/>
        <p:txBody>
          <a:bodyPr>
            <a:normAutofit lnSpcReduction="10000"/>
          </a:bodyPr>
          <a:lstStyle/>
          <a:p>
            <a:r>
              <a:rPr lang="en-US" dirty="0" smtClean="0"/>
              <a:t>If there is a duplication of effort or a conflict between programmers….</a:t>
            </a:r>
          </a:p>
          <a:p>
            <a:pPr lvl="1"/>
            <a:r>
              <a:rPr lang="en-US" dirty="0" smtClean="0"/>
              <a:t>Determine the topic area and consider if it is outside of assigned function area</a:t>
            </a:r>
          </a:p>
          <a:p>
            <a:pPr lvl="1"/>
            <a:r>
              <a:rPr lang="en-US" dirty="0" smtClean="0"/>
              <a:t>If unsure of conflict speak directly with the affected programmer</a:t>
            </a:r>
          </a:p>
          <a:p>
            <a:pPr lvl="1"/>
            <a:r>
              <a:rPr lang="en-US" dirty="0" smtClean="0"/>
              <a:t>If the conflict is resolved, staff will move forward with taking on the program in question</a:t>
            </a:r>
          </a:p>
          <a:p>
            <a:pPr lvl="1"/>
            <a:r>
              <a:rPr lang="en-US" dirty="0" smtClean="0"/>
              <a:t>If there is a conflict a chain of command will be followed until resolution.</a:t>
            </a:r>
          </a:p>
          <a:p>
            <a:pPr lvl="1"/>
            <a:r>
              <a:rPr lang="en-US" dirty="0" smtClean="0"/>
              <a:t>Examples of Conflicts that arise…..</a:t>
            </a:r>
            <a:endParaRPr lang="en-US" dirty="0"/>
          </a:p>
        </p:txBody>
      </p:sp>
    </p:spTree>
    <p:extLst>
      <p:ext uri="{BB962C8B-B14F-4D97-AF65-F5344CB8AC3E}">
        <p14:creationId xmlns:p14="http://schemas.microsoft.com/office/powerpoint/2010/main" val="150284594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41440" cy="1442674"/>
          </a:xfrm>
        </p:spPr>
        <p:txBody>
          <a:bodyPr/>
          <a:lstStyle/>
          <a:p>
            <a:r>
              <a:rPr lang="en-US" sz="3200" dirty="0" smtClean="0"/>
              <a:t>Guidelines for Facilities</a:t>
            </a:r>
            <a:br>
              <a:rPr lang="en-US" sz="3200" dirty="0" smtClean="0"/>
            </a:br>
            <a:r>
              <a:rPr lang="en-US" sz="3200" dirty="0" smtClean="0"/>
              <a:t>Program Management and Operations</a:t>
            </a:r>
            <a:endParaRPr lang="en-US" sz="3200" dirty="0"/>
          </a:p>
        </p:txBody>
      </p:sp>
      <p:sp>
        <p:nvSpPr>
          <p:cNvPr id="3" name="Content Placeholder 2"/>
          <p:cNvSpPr>
            <a:spLocks noGrp="1"/>
          </p:cNvSpPr>
          <p:nvPr>
            <p:ph idx="1"/>
          </p:nvPr>
        </p:nvSpPr>
        <p:spPr/>
        <p:txBody>
          <a:bodyPr/>
          <a:lstStyle/>
          <a:p>
            <a:r>
              <a:rPr lang="en-US" dirty="0" smtClean="0"/>
              <a:t>Facility Guidelines</a:t>
            </a:r>
          </a:p>
          <a:p>
            <a:r>
              <a:rPr lang="en-US" dirty="0" smtClean="0"/>
              <a:t>Rentals and Permit Guidelines for Indoor</a:t>
            </a:r>
          </a:p>
          <a:p>
            <a:r>
              <a:rPr lang="en-US" dirty="0" smtClean="0"/>
              <a:t>Field Permits for Outside</a:t>
            </a:r>
          </a:p>
          <a:p>
            <a:r>
              <a:rPr lang="en-US" dirty="0" smtClean="0"/>
              <a:t>Handling Joint Use Agreements with HCPSS</a:t>
            </a:r>
          </a:p>
          <a:p>
            <a:r>
              <a:rPr lang="en-US" dirty="0" smtClean="0"/>
              <a:t>Pavilion and Parks Permits</a:t>
            </a:r>
          </a:p>
          <a:p>
            <a:pPr lvl="1"/>
            <a:r>
              <a:rPr lang="en-US" dirty="0" smtClean="0"/>
              <a:t>Discounts</a:t>
            </a:r>
          </a:p>
          <a:p>
            <a:pPr lvl="1"/>
            <a:r>
              <a:rPr lang="en-US" dirty="0" smtClean="0"/>
              <a:t>Refunds</a:t>
            </a:r>
          </a:p>
          <a:p>
            <a:pPr lvl="1"/>
            <a:r>
              <a:rPr lang="en-US" dirty="0" smtClean="0"/>
              <a:t>Cancellations</a:t>
            </a:r>
          </a:p>
          <a:p>
            <a:pPr lvl="1"/>
            <a:r>
              <a:rPr lang="en-US" dirty="0" smtClean="0"/>
              <a:t>Moon bounces</a:t>
            </a:r>
            <a:endParaRPr lang="en-US" dirty="0"/>
          </a:p>
        </p:txBody>
      </p:sp>
    </p:spTree>
    <p:extLst>
      <p:ext uri="{BB962C8B-B14F-4D97-AF65-F5344CB8AC3E}">
        <p14:creationId xmlns:p14="http://schemas.microsoft.com/office/powerpoint/2010/main" val="207884762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Matrix</a:t>
            </a:r>
            <a:endParaRPr lang="en-US" dirty="0"/>
          </a:p>
        </p:txBody>
      </p:sp>
      <p:sp>
        <p:nvSpPr>
          <p:cNvPr id="3" name="Content Placeholder 2"/>
          <p:cNvSpPr>
            <a:spLocks noGrp="1"/>
          </p:cNvSpPr>
          <p:nvPr>
            <p:ph idx="1"/>
          </p:nvPr>
        </p:nvSpPr>
        <p:spPr/>
        <p:txBody>
          <a:bodyPr/>
          <a:lstStyle/>
          <a:p>
            <a:r>
              <a:rPr lang="en-US" dirty="0" smtClean="0"/>
              <a:t>Program Name</a:t>
            </a:r>
          </a:p>
          <a:p>
            <a:r>
              <a:rPr lang="en-US" dirty="0" smtClean="0"/>
              <a:t>Programs with general or little supervision</a:t>
            </a:r>
          </a:p>
          <a:p>
            <a:r>
              <a:rPr lang="en-US" dirty="0" smtClean="0"/>
              <a:t>Programs with structured leadership</a:t>
            </a:r>
          </a:p>
          <a:p>
            <a:r>
              <a:rPr lang="en-US" dirty="0" smtClean="0"/>
              <a:t>Program Fees</a:t>
            </a:r>
          </a:p>
          <a:p>
            <a:r>
              <a:rPr lang="en-US" dirty="0" smtClean="0"/>
              <a:t>Scope or Level of Program</a:t>
            </a:r>
          </a:p>
          <a:p>
            <a:r>
              <a:rPr lang="en-US" dirty="0" smtClean="0"/>
              <a:t>Types of Participation; Physical, Intellectual, Social, Creative</a:t>
            </a:r>
          </a:p>
          <a:p>
            <a:r>
              <a:rPr lang="en-US" dirty="0" smtClean="0"/>
              <a:t>Types of Participation;  Individual , Small Group or Large Group</a:t>
            </a:r>
            <a:endParaRPr lang="en-US" dirty="0"/>
          </a:p>
        </p:txBody>
      </p:sp>
    </p:spTree>
    <p:extLst>
      <p:ext uri="{BB962C8B-B14F-4D97-AF65-F5344CB8AC3E}">
        <p14:creationId xmlns:p14="http://schemas.microsoft.com/office/powerpoint/2010/main" val="20996018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11237"/>
          </a:xfrm>
        </p:spPr>
        <p:txBody>
          <a:bodyPr/>
          <a:lstStyle/>
          <a:p>
            <a:r>
              <a:rPr lang="en-US" dirty="0" smtClean="0"/>
              <a:t>Program Matrix</a:t>
            </a:r>
            <a:endParaRPr lang="en-US" dirty="0"/>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val="0"/>
              </a:ext>
            </a:extLst>
          </a:blip>
          <a:srcRect l="4487" t="6777" r="9829" b="24758"/>
          <a:stretch/>
        </p:blipFill>
        <p:spPr bwMode="auto">
          <a:xfrm>
            <a:off x="533400" y="1371600"/>
            <a:ext cx="8077200" cy="50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100012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11237"/>
          </a:xfrm>
        </p:spPr>
        <p:txBody>
          <a:bodyPr/>
          <a:lstStyle/>
          <a:p>
            <a:r>
              <a:rPr lang="en-US" dirty="0" smtClean="0"/>
              <a:t>Program Matrix</a:t>
            </a:r>
            <a:endParaRPr lang="en-US" dirty="0"/>
          </a:p>
        </p:txBody>
      </p:sp>
      <p:sp>
        <p:nvSpPr>
          <p:cNvPr id="3" name="Content Placeholder 2"/>
          <p:cNvSpPr>
            <a:spLocks noGrp="1"/>
          </p:cNvSpPr>
          <p:nvPr>
            <p:ph idx="1"/>
          </p:nvPr>
        </p:nvSpPr>
        <p:spPr>
          <a:xfrm>
            <a:off x="838199" y="1981200"/>
            <a:ext cx="7467600" cy="3951337"/>
          </a:xfrm>
        </p:spPr>
        <p:txBody>
          <a:bodyPr/>
          <a:lstStyle/>
          <a:p>
            <a:pPr marL="0" indent="0">
              <a:buNone/>
            </a:pPr>
            <a:endParaRPr lang="en-US"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l="5021" t="12172" r="7585" b="20470"/>
          <a:stretch/>
        </p:blipFill>
        <p:spPr bwMode="auto">
          <a:xfrm>
            <a:off x="762000" y="1676400"/>
            <a:ext cx="7696199" cy="4495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27559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11237"/>
          </a:xfrm>
        </p:spPr>
        <p:txBody>
          <a:bodyPr/>
          <a:lstStyle/>
          <a:p>
            <a:r>
              <a:rPr lang="en-US" dirty="0" smtClean="0"/>
              <a:t>Program Matrix</a:t>
            </a:r>
            <a:endParaRPr lang="en-US" dirty="0"/>
          </a:p>
        </p:txBody>
      </p:sp>
      <p:pic>
        <p:nvPicPr>
          <p:cNvPr id="5" name="Content Placeholder 4"/>
          <p:cNvPicPr>
            <a:picLocks noGrp="1"/>
          </p:cNvPicPr>
          <p:nvPr>
            <p:ph idx="1"/>
          </p:nvPr>
        </p:nvPicPr>
        <p:blipFill rotWithShape="1">
          <a:blip r:embed="rId2" cstate="print">
            <a:extLst>
              <a:ext uri="{28A0092B-C50C-407E-A947-70E740481C1C}">
                <a14:useLocalDpi xmlns:a14="http://schemas.microsoft.com/office/drawing/2010/main" val="0"/>
              </a:ext>
            </a:extLst>
          </a:blip>
          <a:srcRect l="5128" t="9129" r="10469" b="8852"/>
          <a:stretch/>
        </p:blipFill>
        <p:spPr bwMode="auto">
          <a:xfrm>
            <a:off x="914400" y="1447800"/>
            <a:ext cx="7239000" cy="5105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81675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11237"/>
          </a:xfrm>
        </p:spPr>
        <p:txBody>
          <a:bodyPr/>
          <a:lstStyle/>
          <a:p>
            <a:r>
              <a:rPr lang="en-US" dirty="0" smtClean="0"/>
              <a:t>Program Matrix</a:t>
            </a:r>
            <a:endParaRPr lang="en-US" dirty="0"/>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val="0"/>
              </a:ext>
            </a:extLst>
          </a:blip>
          <a:srcRect l="5449" t="12586" r="18697" b="35270"/>
          <a:stretch/>
        </p:blipFill>
        <p:spPr bwMode="auto">
          <a:xfrm>
            <a:off x="533400" y="1295400"/>
            <a:ext cx="8001000"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7035400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 Basic Program Areas</a:t>
            </a:r>
            <a:endParaRPr lang="en-US" dirty="0"/>
          </a:p>
        </p:txBody>
      </p:sp>
      <p:sp>
        <p:nvSpPr>
          <p:cNvPr id="3" name="Content Placeholder 2"/>
          <p:cNvSpPr>
            <a:spLocks noGrp="1"/>
          </p:cNvSpPr>
          <p:nvPr>
            <p:ph sz="quarter" idx="13"/>
          </p:nvPr>
        </p:nvSpPr>
        <p:spPr>
          <a:xfrm>
            <a:off x="841248" y="2039112"/>
            <a:ext cx="3657600" cy="4361688"/>
          </a:xfrm>
        </p:spPr>
        <p:txBody>
          <a:bodyPr>
            <a:normAutofit fontScale="92500" lnSpcReduction="10000"/>
          </a:bodyPr>
          <a:lstStyle/>
          <a:p>
            <a:r>
              <a:rPr lang="en-US" dirty="0" smtClean="0"/>
              <a:t>Outdoor Recreation/Adventure/Nature /Environmental Activities</a:t>
            </a:r>
          </a:p>
          <a:p>
            <a:r>
              <a:rPr lang="en-US" dirty="0" smtClean="0"/>
              <a:t>Drama</a:t>
            </a:r>
          </a:p>
          <a:p>
            <a:r>
              <a:rPr lang="en-US" dirty="0" smtClean="0"/>
              <a:t>Self Improvement/ Hobbies, Leisure Ed</a:t>
            </a:r>
          </a:p>
          <a:p>
            <a:r>
              <a:rPr lang="en-US" dirty="0" smtClean="0"/>
              <a:t>Cognitive and Literary, STEM and Computer Learning and Gaming</a:t>
            </a:r>
          </a:p>
          <a:p>
            <a:r>
              <a:rPr lang="en-US" dirty="0" smtClean="0"/>
              <a:t>Trips and Tours/ Local Tourism and Sport, Eco and Heritage Tourism</a:t>
            </a:r>
            <a:endParaRPr lang="en-US" dirty="0"/>
          </a:p>
        </p:txBody>
      </p:sp>
      <p:pic>
        <p:nvPicPr>
          <p:cNvPr id="5" name="Content Placeholder 4"/>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876800" y="2470983"/>
            <a:ext cx="4038599" cy="3028949"/>
          </a:xfrm>
          <a:ln>
            <a:solidFill>
              <a:srgbClr val="C00000"/>
            </a:solidFill>
          </a:ln>
        </p:spPr>
      </p:pic>
    </p:spTree>
    <p:extLst>
      <p:ext uri="{BB962C8B-B14F-4D97-AF65-F5344CB8AC3E}">
        <p14:creationId xmlns:p14="http://schemas.microsoft.com/office/powerpoint/2010/main" val="326056753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11237"/>
          </a:xfrm>
        </p:spPr>
        <p:txBody>
          <a:bodyPr/>
          <a:lstStyle/>
          <a:p>
            <a:r>
              <a:rPr lang="en-US" dirty="0" smtClean="0"/>
              <a:t>Program Matrix</a:t>
            </a:r>
            <a:endParaRPr lang="en-US" dirty="0"/>
          </a:p>
        </p:txBody>
      </p:sp>
      <p:pic>
        <p:nvPicPr>
          <p:cNvPr id="5" name="Content Placeholder 4"/>
          <p:cNvPicPr>
            <a:picLocks noGrp="1"/>
          </p:cNvPicPr>
          <p:nvPr>
            <p:ph idx="1"/>
          </p:nvPr>
        </p:nvPicPr>
        <p:blipFill rotWithShape="1">
          <a:blip r:embed="rId2" cstate="print">
            <a:extLst>
              <a:ext uri="{28A0092B-C50C-407E-A947-70E740481C1C}">
                <a14:useLocalDpi xmlns:a14="http://schemas.microsoft.com/office/drawing/2010/main" val="0"/>
              </a:ext>
            </a:extLst>
          </a:blip>
          <a:srcRect l="5556" t="8160" r="19338" b="26557"/>
          <a:stretch/>
        </p:blipFill>
        <p:spPr bwMode="auto">
          <a:xfrm>
            <a:off x="685800" y="1524000"/>
            <a:ext cx="7696199" cy="4876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26238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General Plan</a:t>
            </a:r>
          </a:p>
          <a:p>
            <a:r>
              <a:rPr lang="en-US" dirty="0" smtClean="0"/>
              <a:t>Comprehensive Master Plan</a:t>
            </a:r>
          </a:p>
          <a:p>
            <a:r>
              <a:rPr lang="en-US" dirty="0" smtClean="0"/>
              <a:t>Strategic Plan</a:t>
            </a:r>
          </a:p>
          <a:p>
            <a:r>
              <a:rPr lang="en-US" dirty="0" smtClean="0"/>
              <a:t>Annual Goals and Objectives</a:t>
            </a:r>
            <a:endParaRPr lang="en-US" dirty="0"/>
          </a:p>
        </p:txBody>
      </p:sp>
      <p:sp>
        <p:nvSpPr>
          <p:cNvPr id="4" name="Title 3"/>
          <p:cNvSpPr>
            <a:spLocks noGrp="1"/>
          </p:cNvSpPr>
          <p:nvPr>
            <p:ph type="title"/>
          </p:nvPr>
        </p:nvSpPr>
        <p:spPr/>
        <p:txBody>
          <a:bodyPr/>
          <a:lstStyle/>
          <a:p>
            <a:r>
              <a:rPr lang="en-US" dirty="0" smtClean="0"/>
              <a:t>Plans:  Comp, Strategic, General and Annual</a:t>
            </a:r>
            <a:endParaRPr lang="en-US" dirty="0"/>
          </a:p>
        </p:txBody>
      </p:sp>
      <p:pic>
        <p:nvPicPr>
          <p:cNvPr id="4099" name="Picture 3" descr="C:\Users\lwetherald\AppData\Local\Microsoft\Windows\Temporary Internet Files\Content.IE5\RGECJATR\FloorPlan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8163" y="2970213"/>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952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randombar(horizontal)">
                                      <p:cBhvr>
                                        <p:cTn id="7"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1440" cy="1011237"/>
          </a:xfrm>
        </p:spPr>
        <p:txBody>
          <a:bodyPr/>
          <a:lstStyle/>
          <a:p>
            <a:r>
              <a:rPr lang="en-US" dirty="0" smtClean="0"/>
              <a:t>Program Statistics</a:t>
            </a:r>
            <a:endParaRPr lang="en-US" dirty="0"/>
          </a:p>
        </p:txBody>
      </p:sp>
      <p:pic>
        <p:nvPicPr>
          <p:cNvPr id="6" name="Content Placeholder 5"/>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922734" y="1752600"/>
            <a:ext cx="3274075" cy="4237038"/>
          </a:xfrm>
          <a:ln>
            <a:solidFill>
              <a:srgbClr val="C00000"/>
            </a:solidFill>
          </a:ln>
        </p:spPr>
      </p:pic>
      <p:sp>
        <p:nvSpPr>
          <p:cNvPr id="8" name="TextBox 7"/>
          <p:cNvSpPr txBox="1"/>
          <p:nvPr/>
        </p:nvSpPr>
        <p:spPr>
          <a:xfrm>
            <a:off x="1828800" y="1186935"/>
            <a:ext cx="5181600" cy="369332"/>
          </a:xfrm>
          <a:prstGeom prst="rect">
            <a:avLst/>
          </a:prstGeom>
          <a:noFill/>
        </p:spPr>
        <p:txBody>
          <a:bodyPr wrap="square" rtlCol="0">
            <a:spAutoFit/>
          </a:bodyPr>
          <a:lstStyle/>
          <a:p>
            <a:r>
              <a:rPr lang="en-US" dirty="0" smtClean="0"/>
              <a:t>Registration Statistics :  Spring 2014 v. Spring 2015</a:t>
            </a:r>
            <a:endParaRPr lang="en-US" dirty="0"/>
          </a:p>
        </p:txBody>
      </p:sp>
      <p:pic>
        <p:nvPicPr>
          <p:cNvPr id="1026" name="Picture 2" descr="C:\Users\lwetherald\AppData\Local\Microsoft\Windows\Temporary Internet Files\Content.IE5\RGECJATR\bingo-statistics[1].jp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33925" y="2274094"/>
            <a:ext cx="3479800" cy="34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06123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Statistics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5366" y="2038350"/>
            <a:ext cx="3053268" cy="3951288"/>
          </a:xfrm>
          <a:ln>
            <a:solidFill>
              <a:srgbClr val="C00000"/>
            </a:solidFill>
          </a:ln>
        </p:spPr>
      </p:pic>
      <p:sp>
        <p:nvSpPr>
          <p:cNvPr id="5" name="TextBox 4"/>
          <p:cNvSpPr txBox="1"/>
          <p:nvPr/>
        </p:nvSpPr>
        <p:spPr>
          <a:xfrm>
            <a:off x="2895600" y="1600200"/>
            <a:ext cx="3367046" cy="307777"/>
          </a:xfrm>
          <a:prstGeom prst="rect">
            <a:avLst/>
          </a:prstGeom>
          <a:noFill/>
        </p:spPr>
        <p:txBody>
          <a:bodyPr wrap="square" rtlCol="0">
            <a:spAutoFit/>
          </a:bodyPr>
          <a:lstStyle/>
          <a:p>
            <a:r>
              <a:rPr lang="en-US" sz="1400" dirty="0" smtClean="0"/>
              <a:t>Facility:  North Laurel Community Center</a:t>
            </a:r>
            <a:endParaRPr lang="en-US" sz="1400" dirty="0"/>
          </a:p>
        </p:txBody>
      </p:sp>
    </p:spTree>
    <p:extLst>
      <p:ext uri="{BB962C8B-B14F-4D97-AF65-F5344CB8AC3E}">
        <p14:creationId xmlns:p14="http://schemas.microsoft.com/office/powerpoint/2010/main" val="1793129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011237"/>
          </a:xfrm>
        </p:spPr>
        <p:txBody>
          <a:bodyPr/>
          <a:lstStyle/>
          <a:p>
            <a:r>
              <a:rPr lang="en-US" dirty="0" smtClean="0"/>
              <a:t>Program Statistics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5366" y="2038350"/>
            <a:ext cx="3053268" cy="3951288"/>
          </a:xfrm>
          <a:ln>
            <a:solidFill>
              <a:srgbClr val="C00000"/>
            </a:solidFill>
          </a:ln>
        </p:spPr>
      </p:pic>
      <p:sp>
        <p:nvSpPr>
          <p:cNvPr id="5" name="TextBox 4"/>
          <p:cNvSpPr txBox="1"/>
          <p:nvPr/>
        </p:nvSpPr>
        <p:spPr>
          <a:xfrm>
            <a:off x="2667000" y="1497439"/>
            <a:ext cx="4191000" cy="369332"/>
          </a:xfrm>
          <a:prstGeom prst="rect">
            <a:avLst/>
          </a:prstGeom>
          <a:noFill/>
        </p:spPr>
        <p:txBody>
          <a:bodyPr wrap="square" rtlCol="0">
            <a:spAutoFit/>
          </a:bodyPr>
          <a:lstStyle/>
          <a:p>
            <a:r>
              <a:rPr lang="en-US" dirty="0" smtClean="0"/>
              <a:t>Sports &amp; Adventure Services Division</a:t>
            </a:r>
            <a:endParaRPr lang="en-US" dirty="0"/>
          </a:p>
        </p:txBody>
      </p:sp>
    </p:spTree>
    <p:extLst>
      <p:ext uri="{BB962C8B-B14F-4D97-AF65-F5344CB8AC3E}">
        <p14:creationId xmlns:p14="http://schemas.microsoft.com/office/powerpoint/2010/main" val="358712217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Statistics</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5838" r="6461" b="54190"/>
          <a:stretch/>
        </p:blipFill>
        <p:spPr>
          <a:xfrm>
            <a:off x="838200" y="1981200"/>
            <a:ext cx="7221141" cy="2914650"/>
          </a:xfrm>
          <a:ln>
            <a:solidFill>
              <a:srgbClr val="C00000"/>
            </a:solidFill>
          </a:ln>
        </p:spPr>
      </p:pic>
    </p:spTree>
    <p:extLst>
      <p:ext uri="{BB962C8B-B14F-4D97-AF65-F5344CB8AC3E}">
        <p14:creationId xmlns:p14="http://schemas.microsoft.com/office/powerpoint/2010/main" val="297302725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Remarks and Questions</a:t>
            </a:r>
            <a:endParaRPr lang="en-US" dirty="0"/>
          </a:p>
        </p:txBody>
      </p:sp>
      <p:sp>
        <p:nvSpPr>
          <p:cNvPr id="3" name="Text Placeholder 2"/>
          <p:cNvSpPr>
            <a:spLocks noGrp="1"/>
          </p:cNvSpPr>
          <p:nvPr>
            <p:ph type="body" idx="1"/>
          </p:nvPr>
        </p:nvSpPr>
        <p:spPr/>
        <p:txBody>
          <a:bodyPr/>
          <a:lstStyle/>
          <a:p>
            <a:r>
              <a:rPr lang="en-US" dirty="0" smtClean="0"/>
              <a:t>Program Plan</a:t>
            </a:r>
            <a:endParaRPr lang="en-US" dirty="0"/>
          </a:p>
        </p:txBody>
      </p:sp>
      <p:sp>
        <p:nvSpPr>
          <p:cNvPr id="4" name="Text Placeholder 3"/>
          <p:cNvSpPr>
            <a:spLocks noGrp="1"/>
          </p:cNvSpPr>
          <p:nvPr>
            <p:ph type="body" sz="quarter" idx="3"/>
          </p:nvPr>
        </p:nvSpPr>
        <p:spPr/>
        <p:txBody>
          <a:bodyPr/>
          <a:lstStyle/>
          <a:p>
            <a:r>
              <a:rPr lang="en-US" dirty="0" smtClean="0"/>
              <a:t>Questions</a:t>
            </a:r>
            <a:endParaRPr lang="en-US" dirty="0"/>
          </a:p>
        </p:txBody>
      </p:sp>
      <p:sp>
        <p:nvSpPr>
          <p:cNvPr id="5" name="Content Placeholder 4"/>
          <p:cNvSpPr>
            <a:spLocks noGrp="1"/>
          </p:cNvSpPr>
          <p:nvPr>
            <p:ph sz="quarter" idx="13"/>
          </p:nvPr>
        </p:nvSpPr>
        <p:spPr/>
        <p:txBody>
          <a:bodyPr>
            <a:normAutofit lnSpcReduction="10000"/>
          </a:bodyPr>
          <a:lstStyle/>
          <a:p>
            <a:r>
              <a:rPr lang="en-US" dirty="0" smtClean="0"/>
              <a:t>All the Components of a Recreation and Parks Plan</a:t>
            </a:r>
          </a:p>
          <a:p>
            <a:r>
              <a:rPr lang="en-US" dirty="0" smtClean="0"/>
              <a:t>What CAPRA is looking for?</a:t>
            </a:r>
          </a:p>
          <a:p>
            <a:r>
              <a:rPr lang="en-US" dirty="0" smtClean="0"/>
              <a:t>Develop Program Offerings from evaluative data and planning</a:t>
            </a:r>
            <a:endParaRPr lang="en-US" dirty="0"/>
          </a:p>
        </p:txBody>
      </p:sp>
      <p:pic>
        <p:nvPicPr>
          <p:cNvPr id="3075" name="Picture 3" descr="C:\Users\kpotter\AppData\Local\Microsoft\Windows\Temporary Internet Files\Content.IE5\R3ZZLZOS\question 1[1].jpg"/>
          <p:cNvPicPr>
            <a:picLocks noGrp="1" noChangeAspect="1" noChangeArrowheads="1"/>
          </p:cNvPicPr>
          <p:nvPr>
            <p:ph sz="quarter" idx="14"/>
          </p:nvPr>
        </p:nvPicPr>
        <p:blipFill>
          <a:blip r:embed="rId2">
            <a:extLst>
              <a:ext uri="{28A0092B-C50C-407E-A947-70E740481C1C}">
                <a14:useLocalDpi xmlns:a14="http://schemas.microsoft.com/office/drawing/2010/main" val="0"/>
              </a:ext>
            </a:extLst>
          </a:blip>
          <a:srcRect/>
          <a:stretch>
            <a:fillRect/>
          </a:stretch>
        </p:blipFill>
        <p:spPr bwMode="auto">
          <a:xfrm>
            <a:off x="5637213" y="3200400"/>
            <a:ext cx="2674937" cy="2674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6728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3075"/>
                                        </p:tgtEl>
                                        <p:attrNameLst>
                                          <p:attrName>r</p:attrName>
                                        </p:attrNameLst>
                                      </p:cBhvr>
                                    </p:animRot>
                                    <p:animRot by="-240000">
                                      <p:cBhvr>
                                        <p:cTn id="7" dur="200" fill="hold">
                                          <p:stCondLst>
                                            <p:cond delay="200"/>
                                          </p:stCondLst>
                                        </p:cTn>
                                        <p:tgtEl>
                                          <p:spTgt spid="3075"/>
                                        </p:tgtEl>
                                        <p:attrNameLst>
                                          <p:attrName>r</p:attrName>
                                        </p:attrNameLst>
                                      </p:cBhvr>
                                    </p:animRot>
                                    <p:animRot by="240000">
                                      <p:cBhvr>
                                        <p:cTn id="8" dur="200" fill="hold">
                                          <p:stCondLst>
                                            <p:cond delay="400"/>
                                          </p:stCondLst>
                                        </p:cTn>
                                        <p:tgtEl>
                                          <p:spTgt spid="3075"/>
                                        </p:tgtEl>
                                        <p:attrNameLst>
                                          <p:attrName>r</p:attrName>
                                        </p:attrNameLst>
                                      </p:cBhvr>
                                    </p:animRot>
                                    <p:animRot by="-240000">
                                      <p:cBhvr>
                                        <p:cTn id="9" dur="200" fill="hold">
                                          <p:stCondLst>
                                            <p:cond delay="600"/>
                                          </p:stCondLst>
                                        </p:cTn>
                                        <p:tgtEl>
                                          <p:spTgt spid="3075"/>
                                        </p:tgtEl>
                                        <p:attrNameLst>
                                          <p:attrName>r</p:attrName>
                                        </p:attrNameLst>
                                      </p:cBhvr>
                                    </p:animRot>
                                    <p:animRot by="120000">
                                      <p:cBhvr>
                                        <p:cTn id="10" dur="200" fill="hold">
                                          <p:stCondLst>
                                            <p:cond delay="800"/>
                                          </p:stCondLst>
                                        </p:cTn>
                                        <p:tgtEl>
                                          <p:spTgt spid="307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Macmillan Matrix</a:t>
            </a:r>
            <a:endParaRPr lang="en-US" dirty="0"/>
          </a:p>
        </p:txBody>
      </p:sp>
      <p:sp>
        <p:nvSpPr>
          <p:cNvPr id="3" name="Content Placeholder 2"/>
          <p:cNvSpPr>
            <a:spLocks noGrp="1"/>
          </p:cNvSpPr>
          <p:nvPr>
            <p:ph idx="1"/>
          </p:nvPr>
        </p:nvSpPr>
        <p:spPr>
          <a:xfrm>
            <a:off x="838200" y="2038388"/>
            <a:ext cx="7467600" cy="4286212"/>
          </a:xfrm>
        </p:spPr>
        <p:txBody>
          <a:bodyPr>
            <a:normAutofit lnSpcReduction="10000"/>
          </a:bodyPr>
          <a:lstStyle/>
          <a:p>
            <a:r>
              <a:rPr lang="en-US" b="1" dirty="0" smtClean="0"/>
              <a:t>Fit</a:t>
            </a:r>
            <a:r>
              <a:rPr lang="en-US" dirty="0" smtClean="0"/>
              <a:t>-the degree to which a program belongs or fits within the agency</a:t>
            </a:r>
          </a:p>
          <a:p>
            <a:r>
              <a:rPr lang="en-US" b="1" dirty="0" smtClean="0"/>
              <a:t>Financial Capability</a:t>
            </a:r>
            <a:r>
              <a:rPr lang="en-US" dirty="0" smtClean="0"/>
              <a:t>- the degree to which a program is attractive to the organization from a financial perspective</a:t>
            </a:r>
          </a:p>
          <a:p>
            <a:r>
              <a:rPr lang="en-US" b="1" dirty="0" smtClean="0"/>
              <a:t>Alternative Coverage</a:t>
            </a:r>
            <a:r>
              <a:rPr lang="en-US" dirty="0" smtClean="0"/>
              <a:t>-are similar services provided, are there few or now comparable programs being provided in the county/city/agency?</a:t>
            </a:r>
          </a:p>
          <a:p>
            <a:r>
              <a:rPr lang="en-US" b="1" dirty="0" smtClean="0"/>
              <a:t>Competitive Position</a:t>
            </a:r>
            <a:r>
              <a:rPr lang="en-US" dirty="0" smtClean="0"/>
              <a:t>-is the degree to which the organization has a stronger capability and potential to deliver the program than other agencies</a:t>
            </a:r>
          </a:p>
          <a:p>
            <a:pPr marL="2286000" lvl="8" indent="0">
              <a:buNone/>
            </a:pPr>
            <a:r>
              <a:rPr lang="en-US" dirty="0" smtClean="0"/>
              <a:t>Shared from Sasaki and Heller and Heller Consultants</a:t>
            </a:r>
            <a:endParaRPr lang="en-US" dirty="0"/>
          </a:p>
        </p:txBody>
      </p:sp>
    </p:spTree>
    <p:extLst>
      <p:ext uri="{BB962C8B-B14F-4D97-AF65-F5344CB8AC3E}">
        <p14:creationId xmlns:p14="http://schemas.microsoft.com/office/powerpoint/2010/main" val="27571283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p:cNvGraphicFramePr>
            <a:graphicFrameLocks noChangeAspect="1"/>
          </p:cNvGraphicFramePr>
          <p:nvPr>
            <p:extLst>
              <p:ext uri="{D42A27DB-BD31-4B8C-83A1-F6EECF244321}">
                <p14:modId xmlns:p14="http://schemas.microsoft.com/office/powerpoint/2010/main" val="907936236"/>
              </p:ext>
            </p:extLst>
          </p:nvPr>
        </p:nvGraphicFramePr>
        <p:xfrm>
          <a:off x="228600" y="457200"/>
          <a:ext cx="8654936" cy="6019800"/>
        </p:xfrm>
        <a:graphic>
          <a:graphicData uri="http://schemas.openxmlformats.org/presentationml/2006/ole">
            <mc:AlternateContent xmlns:mc="http://schemas.openxmlformats.org/markup-compatibility/2006">
              <mc:Choice xmlns:v="urn:schemas-microsoft-com:vml" Requires="v">
                <p:oleObj spid="_x0000_s1051" name="Worksheet" r:id="rId4" imgW="10239480" imgH="6581685" progId="Excel.Sheet.12">
                  <p:embed/>
                </p:oleObj>
              </mc:Choice>
              <mc:Fallback>
                <p:oleObj name="Worksheet" r:id="rId4" imgW="10239480" imgH="6581685" progId="Excel.Sheet.12">
                  <p:embed/>
                  <p:pic>
                    <p:nvPicPr>
                      <p:cNvPr id="0" name=""/>
                      <p:cNvPicPr/>
                      <p:nvPr/>
                    </p:nvPicPr>
                    <p:blipFill>
                      <a:blip r:embed="rId5"/>
                      <a:stretch>
                        <a:fillRect/>
                      </a:stretch>
                    </p:blipFill>
                    <p:spPr>
                      <a:xfrm>
                        <a:off x="228600" y="457200"/>
                        <a:ext cx="8654936" cy="6019800"/>
                      </a:xfrm>
                      <a:prstGeom prst="rect">
                        <a:avLst/>
                      </a:prstGeom>
                    </p:spPr>
                  </p:pic>
                </p:oleObj>
              </mc:Fallback>
            </mc:AlternateContent>
          </a:graphicData>
        </a:graphic>
      </p:graphicFrame>
    </p:spTree>
    <p:extLst>
      <p:ext uri="{BB962C8B-B14F-4D97-AF65-F5344CB8AC3E}">
        <p14:creationId xmlns:p14="http://schemas.microsoft.com/office/powerpoint/2010/main" val="12599827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Lifecycle</a:t>
            </a:r>
            <a:endParaRPr lang="en-US" dirty="0"/>
          </a:p>
        </p:txBody>
      </p:sp>
      <p:sp>
        <p:nvSpPr>
          <p:cNvPr id="3" name="Content Placeholder 2"/>
          <p:cNvSpPr>
            <a:spLocks noGrp="1"/>
          </p:cNvSpPr>
          <p:nvPr>
            <p:ph idx="1"/>
          </p:nvPr>
        </p:nvSpPr>
        <p:spPr>
          <a:xfrm>
            <a:off x="838200" y="1600200"/>
            <a:ext cx="7467600" cy="4876800"/>
          </a:xfrm>
        </p:spPr>
        <p:txBody>
          <a:bodyPr>
            <a:noAutofit/>
          </a:bodyPr>
          <a:lstStyle/>
          <a:p>
            <a:r>
              <a:rPr lang="en-US" sz="2800" dirty="0" smtClean="0"/>
              <a:t>Look at your program areas and determine the program lifecycle.</a:t>
            </a:r>
          </a:p>
          <a:p>
            <a:pPr lvl="1"/>
            <a:r>
              <a:rPr lang="en-US" sz="2800" dirty="0" smtClean="0"/>
              <a:t>Introduction-New program within the last year, program growth is modest but could take off</a:t>
            </a:r>
          </a:p>
          <a:p>
            <a:pPr lvl="1"/>
            <a:r>
              <a:rPr lang="en-US" sz="2800" dirty="0" smtClean="0"/>
              <a:t>Growth-consistent participation growth</a:t>
            </a:r>
          </a:p>
          <a:p>
            <a:pPr lvl="1"/>
            <a:r>
              <a:rPr lang="en-US" sz="2800" dirty="0" smtClean="0"/>
              <a:t>Mature-continued but slow participation growth</a:t>
            </a:r>
          </a:p>
          <a:p>
            <a:pPr lvl="1"/>
            <a:r>
              <a:rPr lang="en-US" sz="2800" dirty="0" smtClean="0"/>
              <a:t>Decline- declining participation</a:t>
            </a:r>
          </a:p>
          <a:p>
            <a:pPr marL="2286000" lvl="8" indent="0">
              <a:buNone/>
            </a:pPr>
            <a:r>
              <a:rPr lang="en-US" sz="2000" dirty="0" smtClean="0"/>
              <a:t>Sasaki and Heller and Heller Consultants</a:t>
            </a:r>
            <a:endParaRPr lang="en-US" sz="2000" dirty="0"/>
          </a:p>
        </p:txBody>
      </p:sp>
    </p:spTree>
    <p:extLst>
      <p:ext uri="{BB962C8B-B14F-4D97-AF65-F5344CB8AC3E}">
        <p14:creationId xmlns:p14="http://schemas.microsoft.com/office/powerpoint/2010/main" val="3033168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CAPRA 6.1 Recreation Program Plan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800" b="1" i="1" dirty="0" smtClean="0"/>
              <a:t>Standard :</a:t>
            </a:r>
            <a:r>
              <a:rPr lang="en-US" sz="2800" dirty="0" smtClean="0"/>
              <a:t> </a:t>
            </a:r>
          </a:p>
          <a:p>
            <a:pPr marL="0" indent="0">
              <a:buNone/>
            </a:pPr>
            <a:r>
              <a:rPr lang="en-US" sz="2800" dirty="0" smtClean="0"/>
              <a:t>The agency shall have a recreation programming plan covering 3-5 years that is updated periodically and a current year implementation plan.  The plan shall address all programs and  services of the agency’s programming functions, including activity selection, type and scope of programs and outreach initiatives.</a:t>
            </a:r>
            <a:endParaRPr lang="en-US" sz="2800" dirty="0"/>
          </a:p>
        </p:txBody>
      </p:sp>
    </p:spTree>
    <p:extLst>
      <p:ext uri="{BB962C8B-B14F-4D97-AF65-F5344CB8AC3E}">
        <p14:creationId xmlns:p14="http://schemas.microsoft.com/office/powerpoint/2010/main" val="23989998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6.1 Evidence of Compliance</a:t>
            </a:r>
            <a:endParaRPr lang="en-US" dirty="0"/>
          </a:p>
        </p:txBody>
      </p:sp>
      <p:sp>
        <p:nvSpPr>
          <p:cNvPr id="3" name="Content Placeholder 2"/>
          <p:cNvSpPr>
            <a:spLocks noGrp="1"/>
          </p:cNvSpPr>
          <p:nvPr>
            <p:ph idx="1"/>
          </p:nvPr>
        </p:nvSpPr>
        <p:spPr/>
        <p:txBody>
          <a:bodyPr/>
          <a:lstStyle/>
          <a:p>
            <a:r>
              <a:rPr lang="en-US" dirty="0" smtClean="0"/>
              <a:t>Provide the current recreation programming plan and describe the update process.  The Plan shall address how the agency delivers services to persons of all ages and abilities, how it develops program offerings and it shall include the following elements:</a:t>
            </a:r>
          </a:p>
          <a:p>
            <a:pPr lvl="1">
              <a:buFont typeface="Wingdings" panose="05000000000000000000" pitchFamily="2" charset="2"/>
              <a:buChar char="§"/>
            </a:pPr>
            <a:r>
              <a:rPr lang="en-US" dirty="0" smtClean="0"/>
              <a:t>Program Objectives</a:t>
            </a:r>
          </a:p>
          <a:p>
            <a:pPr lvl="1">
              <a:buFont typeface="Wingdings" panose="05000000000000000000" pitchFamily="2" charset="2"/>
              <a:buChar char="§"/>
            </a:pPr>
            <a:r>
              <a:rPr lang="en-US" dirty="0" smtClean="0"/>
              <a:t>Program and Service Statistics</a:t>
            </a:r>
          </a:p>
          <a:p>
            <a:pPr lvl="1">
              <a:buFont typeface="Wingdings" panose="05000000000000000000" pitchFamily="2" charset="2"/>
              <a:buChar char="§"/>
            </a:pPr>
            <a:r>
              <a:rPr lang="en-US" dirty="0" smtClean="0"/>
              <a:t>Program and Service Determinants</a:t>
            </a:r>
          </a:p>
          <a:p>
            <a:pPr lvl="1">
              <a:buFont typeface="Wingdings" panose="05000000000000000000" pitchFamily="2" charset="2"/>
              <a:buChar char="§"/>
            </a:pPr>
            <a:r>
              <a:rPr lang="en-US" dirty="0" smtClean="0"/>
              <a:t>Recreation and Leisure Trends Analysis and</a:t>
            </a:r>
          </a:p>
          <a:p>
            <a:pPr lvl="1">
              <a:buFont typeface="Wingdings" panose="05000000000000000000" pitchFamily="2" charset="2"/>
              <a:buChar char="§"/>
            </a:pPr>
            <a:r>
              <a:rPr lang="en-US" dirty="0" smtClean="0"/>
              <a:t>Community Inventory</a:t>
            </a:r>
            <a:endParaRPr lang="en-US" dirty="0"/>
          </a:p>
        </p:txBody>
      </p:sp>
    </p:spTree>
    <p:extLst>
      <p:ext uri="{BB962C8B-B14F-4D97-AF65-F5344CB8AC3E}">
        <p14:creationId xmlns:p14="http://schemas.microsoft.com/office/powerpoint/2010/main" val="354098136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TM01790492[[fn=Sketchbook]]</Template>
  <TotalTime>689</TotalTime>
  <Words>1429</Words>
  <Application>Microsoft Office PowerPoint</Application>
  <PresentationFormat>On-screen Show (4:3)</PresentationFormat>
  <Paragraphs>219</Paragraphs>
  <Slides>46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3" baseType="lpstr">
      <vt:lpstr>Bradley Hand ITC TT-Bold</vt:lpstr>
      <vt:lpstr>Calibri</vt:lpstr>
      <vt:lpstr>Cambria</vt:lpstr>
      <vt:lpstr>Rage Italic</vt:lpstr>
      <vt:lpstr>Wingdings</vt:lpstr>
      <vt:lpstr>Sketchbook</vt:lpstr>
      <vt:lpstr>Worksheet</vt:lpstr>
      <vt:lpstr>Creating Department Recreation and Parks Program Plans LERN WEBINAR 2016</vt:lpstr>
      <vt:lpstr>Overview of the Session</vt:lpstr>
      <vt:lpstr>10 Basic Program Areas</vt:lpstr>
      <vt:lpstr>10 Basic Program Areas</vt:lpstr>
      <vt:lpstr>Macmillan Matrix</vt:lpstr>
      <vt:lpstr>PowerPoint Presentation</vt:lpstr>
      <vt:lpstr>Program Lifecycle</vt:lpstr>
      <vt:lpstr>CAPRA 6.1 Recreation Program Plan</vt:lpstr>
      <vt:lpstr>6.1 Evidence of Compliance</vt:lpstr>
      <vt:lpstr>6.1 Evidence of Compliance</vt:lpstr>
      <vt:lpstr>6.1 Evidence of Compliance</vt:lpstr>
      <vt:lpstr>6.1 Evidence of Compliance</vt:lpstr>
      <vt:lpstr>What is CAPRA Standards looking for in Programming Standards?</vt:lpstr>
      <vt:lpstr>Conceptional Foundations of Play</vt:lpstr>
      <vt:lpstr>Conceptual Foundations of Play</vt:lpstr>
      <vt:lpstr>Conceptional Foundations of Environmental Education, Historical Education and Interpretive Programs</vt:lpstr>
      <vt:lpstr>Programs that Meet Constituent Needs</vt:lpstr>
      <vt:lpstr>Agency Role in Philosophy and Goals</vt:lpstr>
      <vt:lpstr>Mission, Vision &amp; Core Values</vt:lpstr>
      <vt:lpstr>Experience Desirable for Clientele</vt:lpstr>
      <vt:lpstr>Program Budget Worksheet</vt:lpstr>
      <vt:lpstr>Program Plan with Goals</vt:lpstr>
      <vt:lpstr>Program Evaluations</vt:lpstr>
      <vt:lpstr>10.1 Systematic Evaluation Plan</vt:lpstr>
      <vt:lpstr>Further Evaluative Questions of your Programs</vt:lpstr>
      <vt:lpstr>More Evaluative Comments on Programs</vt:lpstr>
      <vt:lpstr>Financial Assistance</vt:lpstr>
      <vt:lpstr>Expanding our Program Vision with Environmental Sustainability</vt:lpstr>
      <vt:lpstr>Recreation Programming Model</vt:lpstr>
      <vt:lpstr>Program Function Areas</vt:lpstr>
      <vt:lpstr>PowerPoint Presentation</vt:lpstr>
      <vt:lpstr>PowerPoint Presentation</vt:lpstr>
      <vt:lpstr>Program Coordination between Bureaus</vt:lpstr>
      <vt:lpstr>Guidelines for Facilities Program Management and Operations</vt:lpstr>
      <vt:lpstr>Program Matrix</vt:lpstr>
      <vt:lpstr>Program Matrix</vt:lpstr>
      <vt:lpstr>Program Matrix</vt:lpstr>
      <vt:lpstr>Program Matrix</vt:lpstr>
      <vt:lpstr>Program Matrix</vt:lpstr>
      <vt:lpstr>Program Matrix</vt:lpstr>
      <vt:lpstr>Plans:  Comp, Strategic, General and Annual</vt:lpstr>
      <vt:lpstr>Program Statistics</vt:lpstr>
      <vt:lpstr>Program Statistics</vt:lpstr>
      <vt:lpstr>Program Statistics</vt:lpstr>
      <vt:lpstr>Program Statistics</vt:lpstr>
      <vt:lpstr>Closing Remarks and Questions</vt:lpstr>
    </vt:vector>
  </TitlesOfParts>
  <Company>Howard County Government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Department Recreation Program Plans</dc:title>
  <dc:creator>Wetherald, Laura</dc:creator>
  <cp:lastModifiedBy>Tammy Helminiak</cp:lastModifiedBy>
  <cp:revision>57</cp:revision>
  <cp:lastPrinted>2015-12-22T16:44:34Z</cp:lastPrinted>
  <dcterms:created xsi:type="dcterms:W3CDTF">2015-08-19T17:07:13Z</dcterms:created>
  <dcterms:modified xsi:type="dcterms:W3CDTF">2016-07-13T15:24:49Z</dcterms:modified>
</cp:coreProperties>
</file>