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30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-104" y="-824"/>
      </p:cViewPr>
      <p:guideLst>
        <p:guide orient="horz" pos="3065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249BB-47B7-4C46-BEF3-79945524F29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43D93-E08B-5541-9F28-81461FD8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228168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" y="271667"/>
            <a:ext cx="3860800" cy="158935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9"/>
          <p:cNvSpPr/>
          <p:nvPr/>
        </p:nvSpPr>
        <p:spPr>
          <a:xfrm>
            <a:off x="8853022" y="9213850"/>
            <a:ext cx="4165601" cy="4572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Program Management Institute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279400" y="5626100"/>
            <a:ext cx="6146800" cy="4178300"/>
          </a:xfrm>
          <a:prstGeom prst="rect">
            <a:avLst/>
          </a:prstGeom>
          <a:solidFill>
            <a:srgbClr val="1FC1C7"/>
          </a:solidFill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l">
              <a:defRPr sz="10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effectLst/>
        </p:spPr>
        <p:txBody>
          <a:bodyPr anchor="b"/>
          <a:lstStyle>
            <a:lvl1pPr>
              <a:defRPr sz="7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effectLst/>
        </p:spPr>
        <p:txBody>
          <a:bodyPr anchor="b"/>
          <a:lstStyle>
            <a:lvl1pPr>
              <a:defRPr sz="7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effectLst/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effectLst/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  <a:effectLst/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1100922" y="9302750"/>
            <a:ext cx="17780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Program Development</a:t>
            </a:r>
          </a:p>
        </p:txBody>
      </p:sp>
      <p:pic>
        <p:nvPicPr>
          <p:cNvPr id="45" name="Logo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9245600"/>
            <a:ext cx="1018064" cy="4191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FDFF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Logo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00" y="7763817"/>
            <a:ext cx="2844800" cy="117110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0" name="Shape 50"/>
          <p:cNvSpPr/>
          <p:nvPr/>
        </p:nvSpPr>
        <p:spPr>
          <a:xfrm>
            <a:off x="6605122" y="8991600"/>
            <a:ext cx="6146801" cy="6223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Program Management Institute</a:t>
            </a: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495800" y="381000"/>
            <a:ext cx="7962900" cy="33020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r">
              <a:defRPr sz="8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ster #17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112236" y="9271195"/>
            <a:ext cx="12766687" cy="419101"/>
            <a:chOff x="0" y="0"/>
            <a:chExt cx="12766685" cy="419100"/>
          </a:xfrm>
        </p:grpSpPr>
        <p:sp>
          <p:nvSpPr>
            <p:cNvPr id="53" name="Shape 53"/>
            <p:cNvSpPr/>
            <p:nvPr/>
          </p:nvSpPr>
          <p:spPr>
            <a:xfrm>
              <a:off x="10988685" y="56954"/>
              <a:ext cx="1778001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/>
              </a:pPr>
              <a:r>
                <a:rPr sz="1400"/>
                <a:t>Finance &amp; Budgeting</a:t>
              </a:r>
            </a:p>
          </p:txBody>
        </p:sp>
        <p:pic>
          <p:nvPicPr>
            <p:cNvPr id="54" name="Logo11bw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8064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64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Logo11b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36" y="9271195"/>
            <a:ext cx="1018064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6400"/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no graphic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6400"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FDFF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7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FDFF"/>
                </a:solidFill>
              </a:rP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Logo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3800" y="8414218"/>
            <a:ext cx="2653136" cy="109220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5537200" y="546100"/>
            <a:ext cx="7188200" cy="33020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ster #17 copy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Logo11b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836" y="9271195"/>
            <a:ext cx="1018064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buSzPct val="100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no graphics copy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Logo11b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836" y="9271195"/>
            <a:ext cx="1018064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/>
        </p:spPr>
        <p:txBody>
          <a:bodyPr/>
          <a:lstStyle>
            <a:lvl1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  <a:lvl2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2pPr>
            <a:lvl3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3pPr>
            <a:lvl4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4pPr>
            <a:lvl5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no graphics copy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>
            <a:normAutofit/>
          </a:bodyPr>
          <a:lstStyle>
            <a:lvl1pPr algn="l">
              <a:defRPr sz="8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>
            <a:normAutofit/>
          </a:bodyPr>
          <a:lstStyle>
            <a:lvl1pPr marL="774700" indent="-457200">
              <a:buSzPct val="100000"/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1219200" indent="-457200">
              <a:buSzPct val="100000"/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ster #17 copy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213836" y="9271195"/>
            <a:ext cx="12563487" cy="419101"/>
            <a:chOff x="0" y="0"/>
            <a:chExt cx="12563485" cy="419100"/>
          </a:xfrm>
        </p:grpSpPr>
        <p:sp>
          <p:nvSpPr>
            <p:cNvPr id="86" name="Shape 86"/>
            <p:cNvSpPr/>
            <p:nvPr/>
          </p:nvSpPr>
          <p:spPr>
            <a:xfrm>
              <a:off x="11547485" y="59863"/>
              <a:ext cx="1016001" cy="298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1400"/>
                <a:t>Pricing</a:t>
              </a:r>
            </a:p>
          </p:txBody>
        </p:sp>
        <p:pic>
          <p:nvPicPr>
            <p:cNvPr id="87" name="Logo11bw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8064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>
            <a:normAutofit/>
          </a:bodyPr>
          <a:lstStyle>
            <a:lvl1pPr algn="l">
              <a:defRPr sz="8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/>
        </p:spPr>
        <p:txBody>
          <a:bodyPr>
            <a:normAutofit/>
          </a:bodyPr>
          <a:lstStyle>
            <a:lvl1pPr marL="774700" indent="-457200">
              <a:buSzPct val="100000"/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1219200" indent="-457200">
              <a:buSzPct val="100000"/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FDFF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/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effectLst/>
        </p:spPr>
        <p:txBody>
          <a:bodyPr lIns="50800" tIns="50800" rIns="50800" bIns="50800" anchor="ctr"/>
          <a:lstStyle>
            <a:lvl1pPr>
              <a:spcBef>
                <a:spcPts val="4800"/>
              </a:spcBef>
              <a:defRPr>
                <a:solidFill>
                  <a:srgbClr val="000000"/>
                </a:solidFill>
              </a:defRPr>
            </a:lvl1pPr>
            <a:lvl2pPr>
              <a:spcBef>
                <a:spcPts val="480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4800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480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4800"/>
              </a:spcBef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effectLst/>
        </p:spPr>
        <p:txBody>
          <a:bodyPr lIns="50800" tIns="50800" rIns="50800" bIns="50800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27000" y="9245600"/>
            <a:ext cx="12739223" cy="419100"/>
            <a:chOff x="0" y="0"/>
            <a:chExt cx="12739222" cy="419100"/>
          </a:xfrm>
        </p:grpSpPr>
        <p:sp>
          <p:nvSpPr>
            <p:cNvPr id="2" name="Shape 2"/>
            <p:cNvSpPr/>
            <p:nvPr/>
          </p:nvSpPr>
          <p:spPr>
            <a:xfrm>
              <a:off x="10961222" y="82550"/>
              <a:ext cx="1778001" cy="30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Program Analysis</a:t>
              </a:r>
            </a:p>
          </p:txBody>
        </p:sp>
        <p:pic>
          <p:nvPicPr>
            <p:cNvPr id="3" name="Logo11.png"/>
            <p:cNvPicPr/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0"/>
              <a:ext cx="1018064" cy="4191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FD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xmlns:p14="http://schemas.microsoft.com/office/powerpoint/2010/main" spd="med"/>
  <p:txStyles>
    <p:titleStyle>
      <a:lvl1pPr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 sz="6400">
          <a:solidFill>
            <a:srgbClr val="00FDFF"/>
          </a:solidFill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0" y="6741963"/>
            <a:ext cx="9094093" cy="3011637"/>
          </a:xfrm>
          <a:prstGeom prst="rect">
            <a:avLst/>
          </a:prstGeom>
          <a:solidFill>
            <a:srgbClr val="AF1ECF">
              <a:alpha val="46000"/>
            </a:srgbClr>
          </a:solidFill>
          <a:effectLst/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FFFFFF"/>
                </a:solidFill>
              </a:rPr>
              <a:t>Pricing for Profit: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FFFFFF"/>
                </a:solidFill>
              </a:rPr>
              <a:t>Strategies to Add to Your Bottom Line</a:t>
            </a:r>
          </a:p>
        </p:txBody>
      </p:sp>
      <p:sp>
        <p:nvSpPr>
          <p:cNvPr id="95" name="Shape 95"/>
          <p:cNvSpPr/>
          <p:nvPr/>
        </p:nvSpPr>
        <p:spPr>
          <a:xfrm>
            <a:off x="8578502" y="0"/>
            <a:ext cx="4426298" cy="1206500"/>
          </a:xfrm>
          <a:prstGeom prst="rect">
            <a:avLst/>
          </a:prstGeom>
          <a:solidFill>
            <a:srgbClr val="AF1ECF">
              <a:alpha val="46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2500">
                <a:solidFill>
                  <a:srgbClr val="FFFFFF"/>
                </a:solidFill>
              </a:rPr>
              <a:t>Fred Bayley, LERN Sr. Consultant</a:t>
            </a:r>
          </a:p>
          <a:p>
            <a:pPr lvl="0" algn="l">
              <a:defRPr sz="1800"/>
            </a:pPr>
            <a:r>
              <a:rPr sz="2500">
                <a:solidFill>
                  <a:srgbClr val="FFFFFF"/>
                </a:solidFill>
              </a:rPr>
              <a:t>Bayley@lern.org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D. Diversified Pricing</a:t>
            </a:r>
          </a:p>
        </p:txBody>
      </p:sp>
      <p:grpSp>
        <p:nvGrpSpPr>
          <p:cNvPr id="160" name="Group 160"/>
          <p:cNvGrpSpPr/>
          <p:nvPr/>
        </p:nvGrpSpPr>
        <p:grpSpPr>
          <a:xfrm>
            <a:off x="3098323" y="2095500"/>
            <a:ext cx="6629206" cy="5278230"/>
            <a:chOff x="0" y="0"/>
            <a:chExt cx="8039100" cy="6400800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8039100" cy="6400800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54" name="Group 154"/>
            <p:cNvGrpSpPr/>
            <p:nvPr/>
          </p:nvGrpSpPr>
          <p:grpSpPr>
            <a:xfrm>
              <a:off x="388937" y="557095"/>
              <a:ext cx="7180263" cy="1660643"/>
              <a:chOff x="0" y="0"/>
              <a:chExt cx="7180262" cy="1660642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996816" y="0"/>
                <a:ext cx="5069443" cy="163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70" extrusionOk="0">
                    <a:moveTo>
                      <a:pt x="0" y="20970"/>
                    </a:moveTo>
                    <a:cubicBezTo>
                      <a:pt x="1024" y="19554"/>
                      <a:pt x="4637" y="15659"/>
                      <a:pt x="6142" y="12421"/>
                    </a:cubicBezTo>
                    <a:cubicBezTo>
                      <a:pt x="7647" y="9184"/>
                      <a:pt x="7959" y="3493"/>
                      <a:pt x="9024" y="1621"/>
                    </a:cubicBezTo>
                    <a:cubicBezTo>
                      <a:pt x="10088" y="-251"/>
                      <a:pt x="11505" y="-630"/>
                      <a:pt x="12542" y="1166"/>
                    </a:cubicBezTo>
                    <a:cubicBezTo>
                      <a:pt x="13580" y="2962"/>
                      <a:pt x="13722" y="9108"/>
                      <a:pt x="15234" y="12421"/>
                    </a:cubicBezTo>
                    <a:cubicBezTo>
                      <a:pt x="16746" y="15734"/>
                      <a:pt x="20271" y="19200"/>
                      <a:pt x="21600" y="20970"/>
                    </a:cubicBezTo>
                  </a:path>
                </a:pathLst>
              </a:custGeom>
              <a:noFill/>
              <a:ln w="76200" cap="flat">
                <a:solidFill>
                  <a:srgbClr val="FF93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40639" marR="40639" lvl="0" defTabSz="914400">
                  <a:defRPr sz="27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0" y="1659054"/>
                <a:ext cx="7180263" cy="1589"/>
              </a:xfrm>
              <a:prstGeom prst="line">
                <a:avLst/>
              </a:prstGeom>
              <a:noFill/>
              <a:ln w="9525" cap="flat">
                <a:solidFill>
                  <a:srgbClr val="FF93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717550" y="3354453"/>
              <a:ext cx="6615113" cy="2095536"/>
              <a:chOff x="0" y="0"/>
              <a:chExt cx="6615112" cy="2095535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889034" y="0"/>
                <a:ext cx="4670433" cy="2093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3" extrusionOk="0">
                    <a:moveTo>
                      <a:pt x="0" y="21453"/>
                    </a:moveTo>
                    <a:cubicBezTo>
                      <a:pt x="617" y="18832"/>
                      <a:pt x="2644" y="6003"/>
                      <a:pt x="3688" y="5771"/>
                    </a:cubicBezTo>
                    <a:cubicBezTo>
                      <a:pt x="4732" y="5538"/>
                      <a:pt x="5085" y="21030"/>
                      <a:pt x="6278" y="20079"/>
                    </a:cubicBezTo>
                    <a:cubicBezTo>
                      <a:pt x="7471" y="19128"/>
                      <a:pt x="9519" y="149"/>
                      <a:pt x="10861" y="1"/>
                    </a:cubicBezTo>
                    <a:cubicBezTo>
                      <a:pt x="12203" y="-147"/>
                      <a:pt x="13207" y="18114"/>
                      <a:pt x="14339" y="19149"/>
                    </a:cubicBezTo>
                    <a:cubicBezTo>
                      <a:pt x="15471" y="20185"/>
                      <a:pt x="16461" y="5855"/>
                      <a:pt x="17668" y="6236"/>
                    </a:cubicBezTo>
                    <a:cubicBezTo>
                      <a:pt x="18875" y="6616"/>
                      <a:pt x="20780" y="18283"/>
                      <a:pt x="21600" y="21453"/>
                    </a:cubicBezTo>
                  </a:path>
                </a:pathLst>
              </a:custGeom>
              <a:noFill/>
              <a:ln w="76200" cap="flat">
                <a:solidFill>
                  <a:srgbClr val="FFF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40639" marR="40639" lvl="0" defTabSz="914400">
                  <a:defRPr sz="27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0" y="2093947"/>
                <a:ext cx="6615113" cy="1589"/>
              </a:xfrm>
              <a:prstGeom prst="line">
                <a:avLst/>
              </a:prstGeom>
              <a:noFill/>
              <a:ln w="9525" cap="flat">
                <a:solidFill>
                  <a:srgbClr val="FFF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58" name="Shape 158"/>
            <p:cNvSpPr/>
            <p:nvPr/>
          </p:nvSpPr>
          <p:spPr>
            <a:xfrm>
              <a:off x="2368903" y="2247900"/>
              <a:ext cx="330353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Clustered Pricing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2291184" y="5422900"/>
              <a:ext cx="347097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Diversified Pricing</a:t>
              </a:r>
            </a:p>
          </p:txBody>
        </p:sp>
      </p:grpSp>
      <p:sp>
        <p:nvSpPr>
          <p:cNvPr id="161" name="Shape 161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0481" y="7373730"/>
            <a:ext cx="9791189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Gill Sans"/>
              </a:rPr>
              <a:t>Diversified</a:t>
            </a:r>
            <a:r>
              <a:rPr kumimoji="0" lang="en-US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Gill Sans"/>
              </a:rPr>
              <a:t> pricing helps you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baseline="0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 Reach other markets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Gill Sans"/>
              </a:rPr>
              <a:t>•</a:t>
            </a:r>
            <a:r>
              <a:rPr kumimoji="0" lang="en-US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Gill Sans"/>
              </a:rPr>
              <a:t> Provide alternatives for your current customers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E. Price Breaks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1528404" y="3606800"/>
            <a:ext cx="10464800" cy="25273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400" dirty="0">
                <a:solidFill>
                  <a:srgbClr val="FFFFFF"/>
                </a:solidFill>
              </a:rPr>
              <a:t>$49 	      $50</a:t>
            </a:r>
          </a:p>
        </p:txBody>
      </p:sp>
      <p:sp>
        <p:nvSpPr>
          <p:cNvPr id="165" name="Shape 165"/>
          <p:cNvSpPr/>
          <p:nvPr/>
        </p:nvSpPr>
        <p:spPr>
          <a:xfrm>
            <a:off x="5372100" y="4013200"/>
            <a:ext cx="2260600" cy="1727200"/>
          </a:xfrm>
          <a:prstGeom prst="rightArrow">
            <a:avLst>
              <a:gd name="adj1" fmla="val 48759"/>
              <a:gd name="adj2" fmla="val 30535"/>
            </a:avLst>
          </a:pr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2493044" y="7835900"/>
            <a:ext cx="80082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Significant numbers will not register</a:t>
            </a:r>
          </a:p>
        </p:txBody>
      </p:sp>
      <p:sp>
        <p:nvSpPr>
          <p:cNvPr id="167" name="Shape 167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Table 169"/>
          <p:cNvGraphicFramePr/>
          <p:nvPr/>
        </p:nvGraphicFramePr>
        <p:xfrm>
          <a:off x="2451100" y="3060700"/>
          <a:ext cx="8102600" cy="51181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25650"/>
                <a:gridCol w="2025650"/>
                <a:gridCol w="2025650"/>
                <a:gridCol w="2025650"/>
              </a:tblGrid>
              <a:tr h="1279525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$25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$30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$40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$60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$75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$200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$400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Price Breaks: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Community Programs</a:t>
            </a:r>
          </a:p>
        </p:txBody>
      </p:sp>
      <p:sp>
        <p:nvSpPr>
          <p:cNvPr id="171" name="Shape 171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Table 173"/>
          <p:cNvGraphicFramePr/>
          <p:nvPr/>
        </p:nvGraphicFramePr>
        <p:xfrm>
          <a:off x="1803400" y="3060700"/>
          <a:ext cx="9385300" cy="51181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346325"/>
                <a:gridCol w="2346325"/>
                <a:gridCol w="2346325"/>
                <a:gridCol w="2346325"/>
              </a:tblGrid>
              <a:tr h="1023620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$200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$250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$300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$400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$600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$700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$800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$900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$1,250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$1,500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$1,800</a:t>
                      </a: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$2,000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Up by $1,000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  <a:defRPr sz="4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Price Breaks: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CPE, Seminars, etc.</a:t>
            </a:r>
          </a:p>
        </p:txBody>
      </p:sp>
      <p:sp>
        <p:nvSpPr>
          <p:cNvPr id="175" name="Shape 175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5867400" y="419628"/>
            <a:ext cx="1270000" cy="8667222"/>
            <a:chOff x="0" y="0"/>
            <a:chExt cx="1270000" cy="8432800"/>
          </a:xfrm>
        </p:grpSpPr>
        <p:sp>
          <p:nvSpPr>
            <p:cNvPr id="177" name="Shape 177"/>
            <p:cNvSpPr/>
            <p:nvPr/>
          </p:nvSpPr>
          <p:spPr>
            <a:xfrm>
              <a:off x="0" y="6813550"/>
              <a:ext cx="1270000" cy="1612900"/>
            </a:xfrm>
            <a:prstGeom prst="rect">
              <a:avLst/>
            </a:prstGeom>
            <a:solidFill>
              <a:srgbClr val="008F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1644650"/>
              <a:ext cx="1270000" cy="5181600"/>
            </a:xfrm>
            <a:prstGeom prst="rect">
              <a:avLst/>
            </a:pr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6350"/>
              <a:ext cx="1270000" cy="1612900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80510" y="0"/>
              <a:ext cx="698525" cy="8432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37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38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39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40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41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42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43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44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45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46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47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48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49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50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51</a:t>
              </a:r>
            </a:p>
            <a:p>
              <a:pPr lvl="0">
                <a:defRPr sz="1800"/>
              </a:pPr>
              <a:r>
                <a:rPr sz="3600">
                  <a:solidFill>
                    <a:srgbClr val="FFFFFF"/>
                  </a:solidFill>
                </a:rPr>
                <a:t>52</a:t>
              </a:r>
            </a:p>
          </p:txBody>
        </p:sp>
      </p:grpSp>
      <p:sp>
        <p:nvSpPr>
          <p:cNvPr id="182" name="Shape 182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52400" y="698500"/>
            <a:ext cx="12687300" cy="7239000"/>
          </a:xfrm>
          <a:prstGeom prst="rect">
            <a:avLst/>
          </a:prstGeom>
          <a:solidFill>
            <a:srgbClr val="AF1ECF">
              <a:alpha val="46000"/>
            </a:srgbClr>
          </a:solidFill>
        </p:spPr>
        <p:txBody>
          <a:bodyPr/>
          <a:lstStyle>
            <a:lvl1pPr marL="56896">
              <a:lnSpc>
                <a:spcPct val="150000"/>
              </a:lnSpc>
              <a:defRPr sz="1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0">
                <a:solidFill>
                  <a:srgbClr val="FFFFFF"/>
                </a:solidFill>
              </a:rPr>
              <a:t>2.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A. Market Price Advantages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1981200" y="2374900"/>
            <a:ext cx="9042400" cy="5715000"/>
          </a:xfrm>
          <a:prstGeom prst="rect">
            <a:avLst/>
          </a:prstGeom>
        </p:spPr>
        <p:txBody>
          <a:bodyPr/>
          <a:lstStyle/>
          <a:p>
            <a:pPr marL="571500"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Always use market price</a:t>
            </a:r>
          </a:p>
          <a:p>
            <a:pPr marL="571500"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Courses individually priced</a:t>
            </a:r>
          </a:p>
          <a:p>
            <a:pPr marL="571500"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Consider course costs</a:t>
            </a:r>
          </a:p>
          <a:p>
            <a:pPr marL="571500"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What the audience is used to paying</a:t>
            </a:r>
          </a:p>
          <a:p>
            <a:pPr marL="571500"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Examine competition</a:t>
            </a:r>
          </a:p>
          <a:p>
            <a:pPr marL="571500"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Know your brand</a:t>
            </a:r>
          </a:p>
        </p:txBody>
      </p:sp>
      <p:sp>
        <p:nvSpPr>
          <p:cNvPr id="188" name="Shape 188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B. Pricing Rules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3086100" y="2768600"/>
            <a:ext cx="6819900" cy="5715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$97		$95 or $99</a:t>
            </a:r>
          </a:p>
          <a:p>
            <a:pPr lvl="0">
              <a:spcBef>
                <a:spcPts val="50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Close to price break</a:t>
            </a:r>
          </a:p>
          <a:p>
            <a:pPr lvl="0">
              <a:spcBef>
                <a:spcPts val="50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$95.00		$95</a:t>
            </a:r>
          </a:p>
          <a:p>
            <a:pPr lvl="0">
              <a:spcBef>
                <a:spcPts val="500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Don’t hide or highlight</a:t>
            </a:r>
          </a:p>
        </p:txBody>
      </p:sp>
      <p:sp>
        <p:nvSpPr>
          <p:cNvPr id="192" name="Shape 192"/>
          <p:cNvSpPr/>
          <p:nvPr/>
        </p:nvSpPr>
        <p:spPr>
          <a:xfrm>
            <a:off x="4279900" y="2819400"/>
            <a:ext cx="648427" cy="648427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4800600" y="5295900"/>
            <a:ext cx="648427" cy="648427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C. Steps to Set Market Price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2743200" y="2768600"/>
            <a:ext cx="7518400" cy="5715000"/>
          </a:xfrm>
          <a:prstGeom prst="rect">
            <a:avLst/>
          </a:prstGeom>
        </p:spPr>
        <p:txBody>
          <a:bodyPr/>
          <a:lstStyle/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Determine income needed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Formula price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Nearest price breaks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Competition charging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People willing to pay</a:t>
            </a:r>
          </a:p>
        </p:txBody>
      </p:sp>
      <p:sp>
        <p:nvSpPr>
          <p:cNvPr id="198" name="Shape 198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400"/>
              <a:t>LERN Financial Format</a:t>
            </a:r>
          </a:p>
        </p:txBody>
      </p:sp>
      <p:graphicFrame>
        <p:nvGraphicFramePr>
          <p:cNvPr id="201" name="Table 201"/>
          <p:cNvGraphicFramePr/>
          <p:nvPr/>
        </p:nvGraphicFramePr>
        <p:xfrm>
          <a:off x="2434679" y="2590799"/>
          <a:ext cx="7786984" cy="54735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93120"/>
                <a:gridCol w="2019151"/>
                <a:gridCol w="1674713"/>
              </a:tblGrid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Promotion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Production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Direct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Operating Margin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Administration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52400" y="698500"/>
            <a:ext cx="12687300" cy="7239000"/>
          </a:xfrm>
          <a:prstGeom prst="rect">
            <a:avLst/>
          </a:prstGeom>
          <a:solidFill>
            <a:srgbClr val="AF1ECF">
              <a:alpha val="46000"/>
            </a:srgbClr>
          </a:solidFill>
        </p:spPr>
        <p:txBody>
          <a:bodyPr anchor="t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Pricing for Profit: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Strategies to Add to Your Bottom Line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  <a:p>
            <a:pPr marL="1722120"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1. Basics</a:t>
            </a:r>
          </a:p>
          <a:p>
            <a:pPr marL="1722120"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2. Market Price</a:t>
            </a:r>
          </a:p>
          <a:p>
            <a:pPr marL="1722120"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3. Changing Prices</a:t>
            </a:r>
          </a:p>
          <a:p>
            <a:pPr marL="1722120"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4.  Advanced Techniques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400"/>
              <a:t>LERN Financial Format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2311400" y="3352800"/>
            <a:ext cx="4483100" cy="2476500"/>
            <a:chOff x="0" y="762000"/>
            <a:chExt cx="4483100" cy="2476500"/>
          </a:xfrm>
        </p:grpSpPr>
        <p:sp>
          <p:nvSpPr>
            <p:cNvPr id="204" name="Shape 204"/>
            <p:cNvSpPr/>
            <p:nvPr/>
          </p:nvSpPr>
          <p:spPr>
            <a:xfrm>
              <a:off x="0" y="2413000"/>
              <a:ext cx="4483100" cy="825501"/>
            </a:xfrm>
            <a:prstGeom prst="rect">
              <a:avLst/>
            </a:prstGeom>
            <a:solidFill>
              <a:srgbClr val="00FD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0" y="762000"/>
              <a:ext cx="4483100" cy="1651001"/>
            </a:xfrm>
            <a:prstGeom prst="rect">
              <a:avLst/>
            </a:prstGeom>
            <a:solidFill>
              <a:srgbClr val="FFFB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aphicFrame>
        <p:nvGraphicFramePr>
          <p:cNvPr id="206" name="Table 206"/>
          <p:cNvGraphicFramePr/>
          <p:nvPr/>
        </p:nvGraphicFramePr>
        <p:xfrm>
          <a:off x="2434679" y="2590799"/>
          <a:ext cx="7786984" cy="54735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93120"/>
                <a:gridCol w="2019151"/>
                <a:gridCol w="1674713"/>
              </a:tblGrid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Promotion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Production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Direct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Operating Margin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Administration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400"/>
              <a:t>LERN Financial Format</a:t>
            </a:r>
          </a:p>
        </p:txBody>
      </p:sp>
      <p:grpSp>
        <p:nvGrpSpPr>
          <p:cNvPr id="214" name="Group 214"/>
          <p:cNvGrpSpPr/>
          <p:nvPr/>
        </p:nvGrpSpPr>
        <p:grpSpPr>
          <a:xfrm>
            <a:off x="2235200" y="2565400"/>
            <a:ext cx="4483100" cy="3949700"/>
            <a:chOff x="0" y="0"/>
            <a:chExt cx="4483100" cy="3949700"/>
          </a:xfrm>
        </p:grpSpPr>
        <p:sp>
          <p:nvSpPr>
            <p:cNvPr id="210" name="Shape 210"/>
            <p:cNvSpPr/>
            <p:nvPr/>
          </p:nvSpPr>
          <p:spPr>
            <a:xfrm>
              <a:off x="0" y="3124200"/>
              <a:ext cx="4483100" cy="825500"/>
            </a:xfrm>
            <a:prstGeom prst="rect">
              <a:avLst/>
            </a:prstGeom>
            <a:solidFill>
              <a:srgbClr val="00FD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0"/>
              <a:ext cx="4483100" cy="825500"/>
            </a:xfrm>
            <a:prstGeom prst="rect">
              <a:avLst/>
            </a:prstGeom>
            <a:solidFill>
              <a:srgbClr val="FFFB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0" y="2336800"/>
              <a:ext cx="4483100" cy="825500"/>
            </a:xfrm>
            <a:prstGeom prst="rect">
              <a:avLst/>
            </a:prstGeom>
            <a:solidFill>
              <a:srgbClr val="FFFB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aphicFrame>
        <p:nvGraphicFramePr>
          <p:cNvPr id="213" name="Table 213"/>
          <p:cNvGraphicFramePr/>
          <p:nvPr/>
        </p:nvGraphicFramePr>
        <p:xfrm>
          <a:off x="2434679" y="2590799"/>
          <a:ext cx="7786984" cy="54735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93120"/>
                <a:gridCol w="2019151"/>
                <a:gridCol w="1674713"/>
              </a:tblGrid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Promotion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Production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Direct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Operating Margin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Administration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2235200" y="7251700"/>
            <a:ext cx="4483100" cy="825500"/>
          </a:xfrm>
          <a:prstGeom prst="rect">
            <a:avLst/>
          </a:prstGeom>
          <a:solidFill>
            <a:srgbClr val="00FD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400"/>
              <a:t>LERN Financial Format</a:t>
            </a:r>
          </a:p>
        </p:txBody>
      </p:sp>
      <p:sp>
        <p:nvSpPr>
          <p:cNvPr id="218" name="Shape 218"/>
          <p:cNvSpPr/>
          <p:nvPr/>
        </p:nvSpPr>
        <p:spPr>
          <a:xfrm>
            <a:off x="2235200" y="5829300"/>
            <a:ext cx="4483100" cy="1473200"/>
          </a:xfrm>
          <a:prstGeom prst="rect">
            <a:avLst/>
          </a:prstGeom>
          <a:solidFill>
            <a:srgbClr val="FFFB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aphicFrame>
        <p:nvGraphicFramePr>
          <p:cNvPr id="219" name="Table 219"/>
          <p:cNvGraphicFramePr/>
          <p:nvPr/>
        </p:nvGraphicFramePr>
        <p:xfrm>
          <a:off x="2434679" y="2590799"/>
          <a:ext cx="7786984" cy="54735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93120"/>
                <a:gridCol w="2019151"/>
                <a:gridCol w="1674713"/>
              </a:tblGrid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Promotion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Production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Direct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Operating Margin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Administration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___%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400"/>
              <a:t>D. LERN Financial Format</a:t>
            </a:r>
          </a:p>
        </p:txBody>
      </p:sp>
      <p:graphicFrame>
        <p:nvGraphicFramePr>
          <p:cNvPr id="222" name="Table 222"/>
          <p:cNvGraphicFramePr/>
          <p:nvPr/>
        </p:nvGraphicFramePr>
        <p:xfrm>
          <a:off x="2434679" y="2590799"/>
          <a:ext cx="7786984" cy="547357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93120"/>
                <a:gridCol w="2019151"/>
                <a:gridCol w="1674713"/>
              </a:tblGrid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Promotion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Production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45-50%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Direct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Operating Margin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Administration Costs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  <a:tr h="781939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$____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>
                      <a:miter lim="400000"/>
                    </a:lnL>
                    <a:lnR w="25400">
                      <a:miter lim="400000"/>
                    </a:lnR>
                    <a:lnT w="25400">
                      <a:miter lim="400000"/>
                    </a:lnT>
                    <a:lnB w="254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6997700" y="1371600"/>
            <a:ext cx="5651500" cy="5003800"/>
          </a:xfrm>
          <a:prstGeom prst="rect">
            <a:avLst/>
          </a:prstGeom>
          <a:effectLst/>
        </p:spPr>
        <p:txBody>
          <a:bodyPr/>
          <a:lstStyle/>
          <a:p>
            <a:pPr marL="0" lvl="1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1. Income Needed = </a:t>
            </a:r>
            <a:b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Prod. Cost ÷ Prod. %</a:t>
            </a:r>
          </a:p>
          <a:p>
            <a:pPr marL="0" lvl="1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2. Formula Price =</a:t>
            </a:r>
            <a:b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Income Needed ÷ Proj. Reg.</a:t>
            </a:r>
          </a:p>
          <a:p>
            <a:pPr marL="0" lvl="1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3. Nearest Price Breaks</a:t>
            </a:r>
          </a:p>
          <a:p>
            <a:pPr marL="0" lvl="1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4. Select Pricing Options</a:t>
            </a:r>
          </a:p>
        </p:txBody>
      </p:sp>
      <p:sp>
        <p:nvSpPr>
          <p:cNvPr id="225" name="Shape 225"/>
          <p:cNvSpPr/>
          <p:nvPr/>
        </p:nvSpPr>
        <p:spPr>
          <a:xfrm>
            <a:off x="355600" y="1371600"/>
            <a:ext cx="5651500" cy="69977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1" indent="0" algn="l">
              <a:spcBef>
                <a:spcPts val="2400"/>
              </a:spcBef>
              <a:defRPr sz="1800"/>
            </a:pPr>
            <a:r>
              <a: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Production Cost = $400</a:t>
            </a:r>
          </a:p>
          <a:p>
            <a:pPr lvl="1" indent="0" algn="l">
              <a:spcBef>
                <a:spcPts val="2400"/>
              </a:spcBef>
              <a:defRPr sz="1800"/>
            </a:pPr>
            <a:r>
              <a: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Production Percentage = 50%</a:t>
            </a:r>
          </a:p>
          <a:p>
            <a:pPr lvl="1" indent="0" algn="l">
              <a:spcBef>
                <a:spcPts val="2400"/>
              </a:spcBef>
              <a:defRPr sz="1800"/>
            </a:pPr>
            <a:r>
              <a: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Projected Registrations = 40 </a:t>
            </a:r>
          </a:p>
        </p:txBody>
      </p:sp>
      <p:sp>
        <p:nvSpPr>
          <p:cNvPr id="226" name="Shape 226"/>
          <p:cNvSpPr/>
          <p:nvPr/>
        </p:nvSpPr>
        <p:spPr>
          <a:xfrm flipH="1">
            <a:off x="6502399" y="669478"/>
            <a:ext cx="1" cy="8411022"/>
          </a:xfrm>
          <a:prstGeom prst="line">
            <a:avLst/>
          </a:prstGeom>
          <a:ln w="12700">
            <a:solidFill>
              <a:srgbClr val="FFFB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317500" y="1206500"/>
            <a:ext cx="4110700" cy="2772966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txBody>
          <a:bodyPr anchor="ctr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Cost = $400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Percentage = 50%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Projected Registrations = 40 </a:t>
            </a:r>
          </a:p>
        </p:txBody>
      </p:sp>
      <p:sp>
        <p:nvSpPr>
          <p:cNvPr id="229" name="Shape 229"/>
          <p:cNvSpPr/>
          <p:nvPr/>
        </p:nvSpPr>
        <p:spPr>
          <a:xfrm>
            <a:off x="8576600" y="1206500"/>
            <a:ext cx="4110700" cy="277296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Income Needed = 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Prod. Cost ÷ Prod. %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Formula Price =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Income Needed ÷ Proj. Reg.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Nearest Price Breaks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Select Pricing Options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422400" y="4572000"/>
            <a:ext cx="101600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$400 ÷ .50 = $800 Income Needed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317500" y="1206500"/>
            <a:ext cx="4110700" cy="2772966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txBody>
          <a:bodyPr anchor="ctr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Cost = $400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Percentage = 50%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Projected Registrations = 40 </a:t>
            </a:r>
          </a:p>
        </p:txBody>
      </p:sp>
      <p:sp>
        <p:nvSpPr>
          <p:cNvPr id="233" name="Shape 233"/>
          <p:cNvSpPr/>
          <p:nvPr/>
        </p:nvSpPr>
        <p:spPr>
          <a:xfrm>
            <a:off x="8576600" y="1206500"/>
            <a:ext cx="4110700" cy="277296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1. Income Needed = </a:t>
            </a:r>
            <a:b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Prod. Cost ÷ Prod. %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Formula Price =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Income Needed ÷ Proj. Reg.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Nearest Price Breaks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Select Pricing Options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422400" y="4572000"/>
            <a:ext cx="101600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1" indent="0" defTabSz="537463">
              <a:spcBef>
                <a:spcPts val="2200"/>
              </a:spcBef>
              <a:defRPr sz="1800"/>
            </a:pPr>
            <a:r>
              <a:rPr sz="3680">
                <a:solidFill>
                  <a:srgbClr val="A9A9A9"/>
                </a:solidFill>
                <a:latin typeface="Arial"/>
                <a:ea typeface="Arial"/>
                <a:cs typeface="Arial"/>
                <a:sym typeface="Arial"/>
              </a:rPr>
              <a:t>$400 ÷ .50 =</a:t>
            </a:r>
            <a:r>
              <a:rPr sz="36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8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$800 Income Needed</a:t>
            </a:r>
            <a:endParaRPr sz="368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0" defTabSz="537463">
              <a:spcBef>
                <a:spcPts val="2200"/>
              </a:spcBef>
              <a:defRPr sz="1800"/>
            </a:pPr>
            <a:r>
              <a:rPr sz="36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$800 ÷ 40 = $20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317500" y="1206500"/>
            <a:ext cx="4110700" cy="2772966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txBody>
          <a:bodyPr anchor="ctr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Cost = $400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Percentage = 50%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Projected Registrations = 40 </a:t>
            </a:r>
          </a:p>
        </p:txBody>
      </p:sp>
      <p:sp>
        <p:nvSpPr>
          <p:cNvPr id="237" name="Shape 237"/>
          <p:cNvSpPr/>
          <p:nvPr/>
        </p:nvSpPr>
        <p:spPr>
          <a:xfrm>
            <a:off x="8576600" y="1206500"/>
            <a:ext cx="4110700" cy="277296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Income Needed = 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Prod. Cost ÷ Prod. %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2. Formula Price =</a:t>
            </a:r>
            <a:b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Income Needed ÷ Proj. Reg.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Nearest Price Breaks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Select Pricing Options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422400" y="4572000"/>
            <a:ext cx="10160000" cy="26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$400 ÷ .50 = $800 Income Needed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$800 ÷ 40 = $20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$20   $25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317500" y="1206500"/>
            <a:ext cx="4110700" cy="2772966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txBody>
          <a:bodyPr anchor="ctr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Cost = $400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Percentage = 50%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Projected Registrations = 40 </a:t>
            </a:r>
          </a:p>
        </p:txBody>
      </p:sp>
      <p:sp>
        <p:nvSpPr>
          <p:cNvPr id="241" name="Shape 241"/>
          <p:cNvSpPr/>
          <p:nvPr/>
        </p:nvSpPr>
        <p:spPr>
          <a:xfrm>
            <a:off x="8576600" y="1206500"/>
            <a:ext cx="4110700" cy="277296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Income Needed = 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Prod. Cost ÷ Prod. %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Formula Price =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Income Needed ÷ Proj. Reg.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3. Nearest Price Breaks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Select Pricing Options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422400" y="4572000"/>
            <a:ext cx="10160000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$400 ÷ .50 = $800 Income Needed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$800 ÷ 40 = $20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A9A9A9"/>
                </a:solidFill>
                <a:latin typeface="Arial"/>
                <a:ea typeface="Arial"/>
                <a:cs typeface="Arial"/>
                <a:sym typeface="Arial"/>
              </a:rPr>
              <a:t>$20   $25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$19     $25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317500" y="1206500"/>
            <a:ext cx="4110700" cy="2772966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txBody>
          <a:bodyPr anchor="ctr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Cost = $400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Percentage = 50%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Projected Registrations = 40 </a:t>
            </a:r>
          </a:p>
        </p:txBody>
      </p:sp>
      <p:sp>
        <p:nvSpPr>
          <p:cNvPr id="245" name="Shape 245"/>
          <p:cNvSpPr/>
          <p:nvPr/>
        </p:nvSpPr>
        <p:spPr>
          <a:xfrm>
            <a:off x="8576600" y="1206500"/>
            <a:ext cx="4110700" cy="277296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Income Needed = 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Prod. Cost ÷ Prod. %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Formula Price =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Income Needed ÷ Proj. Reg.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Nearest Price Breaks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rPr>
              <a:t>4. Select Pricing Options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52400" y="698500"/>
            <a:ext cx="12687300" cy="7239000"/>
          </a:xfrm>
          <a:prstGeom prst="rect">
            <a:avLst/>
          </a:prstGeom>
          <a:solidFill>
            <a:srgbClr val="AF1ECF">
              <a:alpha val="46000"/>
            </a:srgbClr>
          </a:solidFill>
        </p:spPr>
        <p:txBody>
          <a:bodyPr/>
          <a:lstStyle>
            <a:lvl1pPr marL="56896">
              <a:lnSpc>
                <a:spcPct val="150000"/>
              </a:lnSpc>
              <a:defRPr sz="1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0" dirty="0">
                <a:solidFill>
                  <a:srgbClr val="FFFFFF"/>
                </a:solidFill>
              </a:rPr>
              <a:t>1.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422400" y="4572000"/>
            <a:ext cx="10160000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$400 ÷ .50 = $800 Income Needed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$800 ÷ 40 = $20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$20   $25</a:t>
            </a:r>
          </a:p>
          <a:p>
            <a:pPr lvl="1" indent="0">
              <a:spcBef>
                <a:spcPts val="2400"/>
              </a:spcBef>
              <a:defRPr sz="1800"/>
            </a:pPr>
            <a:r>
              <a: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$19     $25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xfrm>
            <a:off x="317500" y="1206500"/>
            <a:ext cx="4110700" cy="2772966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txBody>
          <a:bodyPr anchor="ctr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Cost = $400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Production Percentage = 50%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Projected Registrations = 40 </a:t>
            </a:r>
          </a:p>
        </p:txBody>
      </p:sp>
      <p:sp>
        <p:nvSpPr>
          <p:cNvPr id="249" name="Shape 249"/>
          <p:cNvSpPr/>
          <p:nvPr/>
        </p:nvSpPr>
        <p:spPr>
          <a:xfrm>
            <a:off x="8576600" y="1206500"/>
            <a:ext cx="4110700" cy="277296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Income Needed = 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Prod. Cost ÷ Prod. %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Formula Price =</a:t>
            </a:r>
            <a:b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Income Needed ÷ Proj. Reg.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Nearest Price Breaks</a:t>
            </a:r>
          </a:p>
          <a:p>
            <a:pPr lvl="2" indent="0" algn="l">
              <a:spcBef>
                <a:spcPts val="24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Select Pricing Options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931502" y="4876800"/>
            <a:ext cx="11135581" cy="0"/>
          </a:xfrm>
          <a:prstGeom prst="line">
            <a:avLst/>
          </a:prstGeom>
          <a:ln w="127000">
            <a:solidFill/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D. Price vs. Competition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3035300" y="4432300"/>
            <a:ext cx="6921500" cy="850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Competition</a:t>
            </a:r>
          </a:p>
        </p:txBody>
      </p:sp>
      <p:sp>
        <p:nvSpPr>
          <p:cNvPr id="254" name="Shape 254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931502" y="4876800"/>
            <a:ext cx="11135581" cy="0"/>
          </a:xfrm>
          <a:prstGeom prst="line">
            <a:avLst/>
          </a:prstGeom>
          <a:ln w="127000">
            <a:solidFill/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D. Price vs. Competition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3035300" y="4432300"/>
            <a:ext cx="6921500" cy="850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Competition</a:t>
            </a:r>
          </a:p>
        </p:txBody>
      </p:sp>
      <p:sp>
        <p:nvSpPr>
          <p:cNvPr id="259" name="Shape 259"/>
          <p:cNvSpPr/>
          <p:nvPr/>
        </p:nvSpPr>
        <p:spPr>
          <a:xfrm>
            <a:off x="4394200" y="2857500"/>
            <a:ext cx="4203700" cy="850900"/>
          </a:xfrm>
          <a:prstGeom prst="rect">
            <a:avLst/>
          </a:prstGeom>
          <a:solidFill/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Quality</a:t>
            </a:r>
          </a:p>
        </p:txBody>
      </p:sp>
      <p:sp>
        <p:nvSpPr>
          <p:cNvPr id="260" name="Shape 260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931502" y="4876800"/>
            <a:ext cx="11135581" cy="0"/>
          </a:xfrm>
          <a:prstGeom prst="line">
            <a:avLst/>
          </a:prstGeom>
          <a:ln w="127000">
            <a:solidFill/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D. Price vs. Competition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3035300" y="4432300"/>
            <a:ext cx="6921500" cy="850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Competition</a:t>
            </a:r>
          </a:p>
        </p:txBody>
      </p:sp>
      <p:sp>
        <p:nvSpPr>
          <p:cNvPr id="265" name="Shape 265"/>
          <p:cNvSpPr/>
          <p:nvPr/>
        </p:nvSpPr>
        <p:spPr>
          <a:xfrm>
            <a:off x="4394200" y="2857500"/>
            <a:ext cx="4203700" cy="850900"/>
          </a:xfrm>
          <a:prstGeom prst="rect">
            <a:avLst/>
          </a:prstGeom>
          <a:solidFill/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Quality</a:t>
            </a:r>
          </a:p>
        </p:txBody>
      </p:sp>
      <p:sp>
        <p:nvSpPr>
          <p:cNvPr id="266" name="Shape 266"/>
          <p:cNvSpPr/>
          <p:nvPr/>
        </p:nvSpPr>
        <p:spPr>
          <a:xfrm>
            <a:off x="4394200" y="6248400"/>
            <a:ext cx="4203700" cy="850900"/>
          </a:xfrm>
          <a:prstGeom prst="rect">
            <a:avLst/>
          </a:prstGeom>
          <a:solidFill/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Cheaper</a:t>
            </a:r>
          </a:p>
        </p:txBody>
      </p:sp>
      <p:sp>
        <p:nvSpPr>
          <p:cNvPr id="267" name="Shape 267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931502" y="4876800"/>
            <a:ext cx="11135581" cy="0"/>
          </a:xfrm>
          <a:prstGeom prst="line">
            <a:avLst/>
          </a:prstGeom>
          <a:ln w="127000">
            <a:solidFill/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D. Price vs. Competition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3035300" y="4432300"/>
            <a:ext cx="6921500" cy="8509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Competition</a:t>
            </a:r>
          </a:p>
        </p:txBody>
      </p:sp>
      <p:sp>
        <p:nvSpPr>
          <p:cNvPr id="272" name="Shape 272"/>
          <p:cNvSpPr/>
          <p:nvPr/>
        </p:nvSpPr>
        <p:spPr>
          <a:xfrm>
            <a:off x="4394200" y="2857500"/>
            <a:ext cx="4203700" cy="850900"/>
          </a:xfrm>
          <a:prstGeom prst="rect">
            <a:avLst/>
          </a:prstGeom>
          <a:solidFill/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Quality</a:t>
            </a:r>
          </a:p>
        </p:txBody>
      </p:sp>
      <p:sp>
        <p:nvSpPr>
          <p:cNvPr id="273" name="Shape 273"/>
          <p:cNvSpPr/>
          <p:nvPr/>
        </p:nvSpPr>
        <p:spPr>
          <a:xfrm>
            <a:off x="4394200" y="6248400"/>
            <a:ext cx="4203700" cy="850900"/>
          </a:xfrm>
          <a:prstGeom prst="rect">
            <a:avLst/>
          </a:prstGeom>
          <a:solidFill/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Cheaper</a:t>
            </a:r>
          </a:p>
        </p:txBody>
      </p:sp>
      <p:sp>
        <p:nvSpPr>
          <p:cNvPr id="274" name="Shape 274"/>
          <p:cNvSpPr/>
          <p:nvPr/>
        </p:nvSpPr>
        <p:spPr>
          <a:xfrm>
            <a:off x="1784748" y="4432300"/>
            <a:ext cx="9435303" cy="850900"/>
          </a:xfrm>
          <a:prstGeom prst="rect">
            <a:avLst/>
          </a:prstGeom>
          <a:solidFill/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Location, Instructor, Time, Day, Content</a:t>
            </a:r>
          </a:p>
        </p:txBody>
      </p:sp>
      <p:sp>
        <p:nvSpPr>
          <p:cNvPr id="275" name="Shape 275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Market Price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152400" y="698500"/>
            <a:ext cx="12687300" cy="7239000"/>
          </a:xfrm>
          <a:prstGeom prst="rect">
            <a:avLst/>
          </a:prstGeom>
          <a:solidFill>
            <a:srgbClr val="AF1ECF">
              <a:alpha val="46000"/>
            </a:srgbClr>
          </a:solidFill>
        </p:spPr>
        <p:txBody>
          <a:bodyPr/>
          <a:lstStyle>
            <a:lvl1pPr marL="56896">
              <a:lnSpc>
                <a:spcPct val="150000"/>
              </a:lnSpc>
              <a:defRPr sz="1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0">
                <a:solidFill>
                  <a:srgbClr val="FFFFFF"/>
                </a:solidFill>
              </a:rPr>
              <a:t>3. Changing Prices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A. Increasing Prices</a:t>
            </a:r>
          </a:p>
        </p:txBody>
      </p:sp>
      <p:graphicFrame>
        <p:nvGraphicFramePr>
          <p:cNvPr id="280" name="Table 280"/>
          <p:cNvGraphicFramePr/>
          <p:nvPr/>
        </p:nvGraphicFramePr>
        <p:xfrm>
          <a:off x="1930400" y="2641600"/>
          <a:ext cx="9131300" cy="51181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65650"/>
                <a:gridCol w="4565650"/>
              </a:tblGrid>
              <a:tr h="1023620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Price Increase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What To Do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indent="11430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0 - 14%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Do It - Price Break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indent="11430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15 - 24%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indent="11430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25 - 49%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New Features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B00"/>
                    </a:solidFill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 lvl="0" indent="11430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50%+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l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New 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81" name="Shape 281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Changing Prices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B. When To Increase Prices</a:t>
            </a:r>
          </a:p>
        </p:txBody>
      </p:sp>
      <p:sp>
        <p:nvSpPr>
          <p:cNvPr id="284" name="Shape 2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Down economy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Full classes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Low registrations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High priced selling more than low price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Reach another market segment.</a:t>
            </a:r>
          </a:p>
        </p:txBody>
      </p:sp>
      <p:sp>
        <p:nvSpPr>
          <p:cNvPr id="285" name="Shape 285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Changing Prices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C. Selling Price Increases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Raise one digit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One major price increase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Better brochure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Add refreshments or other touches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Outside speaker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Booklets or handouts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Make course longer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Add activities create high perceived value</a:t>
            </a:r>
          </a:p>
        </p:txBody>
      </p:sp>
      <p:sp>
        <p:nvSpPr>
          <p:cNvPr id="289" name="Shape 289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Changing Prices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D. Lowering Prices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xfrm>
            <a:off x="1765300" y="2768600"/>
            <a:ext cx="82042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Rarely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Get off price break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Reach another market segment</a:t>
            </a:r>
          </a:p>
        </p:txBody>
      </p:sp>
      <p:sp>
        <p:nvSpPr>
          <p:cNvPr id="293" name="Shape 293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Changing Prices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Pricing Myths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Raise or Lower all prices by same $ or %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Increasing prices reduces registrations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Lowering prices increase registrations</a:t>
            </a:r>
          </a:p>
          <a:p>
            <a:pPr lvl="0"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People evaluate course experience based on price</a:t>
            </a:r>
          </a:p>
        </p:txBody>
      </p:sp>
      <p:sp>
        <p:nvSpPr>
          <p:cNvPr id="103" name="Shape 103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152400" y="698500"/>
            <a:ext cx="12687300" cy="7239000"/>
          </a:xfrm>
          <a:prstGeom prst="rect">
            <a:avLst/>
          </a:prstGeom>
          <a:solidFill>
            <a:srgbClr val="AF1ECF">
              <a:alpha val="46000"/>
            </a:srgbClr>
          </a:solidFill>
        </p:spPr>
        <p:txBody>
          <a:bodyPr/>
          <a:lstStyle>
            <a:lvl1pPr marL="56896">
              <a:lnSpc>
                <a:spcPct val="15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FFFFFF"/>
                </a:solidFill>
              </a:rPr>
              <a:t>4. Advanced Techniques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A. Price Discounts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1104900" y="2222500"/>
            <a:ext cx="114300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Group </a:t>
            </a:r>
            <a:r>
              <a:rPr sz="4200" dirty="0" smtClean="0">
                <a:solidFill>
                  <a:srgbClr val="FFFFFF"/>
                </a:solidFill>
              </a:rPr>
              <a:t>discount</a:t>
            </a:r>
            <a:r>
              <a:rPr lang="en-US" sz="4200" dirty="0" smtClean="0">
                <a:solidFill>
                  <a:srgbClr val="FFFFFF"/>
                </a:solidFill>
              </a:rPr>
              <a:t> – saving promotion expense</a:t>
            </a:r>
            <a:endParaRPr sz="42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Certificate </a:t>
            </a:r>
            <a:r>
              <a:rPr sz="4200" dirty="0" smtClean="0">
                <a:solidFill>
                  <a:srgbClr val="FFFFFF"/>
                </a:solidFill>
              </a:rPr>
              <a:t>discount</a:t>
            </a:r>
            <a:r>
              <a:rPr lang="en-US" sz="4200" dirty="0" smtClean="0">
                <a:solidFill>
                  <a:srgbClr val="FFFFFF"/>
                </a:solidFill>
              </a:rPr>
              <a:t> – saving promotion expense</a:t>
            </a:r>
            <a:endParaRPr sz="42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Early bird </a:t>
            </a:r>
            <a:r>
              <a:rPr sz="4200" dirty="0" smtClean="0">
                <a:solidFill>
                  <a:srgbClr val="FFFFFF"/>
                </a:solidFill>
              </a:rPr>
              <a:t>discount</a:t>
            </a:r>
            <a:r>
              <a:rPr lang="en-US" sz="4200" dirty="0" smtClean="0">
                <a:solidFill>
                  <a:srgbClr val="FFFFFF"/>
                </a:solidFill>
              </a:rPr>
              <a:t> – the regular price is the early bird discount</a:t>
            </a:r>
            <a:endParaRPr sz="4200" dirty="0">
              <a:solidFill>
                <a:srgbClr val="FFFFFF"/>
              </a:solidFill>
            </a:endParaRPr>
          </a:p>
        </p:txBody>
      </p:sp>
      <p:pic>
        <p:nvPicPr>
          <p:cNvPr id="299" name="piggy bank 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5844" y="5216023"/>
            <a:ext cx="5169056" cy="3874001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Advanced Techniques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B. Premiere Courses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1244600" y="2311400"/>
            <a:ext cx="102235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Triple average price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Create new program based on price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50% operating margin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Build in perceived value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Low registrations high operating margin</a:t>
            </a:r>
          </a:p>
        </p:txBody>
      </p:sp>
      <p:sp>
        <p:nvSpPr>
          <p:cNvPr id="304" name="Shape 304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Advanced Techniques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C. Split One Into Many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xfrm>
            <a:off x="1270000" y="2235200"/>
            <a:ext cx="7454900" cy="5715000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Dancing - $100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FFFFFF"/>
              </a:solidFill>
            </a:endParaRPr>
          </a:p>
          <a:p>
            <a:pPr marL="571500"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Square Dancing - $30</a:t>
            </a:r>
          </a:p>
          <a:p>
            <a:pPr marL="571500"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Circle Dancing - $30</a:t>
            </a:r>
          </a:p>
          <a:p>
            <a:pPr marL="571500"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Pole Dancing - $30</a:t>
            </a:r>
          </a:p>
          <a:p>
            <a:pPr marL="571500"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Norwegian Dancing - $30</a:t>
            </a:r>
          </a:p>
        </p:txBody>
      </p:sp>
      <p:sp>
        <p:nvSpPr>
          <p:cNvPr id="308" name="Shape 308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Advanced Techniques</a:t>
            </a:r>
          </a:p>
        </p:txBody>
      </p:sp>
      <p:pic>
        <p:nvPicPr>
          <p:cNvPr id="309" name="sumo danc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2665" y="5920752"/>
            <a:ext cx="4511279" cy="3172448"/>
          </a:xfrm>
          <a:prstGeom prst="rect">
            <a:avLst/>
          </a:prstGeom>
          <a:ln>
            <a:solidFill/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D. Full Courses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2553822" y="2286000"/>
            <a:ext cx="10223501" cy="1818879"/>
          </a:xfrm>
          <a:prstGeom prst="rect">
            <a:avLst/>
          </a:prstGeom>
        </p:spPr>
        <p:txBody>
          <a:bodyPr/>
          <a:lstStyle>
            <a:lvl1pPr marL="0" indent="317500">
              <a:buSzTx/>
              <a:buNone/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Raise prices by 20-25%</a:t>
            </a:r>
          </a:p>
        </p:txBody>
      </p:sp>
      <p:sp>
        <p:nvSpPr>
          <p:cNvPr id="313" name="Shape 313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Advanced Techniques</a:t>
            </a:r>
          </a:p>
        </p:txBody>
      </p:sp>
      <p:pic>
        <p:nvPicPr>
          <p:cNvPr id="314" name="Crowd han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5995" y="3876278"/>
            <a:ext cx="7432810" cy="4953967"/>
          </a:xfrm>
          <a:prstGeom prst="rect">
            <a:avLst/>
          </a:prstGeom>
          <a:ln>
            <a:solidFill/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E. Low Registrations</a:t>
            </a:r>
          </a:p>
        </p:txBody>
      </p:sp>
      <p:sp>
        <p:nvSpPr>
          <p:cNvPr id="317" name="Shape 317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Advanced Techniques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828243" y="2336800"/>
            <a:ext cx="11197850" cy="14227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317500">
              <a:buSzTx/>
              <a:buNone/>
              <a:defRPr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Test raising </a:t>
            </a:r>
            <a:r>
              <a:rPr sz="4200" dirty="0" smtClean="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prices</a:t>
            </a:r>
            <a:r>
              <a:rPr lang="en-US" sz="4200" dirty="0" smtClean="0">
                <a:solidFill>
                  <a:srgbClr val="FFFFFF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 – you have nothing to lose</a:t>
            </a:r>
            <a:endParaRPr sz="4200" dirty="0">
              <a:solidFill>
                <a:srgbClr val="FFFFFF"/>
              </a:solidFill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319" name="lego clas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407" y="3557311"/>
            <a:ext cx="6923986" cy="5192989"/>
          </a:xfrm>
          <a:prstGeom prst="rect">
            <a:avLst/>
          </a:prstGeom>
          <a:ln>
            <a:solidFill/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152400" y="698500"/>
            <a:ext cx="12687300" cy="7239000"/>
          </a:xfrm>
          <a:prstGeom prst="rect">
            <a:avLst/>
          </a:prstGeom>
          <a:solidFill>
            <a:srgbClr val="AF1ECF">
              <a:alpha val="46000"/>
            </a:srgbClr>
          </a:solidFill>
        </p:spPr>
        <p:txBody>
          <a:bodyPr anchor="t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Pricing for Profit: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Strategies to Add to Your Bottom Line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  <a:p>
            <a:pPr marL="1722120" lvl="0" algn="l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1. Basics</a:t>
            </a:r>
          </a:p>
          <a:p>
            <a:pPr marL="1722120" lvl="0" algn="l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2. Market Price</a:t>
            </a:r>
          </a:p>
          <a:p>
            <a:pPr marL="1722120" lvl="0" algn="l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3. Changing Prices</a:t>
            </a:r>
          </a:p>
          <a:p>
            <a:pPr marL="1722120" lvl="0" algn="l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FFF"/>
                </a:solidFill>
              </a:rPr>
              <a:t>4.  Advanced Techniques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152400" y="698500"/>
            <a:ext cx="12687300" cy="7239000"/>
          </a:xfrm>
          <a:prstGeom prst="rect">
            <a:avLst/>
          </a:prstGeom>
          <a:solidFill>
            <a:srgbClr val="AF1ECF">
              <a:alpha val="46000"/>
            </a:srgbClr>
          </a:solidFill>
        </p:spPr>
        <p:txBody>
          <a:bodyPr anchor="t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Need help with pricing?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5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Fred Bayley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Bayley@LERN.org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5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info@LERN.org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50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www.LERN.org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0" y="6741963"/>
            <a:ext cx="9094093" cy="3011637"/>
          </a:xfrm>
          <a:prstGeom prst="rect">
            <a:avLst/>
          </a:prstGeom>
          <a:solidFill>
            <a:srgbClr val="AF1ECF">
              <a:alpha val="46000"/>
            </a:srgbClr>
          </a:solidFill>
          <a:effectLst/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FFFFFF"/>
                </a:solidFill>
              </a:rPr>
              <a:t>Pricing for Profit: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FFFFFF"/>
                </a:solidFill>
              </a:rPr>
              <a:t>Strategies to Add to Your Bottom Line</a:t>
            </a:r>
          </a:p>
        </p:txBody>
      </p:sp>
      <p:sp>
        <p:nvSpPr>
          <p:cNvPr id="326" name="Shape 326"/>
          <p:cNvSpPr/>
          <p:nvPr/>
        </p:nvSpPr>
        <p:spPr>
          <a:xfrm>
            <a:off x="8578502" y="0"/>
            <a:ext cx="4426298" cy="1206500"/>
          </a:xfrm>
          <a:prstGeom prst="rect">
            <a:avLst/>
          </a:prstGeom>
          <a:solidFill>
            <a:srgbClr val="AF1ECF">
              <a:alpha val="46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2500">
                <a:solidFill>
                  <a:srgbClr val="FFFFFF"/>
                </a:solidFill>
              </a:rPr>
              <a:t>Fred Bayley, LERN Sr. Consultant</a:t>
            </a:r>
          </a:p>
          <a:p>
            <a:pPr lvl="0" algn="l">
              <a:defRPr sz="1800"/>
            </a:pPr>
            <a:r>
              <a:rPr sz="2500">
                <a:solidFill>
                  <a:srgbClr val="FFFFFF"/>
                </a:solidFill>
              </a:rPr>
              <a:t>Bayley@lern.org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1270000" y="-165100"/>
            <a:ext cx="10464800" cy="1930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B00"/>
                </a:solidFill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a:rPr>
              <a:t>A. Pricing &amp; Attendance</a:t>
            </a:r>
          </a:p>
        </p:txBody>
      </p:sp>
      <p:grpSp>
        <p:nvGrpSpPr>
          <p:cNvPr id="117" name="Group 117"/>
          <p:cNvGrpSpPr/>
          <p:nvPr/>
        </p:nvGrpSpPr>
        <p:grpSpPr>
          <a:xfrm>
            <a:off x="1355725" y="2017712"/>
            <a:ext cx="10299701" cy="6984999"/>
            <a:chOff x="0" y="0"/>
            <a:chExt cx="10299700" cy="6984998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10299701" cy="698499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0639" marR="40639" lvl="0" defTabSz="914400">
                <a:defRPr sz="27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16" name="Group 116"/>
            <p:cNvGrpSpPr/>
            <p:nvPr/>
          </p:nvGrpSpPr>
          <p:grpSpPr>
            <a:xfrm>
              <a:off x="377969" y="63910"/>
              <a:ext cx="9006334" cy="6791299"/>
              <a:chOff x="0" y="-1"/>
              <a:chExt cx="9006332" cy="6791297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1626061" y="6051894"/>
                <a:ext cx="5023863" cy="7394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marL="51081" marR="51081" defTabSz="1019175">
                  <a:buClr>
                    <a:srgbClr val="000000"/>
                  </a:buClr>
                  <a:buFont typeface="Arial"/>
                  <a:defRPr sz="3500" b="1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3500" b="1">
                    <a:uFill>
                      <a:solidFill/>
                    </a:uFill>
                  </a:rPr>
                  <a:t>      Price Increase</a:t>
                </a:r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9261789">
                <a:off x="3523298" y="2555215"/>
                <a:ext cx="3242872" cy="6767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marL="51081" marR="51081" defTabSz="1019175">
                  <a:buClr>
                    <a:srgbClr val="4353FF"/>
                  </a:buClr>
                  <a:buFont typeface="Arial"/>
                  <a:defRPr sz="3100" b="1">
                    <a:solidFill>
                      <a:srgbClr val="4353FF"/>
                    </a:solidFill>
                    <a:uFill>
                      <a:solidFill>
                        <a:srgbClr val="4353F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100" b="1">
                    <a:solidFill>
                      <a:srgbClr val="4353FF"/>
                    </a:solidFill>
                    <a:uFill>
                      <a:solidFill>
                        <a:srgbClr val="4353FF"/>
                      </a:solidFill>
                    </a:uFill>
                  </a:rPr>
                  <a:t>Income</a:t>
                </a:r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7701403">
                <a:off x="1995416" y="1918475"/>
                <a:ext cx="3005384" cy="6770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marL="51081" marR="51081" defTabSz="1019175">
                  <a:buClr>
                    <a:srgbClr val="FF9300"/>
                  </a:buClr>
                  <a:buFont typeface="Arial"/>
                  <a:defRPr sz="3100" b="1">
                    <a:solidFill>
                      <a:srgbClr val="FF9300"/>
                    </a:solidFill>
                    <a:uFill>
                      <a:solidFill>
                        <a:srgbClr val="FF93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100" b="1">
                    <a:solidFill>
                      <a:srgbClr val="FF9300"/>
                    </a:solidFill>
                    <a:uFill>
                      <a:solidFill>
                        <a:srgbClr val="FF9300"/>
                      </a:solidFill>
                    </a:uFill>
                  </a:rPr>
                  <a:t>Attendance</a:t>
                </a:r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6199991">
                <a:off x="-2634703" y="2634710"/>
                <a:ext cx="6009614" cy="7401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marL="51081" marR="51081" defTabSz="1019175">
                  <a:buClr>
                    <a:srgbClr val="000000"/>
                  </a:buClr>
                  <a:buFont typeface="Arial"/>
                  <a:defRPr sz="3500" b="1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uFillTx/>
                  </a:defRPr>
                </a:pPr>
                <a:r>
                  <a:rPr sz="3500" b="1">
                    <a:uFill>
                      <a:solidFill/>
                    </a:uFill>
                  </a:rPr>
                  <a:t>$\Attendees</a:t>
                </a:r>
              </a:p>
            </p:txBody>
          </p:sp>
          <p:sp>
            <p:nvSpPr>
              <p:cNvPr id="111" name="Shape 111"/>
              <p:cNvSpPr/>
              <p:nvPr/>
            </p:nvSpPr>
            <p:spPr>
              <a:xfrm flipV="1">
                <a:off x="795313" y="5992900"/>
                <a:ext cx="8211019" cy="196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 flipV="1">
                <a:off x="775627" y="378550"/>
                <a:ext cx="1969" cy="5643846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 flipV="1">
                <a:off x="795313" y="821012"/>
                <a:ext cx="6500309" cy="5171887"/>
              </a:xfrm>
              <a:prstGeom prst="line">
                <a:avLst/>
              </a:prstGeom>
              <a:noFill/>
              <a:ln w="38100" cap="flat">
                <a:solidFill>
                  <a:srgbClr val="4353FF"/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7295619" y="821012"/>
                <a:ext cx="1086667" cy="5065698"/>
              </a:xfrm>
              <a:prstGeom prst="line">
                <a:avLst/>
              </a:prstGeom>
              <a:noFill/>
              <a:ln w="38100" cap="flat">
                <a:solidFill>
                  <a:srgbClr val="4353FF"/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946895" y="1287218"/>
                <a:ext cx="7594849" cy="4726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33" extrusionOk="0">
                    <a:moveTo>
                      <a:pt x="0" y="20019"/>
                    </a:moveTo>
                    <a:cubicBezTo>
                      <a:pt x="905" y="19412"/>
                      <a:pt x="3862" y="19354"/>
                      <a:pt x="5445" y="16348"/>
                    </a:cubicBezTo>
                    <a:cubicBezTo>
                      <a:pt x="7028" y="13342"/>
                      <a:pt x="7607" y="4373"/>
                      <a:pt x="9504" y="1955"/>
                    </a:cubicBezTo>
                    <a:cubicBezTo>
                      <a:pt x="11401" y="-463"/>
                      <a:pt x="15084" y="-791"/>
                      <a:pt x="16821" y="1839"/>
                    </a:cubicBezTo>
                    <a:cubicBezTo>
                      <a:pt x="18557" y="4469"/>
                      <a:pt x="19143" y="14605"/>
                      <a:pt x="19937" y="17707"/>
                    </a:cubicBezTo>
                    <a:cubicBezTo>
                      <a:pt x="20732" y="20809"/>
                      <a:pt x="21255" y="19865"/>
                      <a:pt x="21600" y="20433"/>
                    </a:cubicBezTo>
                  </a:path>
                </a:pathLst>
              </a:custGeom>
              <a:noFill/>
              <a:ln w="69850" cap="flat">
                <a:solidFill>
                  <a:srgbClr val="FF93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40639" marR="40639" lvl="0" defTabSz="914400">
                  <a:defRPr sz="27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121" name="Group 121"/>
          <p:cNvGrpSpPr/>
          <p:nvPr/>
        </p:nvGrpSpPr>
        <p:grpSpPr>
          <a:xfrm>
            <a:off x="1758950" y="2159000"/>
            <a:ext cx="5207000" cy="6216650"/>
            <a:chOff x="-107950" y="0"/>
            <a:chExt cx="5207000" cy="6216650"/>
          </a:xfrm>
        </p:grpSpPr>
        <p:pic>
          <p:nvPicPr>
            <p:cNvPr id="118" name="Picture 11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7950" y="412750"/>
              <a:ext cx="5207000" cy="5803901"/>
            </a:xfrm>
            <a:prstGeom prst="rect">
              <a:avLst/>
            </a:prstGeom>
            <a:effectLst/>
          </p:spPr>
        </p:pic>
        <p:sp>
          <p:nvSpPr>
            <p:cNvPr id="120" name="Shape 120"/>
            <p:cNvSpPr/>
            <p:nvPr/>
          </p:nvSpPr>
          <p:spPr>
            <a:xfrm>
              <a:off x="1296522" y="0"/>
              <a:ext cx="571501" cy="1155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200"/>
              </a:lvl1pPr>
            </a:lstStyle>
            <a:p>
              <a:pPr lvl="0">
                <a:defRPr sz="1800"/>
              </a:pPr>
              <a:r>
                <a:rPr sz="7200"/>
                <a:t>1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6496050" y="2978150"/>
            <a:ext cx="1790700" cy="1733550"/>
            <a:chOff x="-107950" y="-107949"/>
            <a:chExt cx="1790700" cy="1733550"/>
          </a:xfrm>
        </p:grpSpPr>
        <p:pic>
          <p:nvPicPr>
            <p:cNvPr id="122" name="Picture 12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7950" y="-107950"/>
              <a:ext cx="1790700" cy="1117601"/>
            </a:xfrm>
            <a:prstGeom prst="rect">
              <a:avLst/>
            </a:prstGeom>
            <a:effectLst/>
          </p:spPr>
        </p:pic>
        <p:sp>
          <p:nvSpPr>
            <p:cNvPr id="124" name="Shape 124"/>
            <p:cNvSpPr/>
            <p:nvPr/>
          </p:nvSpPr>
          <p:spPr>
            <a:xfrm>
              <a:off x="508000" y="469900"/>
              <a:ext cx="571500" cy="1155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200"/>
              </a:lvl1pPr>
            </a:lstStyle>
            <a:p>
              <a:pPr lvl="0">
                <a:defRPr sz="1800"/>
              </a:pPr>
              <a:r>
                <a:rPr sz="7200"/>
                <a:t>2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7867650" y="2635250"/>
            <a:ext cx="1498600" cy="2216150"/>
            <a:chOff x="-107950" y="-107950"/>
            <a:chExt cx="1498600" cy="2216150"/>
          </a:xfrm>
        </p:grpSpPr>
        <p:pic>
          <p:nvPicPr>
            <p:cNvPr id="126" name="Picture 125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07950" y="-107950"/>
              <a:ext cx="1498600" cy="1739900"/>
            </a:xfrm>
            <a:prstGeom prst="rect">
              <a:avLst/>
            </a:prstGeom>
            <a:effectLst/>
          </p:spPr>
        </p:pic>
        <p:sp>
          <p:nvSpPr>
            <p:cNvPr id="128" name="Shape 128"/>
            <p:cNvSpPr/>
            <p:nvPr/>
          </p:nvSpPr>
          <p:spPr>
            <a:xfrm>
              <a:off x="355600" y="952500"/>
              <a:ext cx="571500" cy="1155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200"/>
              </a:lvl1pPr>
            </a:lstStyle>
            <a:p>
              <a:pPr lvl="0">
                <a:defRPr sz="1800"/>
              </a:pPr>
              <a:r>
                <a:rPr sz="7200"/>
                <a:t>3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8642350" y="3556000"/>
            <a:ext cx="2578100" cy="4959350"/>
            <a:chOff x="-107949" y="0"/>
            <a:chExt cx="2578100" cy="4959350"/>
          </a:xfrm>
        </p:grpSpPr>
        <p:pic>
          <p:nvPicPr>
            <p:cNvPr id="130" name="Picture 12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07950" y="438150"/>
              <a:ext cx="2578101" cy="4521200"/>
            </a:xfrm>
            <a:prstGeom prst="rect">
              <a:avLst/>
            </a:prstGeom>
            <a:effectLst/>
          </p:spPr>
        </p:pic>
        <p:sp>
          <p:nvSpPr>
            <p:cNvPr id="132" name="Shape 132"/>
            <p:cNvSpPr/>
            <p:nvPr/>
          </p:nvSpPr>
          <p:spPr>
            <a:xfrm>
              <a:off x="901700" y="0"/>
              <a:ext cx="571500" cy="1155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200"/>
              </a:lvl1pPr>
            </a:lstStyle>
            <a:p>
              <a:pPr lvl="0">
                <a:defRPr sz="1800"/>
              </a:pPr>
              <a:r>
                <a:rPr sz="7200"/>
                <a:t>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1000" fill="hold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0" dur="10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1" grpId="2" animBg="1" advAuto="0"/>
      <p:bldP spid="125" grpId="3" animBg="1" advAuto="0"/>
      <p:bldP spid="125" grpId="4" animBg="1" advAuto="0"/>
      <p:bldP spid="129" grpId="5" animBg="1" advAuto="0"/>
      <p:bldP spid="129" grpId="6" animBg="1" advAuto="0"/>
      <p:bldP spid="133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29484"/>
              </p:ext>
            </p:extLst>
          </p:nvPr>
        </p:nvGraphicFramePr>
        <p:xfrm>
          <a:off x="773023" y="2197530"/>
          <a:ext cx="11407672" cy="4640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1918"/>
                <a:gridCol w="2851918"/>
                <a:gridCol w="2851918"/>
                <a:gridCol w="2851918"/>
              </a:tblGrid>
              <a:tr h="982813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Stage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Price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Attendance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1449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1449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Same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1449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Down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1449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Down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Down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817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B00"/>
                </a:solidFill>
              </a:rPr>
              <a:t>B. Your Price is Your Image</a:t>
            </a:r>
          </a:p>
        </p:txBody>
      </p:sp>
      <p:pic>
        <p:nvPicPr>
          <p:cNvPr id="136" name="car to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502" y="2425700"/>
            <a:ext cx="8839201" cy="6616700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320255" y="254000"/>
            <a:ext cx="12346346" cy="374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rgbClr val="FFFB00"/>
                </a:solidFill>
              </a:rPr>
              <a:t>C. Underpricing</a:t>
            </a: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 dirty="0" smtClean="0">
                <a:solidFill>
                  <a:srgbClr val="FFFFFF"/>
                </a:solidFill>
              </a:rPr>
              <a:t>Maximum </a:t>
            </a:r>
            <a:r>
              <a:rPr sz="4200" dirty="0">
                <a:solidFill>
                  <a:srgbClr val="FFFFFF"/>
                </a:solidFill>
              </a:rPr>
              <a:t>&amp; Minimum </a:t>
            </a:r>
            <a:r>
              <a:rPr sz="4200" dirty="0" smtClean="0">
                <a:solidFill>
                  <a:srgbClr val="FFFFFF"/>
                </a:solidFill>
              </a:rPr>
              <a:t>Price</a:t>
            </a:r>
            <a:r>
              <a:rPr lang="en-US" sz="4200" dirty="0" smtClean="0">
                <a:solidFill>
                  <a:srgbClr val="FFFFFF"/>
                </a:solidFill>
              </a:rPr>
              <a:t/>
            </a:r>
            <a:br>
              <a:rPr lang="en-US" sz="42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Customers have minimum &amp; maximum price they will pay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140" name="Lexu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8100" y="3708400"/>
            <a:ext cx="7848525" cy="5321301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7"/>
          <p:cNvGrpSpPr/>
          <p:nvPr/>
        </p:nvGrpSpPr>
        <p:grpSpPr>
          <a:xfrm>
            <a:off x="1689100" y="414337"/>
            <a:ext cx="9617075" cy="8916988"/>
            <a:chOff x="0" y="0"/>
            <a:chExt cx="9617075" cy="8916987"/>
          </a:xfrm>
        </p:grpSpPr>
        <p:pic>
          <p:nvPicPr>
            <p:cNvPr id="143" name="67vw_beetle_squareback_bus2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36825" y="3130550"/>
              <a:ext cx="4400550" cy="5786438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44" name="67vwsquareback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51575" y="314325"/>
              <a:ext cx="3365500" cy="4508500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45" name="66vwbeetlepolice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89300" y="0"/>
              <a:ext cx="3200400" cy="4178300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46" name="64vwbus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004887"/>
              <a:ext cx="3365500" cy="4445001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148" name="Shape 148"/>
          <p:cNvSpPr/>
          <p:nvPr/>
        </p:nvSpPr>
        <p:spPr>
          <a:xfrm>
            <a:off x="9399122" y="9328150"/>
            <a:ext cx="33782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Pricing for Profit: Basics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1236</Words>
  <Application>Microsoft Macintosh PowerPoint</Application>
  <PresentationFormat>Custom</PresentationFormat>
  <Paragraphs>415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White</vt:lpstr>
      <vt:lpstr>Pricing for Profit:  Strategies to Add to Your Bottom Line</vt:lpstr>
      <vt:lpstr>Pricing for Profit:  Strategies to Add to Your Bottom Line  1. Basics 2. Market Price 3. Changing Prices 4.  Advanced Techniques</vt:lpstr>
      <vt:lpstr>1. Basics</vt:lpstr>
      <vt:lpstr>Pricing Myths</vt:lpstr>
      <vt:lpstr>A. Pricing &amp; Attendance</vt:lpstr>
      <vt:lpstr>PowerPoint Presentation</vt:lpstr>
      <vt:lpstr>B. Your Price is Your Image</vt:lpstr>
      <vt:lpstr>C. Underpricing Maximum &amp; Minimum Price Customers have minimum &amp; maximum price they will pay</vt:lpstr>
      <vt:lpstr>PowerPoint Presentation</vt:lpstr>
      <vt:lpstr>D. Diversified Pricing</vt:lpstr>
      <vt:lpstr>E. Price Breaks</vt:lpstr>
      <vt:lpstr>Price Breaks: Community Programs</vt:lpstr>
      <vt:lpstr>Price Breaks: CPE, Seminars, etc.</vt:lpstr>
      <vt:lpstr>PowerPoint Presentation</vt:lpstr>
      <vt:lpstr>2. Market Price</vt:lpstr>
      <vt:lpstr>A. Market Price Advantages</vt:lpstr>
      <vt:lpstr>B. Pricing Rules</vt:lpstr>
      <vt:lpstr>C. Steps to Set Market Price</vt:lpstr>
      <vt:lpstr>LERN Financial Format</vt:lpstr>
      <vt:lpstr>LERN Financial Format</vt:lpstr>
      <vt:lpstr>LERN Financial Format</vt:lpstr>
      <vt:lpstr>LERN Financial Format</vt:lpstr>
      <vt:lpstr>D. LERN Financial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Price vs. Competition</vt:lpstr>
      <vt:lpstr>D. Price vs. Competition</vt:lpstr>
      <vt:lpstr>D. Price vs. Competition</vt:lpstr>
      <vt:lpstr>D. Price vs. Competition</vt:lpstr>
      <vt:lpstr>3. Changing Prices</vt:lpstr>
      <vt:lpstr>A. Increasing Prices</vt:lpstr>
      <vt:lpstr>B. When To Increase Prices</vt:lpstr>
      <vt:lpstr>C. Selling Price Increases</vt:lpstr>
      <vt:lpstr>D. Lowering Prices</vt:lpstr>
      <vt:lpstr>4. Advanced Techniques</vt:lpstr>
      <vt:lpstr>A. Price Discounts</vt:lpstr>
      <vt:lpstr>B. Premiere Courses</vt:lpstr>
      <vt:lpstr>C. Split One Into Many</vt:lpstr>
      <vt:lpstr>D. Full Courses</vt:lpstr>
      <vt:lpstr>E. Low Registrations</vt:lpstr>
      <vt:lpstr>Pricing for Profit:  Strategies to Add to Your Bottom Line  1. Basics 2. Market Price 3. Changing Prices 4.  Advanced Techniques</vt:lpstr>
      <vt:lpstr>Need help with pricing?  Fred Bayley Bayley@LERN.org  info@LERN.org  www.LERN.org</vt:lpstr>
      <vt:lpstr>Pricing for Profit:  Strategies to Add to Your Bottom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for Profit:  Strategies to Add to Your Bottom Line</dc:title>
  <cp:lastModifiedBy>Fred Bayley</cp:lastModifiedBy>
  <cp:revision>8</cp:revision>
  <cp:lastPrinted>2015-02-18T23:30:29Z</cp:lastPrinted>
  <dcterms:modified xsi:type="dcterms:W3CDTF">2015-02-18T23:30:30Z</dcterms:modified>
</cp:coreProperties>
</file>