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>
        <p:scale>
          <a:sx n="98" d="100"/>
          <a:sy n="98" d="100"/>
        </p:scale>
        <p:origin x="-344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18FF0-BCE2-1049-A26B-9603F7A3FD45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932C-F62D-9B41-9422-2AA9BF0E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9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4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DC92C6-638D-4208-B226-3A9FEBDE40E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EA75E1-783E-4918-B522-2C890CE543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n.org" TargetMode="External"/><Relationship Id="rId4" Type="http://schemas.openxmlformats.org/officeDocument/2006/relationships/hyperlink" Target="mailto:info@lern.org" TargetMode="External"/><Relationship Id="rId5" Type="http://schemas.openxmlformats.org/officeDocument/2006/relationships/hyperlink" Target="mailto:marsello@lern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Six Strategic Best Practices for 2015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Learning Resources Network</a:t>
            </a:r>
          </a:p>
          <a:p>
            <a:r>
              <a:rPr lang="en-US" dirty="0" smtClean="0"/>
              <a:t>Greg Marsello</a:t>
            </a:r>
          </a:p>
          <a:p>
            <a:r>
              <a:rPr lang="en-US" dirty="0" smtClean="0"/>
              <a:t>March 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8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#2. Creating a Marketing Plan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Marketing getting more complex, integrated</a:t>
            </a:r>
          </a:p>
          <a:p>
            <a:r>
              <a:rPr lang="en-US" dirty="0" smtClean="0"/>
              <a:t>- Having someone coordinating marketing</a:t>
            </a:r>
          </a:p>
          <a:p>
            <a:r>
              <a:rPr lang="en-US" dirty="0" smtClean="0"/>
              <a:t>- Think in terms of 3 portals</a:t>
            </a:r>
          </a:p>
          <a:p>
            <a:r>
              <a:rPr lang="en-US" dirty="0" smtClean="0"/>
              <a:t>- You must spend money … 10-15% of budget … to make money</a:t>
            </a:r>
          </a:p>
          <a:p>
            <a:r>
              <a:rPr lang="en-US" dirty="0" smtClean="0"/>
              <a:t>- Organizations still spending 75% of budget on print promotions</a:t>
            </a:r>
          </a:p>
          <a:p>
            <a:r>
              <a:rPr lang="en-US" dirty="0" smtClean="0"/>
              <a:t>- Marketing getting much more targeted</a:t>
            </a:r>
          </a:p>
          <a:p>
            <a:r>
              <a:rPr lang="en-US" dirty="0" smtClean="0"/>
              <a:t>- Course programmers and contract sales staff play a critical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</a:p>
          <a:p>
            <a:r>
              <a:rPr lang="en-US" dirty="0" smtClean="0"/>
              <a:t>1. Marketing Goals</a:t>
            </a:r>
          </a:p>
          <a:p>
            <a:r>
              <a:rPr lang="en-US" dirty="0" smtClean="0"/>
              <a:t>2. Marketing Budget</a:t>
            </a:r>
          </a:p>
          <a:p>
            <a:r>
              <a:rPr lang="en-US" dirty="0" smtClean="0"/>
              <a:t>3. Marketing Benchmarks</a:t>
            </a:r>
          </a:p>
          <a:p>
            <a:r>
              <a:rPr lang="en-US" dirty="0" smtClean="0"/>
              <a:t>4. Marketing Promotions</a:t>
            </a:r>
          </a:p>
          <a:p>
            <a:r>
              <a:rPr lang="en-US" dirty="0" smtClean="0"/>
              <a:t>5. Marketing Promotion Plan</a:t>
            </a:r>
          </a:p>
          <a:p>
            <a:r>
              <a:rPr lang="en-US" dirty="0" smtClean="0"/>
              <a:t>6. Staff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7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#3. Developing &amp; Pricing Successful New Courses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- You can’t be everything to everybody</a:t>
            </a:r>
          </a:p>
          <a:p>
            <a:r>
              <a:rPr lang="en-US" dirty="0" smtClean="0"/>
              <a:t>- 20%+ must be new, but it is not more</a:t>
            </a:r>
          </a:p>
          <a:p>
            <a:r>
              <a:rPr lang="en-US" dirty="0" smtClean="0"/>
              <a:t>- Operating margin and price listing is key</a:t>
            </a:r>
          </a:p>
          <a:p>
            <a:r>
              <a:rPr lang="en-US" dirty="0" smtClean="0"/>
              <a:t>- Think in terms of products, market segments, and delivery methods and 30% Rule</a:t>
            </a:r>
          </a:p>
          <a:p>
            <a:r>
              <a:rPr lang="en-US" dirty="0" smtClean="0"/>
              <a:t>- Manage don’t develop</a:t>
            </a:r>
          </a:p>
          <a:p>
            <a:r>
              <a:rPr lang="en-US" dirty="0" smtClean="0"/>
              <a:t>- Hybrid best way of learning</a:t>
            </a:r>
          </a:p>
          <a:p>
            <a:r>
              <a:rPr lang="en-US" dirty="0" smtClean="0"/>
              <a:t>- 3</a:t>
            </a:r>
            <a:r>
              <a:rPr lang="en-US" baseline="30000" dirty="0" smtClean="0"/>
              <a:t>rd</a:t>
            </a:r>
            <a:r>
              <a:rPr lang="en-US" dirty="0" smtClean="0"/>
              <a:t> party vendors important but operating margin must be right</a:t>
            </a:r>
          </a:p>
          <a:p>
            <a:r>
              <a:rPr lang="en-US" dirty="0" smtClean="0"/>
              <a:t>- Have a new initiative selection process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0" y="2130356"/>
            <a:ext cx="5005931" cy="375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7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#4. Assessing Your Lifelong Learning Organization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- 80/20 Principle and running a lifelong learning organization</a:t>
            </a:r>
          </a:p>
          <a:p>
            <a:r>
              <a:rPr lang="en-US" dirty="0" smtClean="0"/>
              <a:t>- Knowing the industry benchmarks and best practices</a:t>
            </a:r>
          </a:p>
          <a:p>
            <a:r>
              <a:rPr lang="en-US" dirty="0" smtClean="0"/>
              <a:t>- Key areas…course programming, instruction, marketing, contract sales, operations, management, planning, etc.</a:t>
            </a:r>
          </a:p>
          <a:p>
            <a:r>
              <a:rPr lang="en-US" dirty="0" smtClean="0"/>
              <a:t>- Comparing your program with similar organizations…LERN Dashboard</a:t>
            </a:r>
          </a:p>
          <a:p>
            <a:r>
              <a:rPr lang="en-US" dirty="0" smtClean="0"/>
              <a:t>- Setting a plan for improvement, normally tied into OYBP</a:t>
            </a:r>
          </a:p>
          <a:p>
            <a:endParaRPr lang="en-US" dirty="0"/>
          </a:p>
        </p:txBody>
      </p:sp>
      <p:pic>
        <p:nvPicPr>
          <p:cNvPr id="1029" name="Picture 5" descr="http://localoxygen.com/wp-content/uploads/2013/10/screening-red-clipboar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3502" r="5587" b="7393"/>
          <a:stretch/>
        </p:blipFill>
        <p:spPr bwMode="auto">
          <a:xfrm>
            <a:off x="7120647" y="1731523"/>
            <a:ext cx="3540868" cy="44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5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#5. Staffing Structure &amp; Increasing Productivity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Staff Productivity number of $125,000+</a:t>
            </a:r>
          </a:p>
          <a:p>
            <a:r>
              <a:rPr lang="en-US" dirty="0" smtClean="0"/>
              <a:t>- Centralize operations, let revenue generators generate revenue, have at least one person dedicated to marketing, and split OE and CS</a:t>
            </a:r>
          </a:p>
          <a:p>
            <a:r>
              <a:rPr lang="en-US" dirty="0" smtClean="0"/>
              <a:t>- Clear vision, RPRS, scorecards, document and follow processes, handle issues, set quarterly goals, run effective meetings…Traction</a:t>
            </a:r>
          </a:p>
          <a:p>
            <a:r>
              <a:rPr lang="en-US" dirty="0" smtClean="0"/>
              <a:t>- Management Team</a:t>
            </a:r>
          </a:p>
          <a:p>
            <a:r>
              <a:rPr lang="en-US" dirty="0" smtClean="0"/>
              <a:t>- Quarterly and annual reviews</a:t>
            </a:r>
          </a:p>
          <a:p>
            <a:r>
              <a:rPr lang="en-US" dirty="0" smtClean="0"/>
              <a:t>- Software that works for you</a:t>
            </a:r>
            <a:endParaRPr lang="en-US" dirty="0"/>
          </a:p>
        </p:txBody>
      </p:sp>
      <p:pic>
        <p:nvPicPr>
          <p:cNvPr id="6" name="Picture 6" descr="Ideal Staffing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/>
          <a:stretch>
            <a:fillRect/>
          </a:stretch>
        </p:blipFill>
        <p:spPr bwMode="auto">
          <a:xfrm>
            <a:off x="6096000" y="1982658"/>
            <a:ext cx="5807413" cy="32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#6. Performing a Community Needs Assessment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You can’t be everything to everybody</a:t>
            </a:r>
          </a:p>
          <a:p>
            <a:r>
              <a:rPr lang="en-US" dirty="0" smtClean="0"/>
              <a:t>- Customer management, not product management</a:t>
            </a:r>
          </a:p>
          <a:p>
            <a:r>
              <a:rPr lang="en-US" dirty="0" smtClean="0"/>
              <a:t>- Yearly SWOT analysis helpful</a:t>
            </a:r>
          </a:p>
          <a:p>
            <a:r>
              <a:rPr lang="en-US" dirty="0" smtClean="0"/>
              <a:t>- Identify the issue first…do your homework</a:t>
            </a:r>
          </a:p>
          <a:p>
            <a:r>
              <a:rPr lang="en-US" dirty="0" smtClean="0"/>
              <a:t>- Work with people who participate in and support the work you do</a:t>
            </a:r>
          </a:p>
          <a:p>
            <a:r>
              <a:rPr lang="en-US" dirty="0" smtClean="0"/>
              <a:t>- From focus groups to surveys</a:t>
            </a:r>
          </a:p>
          <a:p>
            <a:r>
              <a:rPr lang="en-US" dirty="0" smtClean="0"/>
              <a:t>- Act on what you learn</a:t>
            </a:r>
            <a:endParaRPr lang="en-US" dirty="0"/>
          </a:p>
        </p:txBody>
      </p:sp>
      <p:pic>
        <p:nvPicPr>
          <p:cNvPr id="2062" name="Picture 14" descr="C:\Users\Gale\AppData\Local\Microsoft\Windows\Temporary Internet Files\Content.IE5\1Z5Y6AK6\SDG-Mee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0194"/>
            <a:ext cx="5084326" cy="29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7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04900" y="936625"/>
            <a:ext cx="5972175" cy="681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Service </a:t>
            </a:r>
            <a:br>
              <a:rPr lang="en-US" b="1" dirty="0" smtClean="0"/>
            </a:br>
            <a:r>
              <a:rPr lang="en-US" b="1" dirty="0" smtClean="0"/>
              <a:t>from LERN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3" y="250825"/>
            <a:ext cx="4881562" cy="63166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81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Q&amp;A</a:t>
            </a:r>
            <a:endParaRPr lang="en-US" b="1" dirty="0"/>
          </a:p>
        </p:txBody>
      </p:sp>
      <p:pic>
        <p:nvPicPr>
          <p:cNvPr id="4" name="Picture 2" descr="http://www.healthcareersinteraction.com/images/faq_question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75422" r="-75422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66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tarvheenoia.files.wordpress.com/2013/06/img_9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r="39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more information</a:t>
            </a:r>
            <a:endParaRPr lang="en-US" sz="2400" dirty="0"/>
          </a:p>
          <a:p>
            <a:r>
              <a:rPr lang="en-US" sz="2400" dirty="0" smtClean="0">
                <a:hlinkClick r:id="rId3"/>
              </a:rPr>
              <a:t>www.lern.org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info@lern.org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marsello@lern.org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3200" i="1" dirty="0" smtClean="0"/>
              <a:t>Continue to lean on LERN for “Information That Works!”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432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7897"/>
          </a:xfrm>
        </p:spPr>
        <p:txBody>
          <a:bodyPr/>
          <a:lstStyle/>
          <a:p>
            <a:r>
              <a:rPr lang="en-US" b="1" dirty="0" err="1" smtClean="0"/>
              <a:t>GoToWebinar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762125"/>
            <a:ext cx="4937760" cy="410696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Today’s webinar will be recorded. A link to the webinar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sent to participants within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next 24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do not place the conference call on hold. If you need to take another call, please leave the conference call and rejoin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later.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use the Questions function in your GTW menu to ask any questions. Questions are answered at the conclusion of the presentation.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03" y="522859"/>
            <a:ext cx="3807681" cy="55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1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Presenter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Greg Marsello</a:t>
            </a:r>
          </a:p>
          <a:p>
            <a:r>
              <a:rPr lang="en-US" sz="2400" dirty="0" smtClean="0"/>
              <a:t>-LERN Co-founder</a:t>
            </a:r>
          </a:p>
          <a:p>
            <a:r>
              <a:rPr lang="en-US" sz="2400" dirty="0" smtClean="0"/>
              <a:t>-Road warrior</a:t>
            </a:r>
          </a:p>
          <a:p>
            <a:r>
              <a:rPr lang="en-US" sz="2400" dirty="0" smtClean="0"/>
              <a:t>-Program Reviews, technical assistance consulting &amp; data analysis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26" y="1987415"/>
            <a:ext cx="3275250" cy="32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 Overview</a:t>
            </a:r>
          </a:p>
          <a:p>
            <a:r>
              <a:rPr lang="en-US" sz="2400" dirty="0" smtClean="0"/>
              <a:t>- Six Strategic Best Practices for 2015</a:t>
            </a:r>
          </a:p>
          <a:p>
            <a:r>
              <a:rPr lang="en-US" sz="2400" dirty="0" smtClean="0"/>
              <a:t>- </a:t>
            </a:r>
            <a:r>
              <a:rPr lang="en-US" sz="2400" i="1" dirty="0" smtClean="0"/>
              <a:t>New! </a:t>
            </a:r>
            <a:r>
              <a:rPr lang="en-US" sz="2400" dirty="0" smtClean="0"/>
              <a:t>LERN Consulting &amp; Training via Webcast</a:t>
            </a:r>
          </a:p>
          <a:p>
            <a:r>
              <a:rPr lang="en-US" sz="2400" dirty="0" smtClean="0"/>
              <a:t>- Questions &amp; 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74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– State of Lifelong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 Overall the field of lifelong learning is healthy and programs are intact after big recession</a:t>
            </a:r>
          </a:p>
          <a:p>
            <a:r>
              <a:rPr lang="en-US" sz="2400" dirty="0"/>
              <a:t>- 65% of programs still flat or </a:t>
            </a:r>
            <a:r>
              <a:rPr lang="en-US" sz="2400" dirty="0" smtClean="0"/>
              <a:t>down</a:t>
            </a:r>
          </a:p>
          <a:p>
            <a:r>
              <a:rPr lang="en-US" sz="2400" dirty="0" smtClean="0"/>
              <a:t>- Generational transition seems to be taking place – course programming, delivery, marketing, customer service, and staffing</a:t>
            </a:r>
          </a:p>
          <a:p>
            <a:r>
              <a:rPr lang="en-US" sz="2400" dirty="0" smtClean="0"/>
              <a:t>- Sporadic lack of institutional support</a:t>
            </a:r>
          </a:p>
          <a:p>
            <a:r>
              <a:rPr lang="en-US" sz="2400" dirty="0" smtClean="0"/>
              <a:t>- Consolidation increasing, as well as decentralization and elimination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8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– Why Winners Win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#1. Financially self-sufficient</a:t>
            </a:r>
          </a:p>
          <a:p>
            <a:r>
              <a:rPr lang="en-US" sz="2400" dirty="0" smtClean="0"/>
              <a:t>#2. Data-driven decisions</a:t>
            </a:r>
          </a:p>
          <a:p>
            <a:r>
              <a:rPr lang="en-US" sz="2400" dirty="0" smtClean="0"/>
              <a:t>#3. “Right” structure and operating system</a:t>
            </a:r>
          </a:p>
          <a:p>
            <a:r>
              <a:rPr lang="en-US" sz="2400" dirty="0" smtClean="0"/>
              <a:t>#4. Best practices</a:t>
            </a:r>
          </a:p>
          <a:p>
            <a:r>
              <a:rPr lang="en-US" sz="2400" dirty="0" smtClean="0"/>
              <a:t>#5. Short and long-term planning</a:t>
            </a:r>
          </a:p>
          <a:p>
            <a:r>
              <a:rPr lang="en-US" sz="2400" dirty="0" smtClean="0"/>
              <a:t>#6. “Right” software</a:t>
            </a:r>
          </a:p>
          <a:p>
            <a:r>
              <a:rPr lang="en-US" sz="2400" dirty="0" smtClean="0"/>
              <a:t>#7. Connected and visionary leadership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7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– Hot Trends/Issues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 Integrated marketing taking hold</a:t>
            </a:r>
          </a:p>
          <a:p>
            <a:r>
              <a:rPr lang="en-US" sz="2400" dirty="0" smtClean="0"/>
              <a:t>- Questions about Baby Boomer and Generation Y participation</a:t>
            </a:r>
          </a:p>
          <a:p>
            <a:r>
              <a:rPr lang="en-US" sz="2400" dirty="0" smtClean="0"/>
              <a:t>- Online certificate programs the future of continuing professional education</a:t>
            </a:r>
          </a:p>
          <a:p>
            <a:r>
              <a:rPr lang="en-US" sz="2400" dirty="0" smtClean="0"/>
              <a:t>- The future of adult community education is unclear</a:t>
            </a:r>
          </a:p>
          <a:p>
            <a:r>
              <a:rPr lang="en-US" sz="2400" dirty="0" smtClean="0"/>
              <a:t>- The 30% Rule more important</a:t>
            </a:r>
          </a:p>
          <a:p>
            <a:r>
              <a:rPr lang="en-US" sz="2400" dirty="0" smtClean="0"/>
              <a:t>- Selecting and implementing new initiatives a must</a:t>
            </a:r>
          </a:p>
          <a:p>
            <a:r>
              <a:rPr lang="en-US" sz="2400" dirty="0" smtClean="0"/>
              <a:t>- Where possible operating margin moving from 40% to 50%, thus good pricing is critical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65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Six Strategic Best Practices for 2015 </a:t>
            </a:r>
            <a:endParaRPr lang="en-US" b="1" dirty="0"/>
          </a:p>
        </p:txBody>
      </p:sp>
      <p:pic>
        <p:nvPicPr>
          <p:cNvPr id="4" name="Content Placeholder 3" descr="segments-number-6_4138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70" r="-195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11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#1. Building a One-Year Business Plan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 Good planning gets best results</a:t>
            </a:r>
          </a:p>
          <a:p>
            <a:r>
              <a:rPr lang="en-US" dirty="0" smtClean="0"/>
              <a:t>- Need OYBP before Strategic Plan</a:t>
            </a:r>
          </a:p>
          <a:p>
            <a:r>
              <a:rPr lang="en-US" dirty="0" smtClean="0"/>
              <a:t>- Shift to accountability and setting organization, division and individual goals</a:t>
            </a:r>
          </a:p>
          <a:p>
            <a:r>
              <a:rPr lang="en-US" dirty="0" smtClean="0"/>
              <a:t>- Tool for leader to manage organization</a:t>
            </a:r>
          </a:p>
          <a:p>
            <a:r>
              <a:rPr lang="en-US" dirty="0" smtClean="0"/>
              <a:t>- Demonstrates proactive attitude</a:t>
            </a:r>
          </a:p>
          <a:p>
            <a:r>
              <a:rPr lang="en-US" dirty="0" smtClean="0"/>
              <a:t>- Central administration likes numbers</a:t>
            </a:r>
          </a:p>
          <a:p>
            <a:r>
              <a:rPr lang="en-US" dirty="0" smtClean="0"/>
              <a:t>- Engages staff in the process, thus better buy-in and understanding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One-Year Business Plan Model</a:t>
            </a:r>
          </a:p>
          <a:p>
            <a:r>
              <a:rPr lang="en-US" dirty="0" smtClean="0"/>
              <a:t>1. Organization Goals</a:t>
            </a:r>
          </a:p>
          <a:p>
            <a:r>
              <a:rPr lang="en-US" dirty="0" smtClean="0"/>
              <a:t>2. Organization Budget/Benchmarks</a:t>
            </a:r>
          </a:p>
          <a:p>
            <a:r>
              <a:rPr lang="en-US" dirty="0" smtClean="0"/>
              <a:t>3. Division OM Budget, Courses/Contracts, Benchmarks, Market Segments, Selling Strategies</a:t>
            </a:r>
          </a:p>
          <a:p>
            <a:r>
              <a:rPr lang="en-US" dirty="0" smtClean="0"/>
              <a:t>4. Quarter/Term</a:t>
            </a:r>
          </a:p>
          <a:p>
            <a:r>
              <a:rPr lang="en-US" dirty="0" smtClean="0"/>
              <a:t>5. Promotions</a:t>
            </a:r>
          </a:p>
          <a:p>
            <a:r>
              <a:rPr lang="en-US" dirty="0" smtClean="0"/>
              <a:t>6. Promotion Timeline</a:t>
            </a:r>
          </a:p>
          <a:p>
            <a:r>
              <a:rPr lang="en-US" dirty="0" smtClean="0"/>
              <a:t>7. Staffing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8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</TotalTime>
  <Words>865</Words>
  <Application>Microsoft Macintosh PowerPoint</Application>
  <PresentationFormat>Custom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Six Strategic Best Practices for 2015</vt:lpstr>
      <vt:lpstr>GoToWebinar</vt:lpstr>
      <vt:lpstr>Presenter</vt:lpstr>
      <vt:lpstr>Agenda</vt:lpstr>
      <vt:lpstr>Overview – State of Lifelong Learning</vt:lpstr>
      <vt:lpstr>Overview – Why Winners Win</vt:lpstr>
      <vt:lpstr>Overview – Hot Trends/Issues</vt:lpstr>
      <vt:lpstr>Six Strategic Best Practices for 2015 </vt:lpstr>
      <vt:lpstr>#1. Building a One-Year Business Plan</vt:lpstr>
      <vt:lpstr>#2. Creating a Marketing Plan</vt:lpstr>
      <vt:lpstr>#3. Developing &amp; Pricing Successful New Courses</vt:lpstr>
      <vt:lpstr>#4. Assessing Your Lifelong Learning Organization</vt:lpstr>
      <vt:lpstr>#5. Staffing Structure &amp; Increasing Productivity</vt:lpstr>
      <vt:lpstr>#6. Performing a Community Needs Assessment</vt:lpstr>
      <vt:lpstr>New Service  from LERN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Service  from LERN</dc:title>
  <dc:creator>Suzanne Kart</dc:creator>
  <cp:lastModifiedBy>Greg Marsello</cp:lastModifiedBy>
  <cp:revision>17</cp:revision>
  <dcterms:created xsi:type="dcterms:W3CDTF">2015-02-20T16:18:17Z</dcterms:created>
  <dcterms:modified xsi:type="dcterms:W3CDTF">2015-02-26T00:28:15Z</dcterms:modified>
</cp:coreProperties>
</file>