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83" r:id="rId10"/>
    <p:sldId id="273" r:id="rId11"/>
    <p:sldId id="264" r:id="rId12"/>
    <p:sldId id="265" r:id="rId13"/>
    <p:sldId id="266" r:id="rId14"/>
    <p:sldId id="267" r:id="rId15"/>
    <p:sldId id="268" r:id="rId16"/>
    <p:sldId id="269" r:id="rId17"/>
    <p:sldId id="270" r:id="rId18"/>
    <p:sldId id="271" r:id="rId19"/>
    <p:sldId id="272" r:id="rId20"/>
    <p:sldId id="274" r:id="rId21"/>
    <p:sldId id="284" r:id="rId22"/>
    <p:sldId id="285" r:id="rId23"/>
    <p:sldId id="275" r:id="rId24"/>
    <p:sldId id="286" r:id="rId25"/>
    <p:sldId id="276" r:id="rId26"/>
    <p:sldId id="287" r:id="rId27"/>
    <p:sldId id="288" r:id="rId28"/>
    <p:sldId id="278" r:id="rId29"/>
    <p:sldId id="277" r:id="rId30"/>
    <p:sldId id="282" r:id="rId31"/>
    <p:sldId id="279" r:id="rId32"/>
    <p:sldId id="281" r:id="rId33"/>
    <p:sldId id="289" r:id="rId34"/>
    <p:sldId id="290" r:id="rId35"/>
    <p:sldId id="29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8" d="100"/>
          <a:sy n="98" d="100"/>
        </p:scale>
        <p:origin x="-90" y="-46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BED75-303D-1947-A076-335753A2740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74993A81-A594-5046-8DDA-003050FC0BB3}">
      <dgm:prSet phldrT="[Text]"/>
      <dgm:spPr/>
      <dgm:t>
        <a:bodyPr/>
        <a:lstStyle/>
        <a:p>
          <a:r>
            <a:rPr lang="en-US" dirty="0" smtClean="0"/>
            <a:t>2015: 1K</a:t>
          </a:r>
          <a:endParaRPr lang="en-US" dirty="0"/>
        </a:p>
      </dgm:t>
    </dgm:pt>
    <dgm:pt modelId="{D445DE9F-C08E-0E4B-9155-ED3280A5D2C5}" type="parTrans" cxnId="{7980181D-B041-504E-9345-24C6F1B5DFD9}">
      <dgm:prSet/>
      <dgm:spPr/>
      <dgm:t>
        <a:bodyPr/>
        <a:lstStyle/>
        <a:p>
          <a:endParaRPr lang="en-US"/>
        </a:p>
      </dgm:t>
    </dgm:pt>
    <dgm:pt modelId="{43993CE3-A041-7B47-BB90-633AC740F9B9}" type="sibTrans" cxnId="{7980181D-B041-504E-9345-24C6F1B5DFD9}">
      <dgm:prSet/>
      <dgm:spPr/>
      <dgm:t>
        <a:bodyPr/>
        <a:lstStyle/>
        <a:p>
          <a:endParaRPr lang="en-US"/>
        </a:p>
      </dgm:t>
    </dgm:pt>
    <dgm:pt modelId="{A2A90550-C2A4-7547-9AAA-022B16AD79A6}">
      <dgm:prSet phldrT="[Text]"/>
      <dgm:spPr/>
      <dgm:t>
        <a:bodyPr/>
        <a:lstStyle/>
        <a:p>
          <a:r>
            <a:rPr lang="en-US" dirty="0" smtClean="0"/>
            <a:t>2016: 1.25K</a:t>
          </a:r>
          <a:endParaRPr lang="en-US" dirty="0"/>
        </a:p>
      </dgm:t>
    </dgm:pt>
    <dgm:pt modelId="{B43CFD58-B7F2-C042-A6E2-25B861E4DC37}" type="parTrans" cxnId="{99F0459B-F590-DE4A-B374-6D7FD736C52D}">
      <dgm:prSet/>
      <dgm:spPr/>
      <dgm:t>
        <a:bodyPr/>
        <a:lstStyle/>
        <a:p>
          <a:endParaRPr lang="en-US"/>
        </a:p>
      </dgm:t>
    </dgm:pt>
    <dgm:pt modelId="{81BDCC80-290A-FD4D-9A3E-570163438382}" type="sibTrans" cxnId="{99F0459B-F590-DE4A-B374-6D7FD736C52D}">
      <dgm:prSet/>
      <dgm:spPr/>
      <dgm:t>
        <a:bodyPr/>
        <a:lstStyle/>
        <a:p>
          <a:endParaRPr lang="en-US"/>
        </a:p>
      </dgm:t>
    </dgm:pt>
    <dgm:pt modelId="{9BF1FE8A-1568-7D4B-8655-5C91D6EA897A}">
      <dgm:prSet phldrT="[Text]"/>
      <dgm:spPr/>
      <dgm:t>
        <a:bodyPr/>
        <a:lstStyle/>
        <a:p>
          <a:r>
            <a:rPr lang="en-US" dirty="0" smtClean="0"/>
            <a:t>350 Repeat = 35% </a:t>
          </a:r>
        </a:p>
        <a:p>
          <a:r>
            <a:rPr lang="en-US" dirty="0" smtClean="0"/>
            <a:t>   Repeat Rate</a:t>
          </a:r>
          <a:endParaRPr lang="en-US" dirty="0"/>
        </a:p>
      </dgm:t>
    </dgm:pt>
    <dgm:pt modelId="{6A6948B9-8FC4-A54B-95EC-263EBCC159B8}" type="parTrans" cxnId="{C1A92341-5972-A043-8022-810F19FBE425}">
      <dgm:prSet/>
      <dgm:spPr/>
      <dgm:t>
        <a:bodyPr/>
        <a:lstStyle/>
        <a:p>
          <a:endParaRPr lang="en-US"/>
        </a:p>
      </dgm:t>
    </dgm:pt>
    <dgm:pt modelId="{73499CDF-0DDA-0449-9FE8-B782E87CA442}" type="sibTrans" cxnId="{C1A92341-5972-A043-8022-810F19FBE425}">
      <dgm:prSet/>
      <dgm:spPr/>
      <dgm:t>
        <a:bodyPr/>
        <a:lstStyle/>
        <a:p>
          <a:endParaRPr lang="en-US"/>
        </a:p>
      </dgm:t>
    </dgm:pt>
    <dgm:pt modelId="{7951F883-5B67-914E-9B7F-F72B0709C918}" type="pres">
      <dgm:prSet presAssocID="{86EBED75-303D-1947-A076-335753A2740A}" presName="linear" presStyleCnt="0">
        <dgm:presLayoutVars>
          <dgm:dir/>
          <dgm:animLvl val="lvl"/>
          <dgm:resizeHandles val="exact"/>
        </dgm:presLayoutVars>
      </dgm:prSet>
      <dgm:spPr/>
      <dgm:t>
        <a:bodyPr/>
        <a:lstStyle/>
        <a:p>
          <a:endParaRPr lang="en-US"/>
        </a:p>
      </dgm:t>
    </dgm:pt>
    <dgm:pt modelId="{7CF9BD9B-A35C-AF49-AE02-DA6C192373C2}" type="pres">
      <dgm:prSet presAssocID="{74993A81-A594-5046-8DDA-003050FC0BB3}" presName="parentLin" presStyleCnt="0"/>
      <dgm:spPr/>
    </dgm:pt>
    <dgm:pt modelId="{344E65B7-2C23-3C4D-B527-B2AB2E404152}" type="pres">
      <dgm:prSet presAssocID="{74993A81-A594-5046-8DDA-003050FC0BB3}" presName="parentLeftMargin" presStyleLbl="node1" presStyleIdx="0" presStyleCnt="3"/>
      <dgm:spPr/>
      <dgm:t>
        <a:bodyPr/>
        <a:lstStyle/>
        <a:p>
          <a:endParaRPr lang="en-US"/>
        </a:p>
      </dgm:t>
    </dgm:pt>
    <dgm:pt modelId="{9220FD73-8555-3E4E-BFC8-E91B05E3ED0A}" type="pres">
      <dgm:prSet presAssocID="{74993A81-A594-5046-8DDA-003050FC0BB3}" presName="parentText" presStyleLbl="node1" presStyleIdx="0" presStyleCnt="3" custScaleX="142857">
        <dgm:presLayoutVars>
          <dgm:chMax val="0"/>
          <dgm:bulletEnabled val="1"/>
        </dgm:presLayoutVars>
      </dgm:prSet>
      <dgm:spPr/>
      <dgm:t>
        <a:bodyPr/>
        <a:lstStyle/>
        <a:p>
          <a:endParaRPr lang="en-US"/>
        </a:p>
      </dgm:t>
    </dgm:pt>
    <dgm:pt modelId="{ACAD28DB-0BB0-B042-A150-6B0297334051}" type="pres">
      <dgm:prSet presAssocID="{74993A81-A594-5046-8DDA-003050FC0BB3}" presName="negativeSpace" presStyleCnt="0"/>
      <dgm:spPr/>
    </dgm:pt>
    <dgm:pt modelId="{5FEAD811-65BC-F44F-AB70-A5B6389EBFF8}" type="pres">
      <dgm:prSet presAssocID="{74993A81-A594-5046-8DDA-003050FC0BB3}" presName="childText" presStyleLbl="conFgAcc1" presStyleIdx="0" presStyleCnt="3">
        <dgm:presLayoutVars>
          <dgm:bulletEnabled val="1"/>
        </dgm:presLayoutVars>
      </dgm:prSet>
      <dgm:spPr/>
    </dgm:pt>
    <dgm:pt modelId="{4C3C4FB4-AEE2-A24F-B809-D51BF5534A4B}" type="pres">
      <dgm:prSet presAssocID="{43993CE3-A041-7B47-BB90-633AC740F9B9}" presName="spaceBetweenRectangles" presStyleCnt="0"/>
      <dgm:spPr/>
    </dgm:pt>
    <dgm:pt modelId="{A533F6A4-52F0-C84F-99E6-79809E7F2161}" type="pres">
      <dgm:prSet presAssocID="{A2A90550-C2A4-7547-9AAA-022B16AD79A6}" presName="parentLin" presStyleCnt="0"/>
      <dgm:spPr/>
    </dgm:pt>
    <dgm:pt modelId="{12342EDC-383E-264F-A4DD-59EE7656DD38}" type="pres">
      <dgm:prSet presAssocID="{A2A90550-C2A4-7547-9AAA-022B16AD79A6}" presName="parentLeftMargin" presStyleLbl="node1" presStyleIdx="0" presStyleCnt="3"/>
      <dgm:spPr/>
      <dgm:t>
        <a:bodyPr/>
        <a:lstStyle/>
        <a:p>
          <a:endParaRPr lang="en-US"/>
        </a:p>
      </dgm:t>
    </dgm:pt>
    <dgm:pt modelId="{B2DFB5EB-87D4-264D-A7F0-2E74AF5E7BE8}" type="pres">
      <dgm:prSet presAssocID="{A2A90550-C2A4-7547-9AAA-022B16AD79A6}" presName="parentText" presStyleLbl="node1" presStyleIdx="1" presStyleCnt="3" custScaleX="142857">
        <dgm:presLayoutVars>
          <dgm:chMax val="0"/>
          <dgm:bulletEnabled val="1"/>
        </dgm:presLayoutVars>
      </dgm:prSet>
      <dgm:spPr/>
      <dgm:t>
        <a:bodyPr/>
        <a:lstStyle/>
        <a:p>
          <a:endParaRPr lang="en-US"/>
        </a:p>
      </dgm:t>
    </dgm:pt>
    <dgm:pt modelId="{ACBE866A-7161-D04F-898D-CFF2A2A0E96A}" type="pres">
      <dgm:prSet presAssocID="{A2A90550-C2A4-7547-9AAA-022B16AD79A6}" presName="negativeSpace" presStyleCnt="0"/>
      <dgm:spPr/>
    </dgm:pt>
    <dgm:pt modelId="{0E6387B9-957C-2240-B5FA-7291934E12BA}" type="pres">
      <dgm:prSet presAssocID="{A2A90550-C2A4-7547-9AAA-022B16AD79A6}" presName="childText" presStyleLbl="conFgAcc1" presStyleIdx="1" presStyleCnt="3">
        <dgm:presLayoutVars>
          <dgm:bulletEnabled val="1"/>
        </dgm:presLayoutVars>
      </dgm:prSet>
      <dgm:spPr/>
    </dgm:pt>
    <dgm:pt modelId="{FA4039F4-E2FD-C14C-A57D-13766FFC4364}" type="pres">
      <dgm:prSet presAssocID="{81BDCC80-290A-FD4D-9A3E-570163438382}" presName="spaceBetweenRectangles" presStyleCnt="0"/>
      <dgm:spPr/>
    </dgm:pt>
    <dgm:pt modelId="{A12C31B6-E32C-224C-A3DE-2E9982C4CD17}" type="pres">
      <dgm:prSet presAssocID="{9BF1FE8A-1568-7D4B-8655-5C91D6EA897A}" presName="parentLin" presStyleCnt="0"/>
      <dgm:spPr/>
    </dgm:pt>
    <dgm:pt modelId="{F9061DB1-50BC-FD41-9D61-5193409C0C57}" type="pres">
      <dgm:prSet presAssocID="{9BF1FE8A-1568-7D4B-8655-5C91D6EA897A}" presName="parentLeftMargin" presStyleLbl="node1" presStyleIdx="1" presStyleCnt="3"/>
      <dgm:spPr/>
      <dgm:t>
        <a:bodyPr/>
        <a:lstStyle/>
        <a:p>
          <a:endParaRPr lang="en-US"/>
        </a:p>
      </dgm:t>
    </dgm:pt>
    <dgm:pt modelId="{D1144E7C-47D4-9A45-8815-F4F076E3004C}" type="pres">
      <dgm:prSet presAssocID="{9BF1FE8A-1568-7D4B-8655-5C91D6EA897A}" presName="parentText" presStyleLbl="node1" presStyleIdx="2" presStyleCnt="3" custScaleX="142857">
        <dgm:presLayoutVars>
          <dgm:chMax val="0"/>
          <dgm:bulletEnabled val="1"/>
        </dgm:presLayoutVars>
      </dgm:prSet>
      <dgm:spPr/>
      <dgm:t>
        <a:bodyPr/>
        <a:lstStyle/>
        <a:p>
          <a:endParaRPr lang="en-US"/>
        </a:p>
      </dgm:t>
    </dgm:pt>
    <dgm:pt modelId="{8703B5EC-654D-8545-9A0C-BACC6685B82F}" type="pres">
      <dgm:prSet presAssocID="{9BF1FE8A-1568-7D4B-8655-5C91D6EA897A}" presName="negativeSpace" presStyleCnt="0"/>
      <dgm:spPr/>
    </dgm:pt>
    <dgm:pt modelId="{62E06AB6-CA3B-4F4A-ACC4-3F0B050B2B34}" type="pres">
      <dgm:prSet presAssocID="{9BF1FE8A-1568-7D4B-8655-5C91D6EA897A}" presName="childText" presStyleLbl="conFgAcc1" presStyleIdx="2" presStyleCnt="3">
        <dgm:presLayoutVars>
          <dgm:bulletEnabled val="1"/>
        </dgm:presLayoutVars>
      </dgm:prSet>
      <dgm:spPr/>
    </dgm:pt>
  </dgm:ptLst>
  <dgm:cxnLst>
    <dgm:cxn modelId="{5E4FBD7F-B3EA-5247-BF7B-FC59108CDFB2}" type="presOf" srcId="{A2A90550-C2A4-7547-9AAA-022B16AD79A6}" destId="{12342EDC-383E-264F-A4DD-59EE7656DD38}" srcOrd="0" destOrd="0" presId="urn:microsoft.com/office/officeart/2005/8/layout/list1"/>
    <dgm:cxn modelId="{D1E39D86-28A6-684D-87CC-19DFADEC7741}" type="presOf" srcId="{74993A81-A594-5046-8DDA-003050FC0BB3}" destId="{9220FD73-8555-3E4E-BFC8-E91B05E3ED0A}" srcOrd="1" destOrd="0" presId="urn:microsoft.com/office/officeart/2005/8/layout/list1"/>
    <dgm:cxn modelId="{528C79D3-0259-7640-AE58-BB6ACD666A56}" type="presOf" srcId="{9BF1FE8A-1568-7D4B-8655-5C91D6EA897A}" destId="{F9061DB1-50BC-FD41-9D61-5193409C0C57}" srcOrd="0" destOrd="0" presId="urn:microsoft.com/office/officeart/2005/8/layout/list1"/>
    <dgm:cxn modelId="{E16154FA-6BAE-5945-ABF5-C578E1D51778}" type="presOf" srcId="{74993A81-A594-5046-8DDA-003050FC0BB3}" destId="{344E65B7-2C23-3C4D-B527-B2AB2E404152}" srcOrd="0" destOrd="0" presId="urn:microsoft.com/office/officeart/2005/8/layout/list1"/>
    <dgm:cxn modelId="{94DED67E-7CD9-F940-8911-249B29B8223F}" type="presOf" srcId="{86EBED75-303D-1947-A076-335753A2740A}" destId="{7951F883-5B67-914E-9B7F-F72B0709C918}" srcOrd="0" destOrd="0" presId="urn:microsoft.com/office/officeart/2005/8/layout/list1"/>
    <dgm:cxn modelId="{99F0459B-F590-DE4A-B374-6D7FD736C52D}" srcId="{86EBED75-303D-1947-A076-335753A2740A}" destId="{A2A90550-C2A4-7547-9AAA-022B16AD79A6}" srcOrd="1" destOrd="0" parTransId="{B43CFD58-B7F2-C042-A6E2-25B861E4DC37}" sibTransId="{81BDCC80-290A-FD4D-9A3E-570163438382}"/>
    <dgm:cxn modelId="{D3FFF20C-5329-0347-A1F0-98FAA7F6DBFD}" type="presOf" srcId="{A2A90550-C2A4-7547-9AAA-022B16AD79A6}" destId="{B2DFB5EB-87D4-264D-A7F0-2E74AF5E7BE8}" srcOrd="1" destOrd="0" presId="urn:microsoft.com/office/officeart/2005/8/layout/list1"/>
    <dgm:cxn modelId="{8D92BCD3-BA7F-BE46-9C9B-1ADE2522F855}" type="presOf" srcId="{9BF1FE8A-1568-7D4B-8655-5C91D6EA897A}" destId="{D1144E7C-47D4-9A45-8815-F4F076E3004C}" srcOrd="1" destOrd="0" presId="urn:microsoft.com/office/officeart/2005/8/layout/list1"/>
    <dgm:cxn modelId="{C1A92341-5972-A043-8022-810F19FBE425}" srcId="{86EBED75-303D-1947-A076-335753A2740A}" destId="{9BF1FE8A-1568-7D4B-8655-5C91D6EA897A}" srcOrd="2" destOrd="0" parTransId="{6A6948B9-8FC4-A54B-95EC-263EBCC159B8}" sibTransId="{73499CDF-0DDA-0449-9FE8-B782E87CA442}"/>
    <dgm:cxn modelId="{7980181D-B041-504E-9345-24C6F1B5DFD9}" srcId="{86EBED75-303D-1947-A076-335753A2740A}" destId="{74993A81-A594-5046-8DDA-003050FC0BB3}" srcOrd="0" destOrd="0" parTransId="{D445DE9F-C08E-0E4B-9155-ED3280A5D2C5}" sibTransId="{43993CE3-A041-7B47-BB90-633AC740F9B9}"/>
    <dgm:cxn modelId="{83A86F95-D6A1-8240-B990-81228A8818FD}" type="presParOf" srcId="{7951F883-5B67-914E-9B7F-F72B0709C918}" destId="{7CF9BD9B-A35C-AF49-AE02-DA6C192373C2}" srcOrd="0" destOrd="0" presId="urn:microsoft.com/office/officeart/2005/8/layout/list1"/>
    <dgm:cxn modelId="{FCF6125A-26C2-444D-988C-83A49B08E196}" type="presParOf" srcId="{7CF9BD9B-A35C-AF49-AE02-DA6C192373C2}" destId="{344E65B7-2C23-3C4D-B527-B2AB2E404152}" srcOrd="0" destOrd="0" presId="urn:microsoft.com/office/officeart/2005/8/layout/list1"/>
    <dgm:cxn modelId="{A68391ED-81DD-4944-9E50-190DA41B3C70}" type="presParOf" srcId="{7CF9BD9B-A35C-AF49-AE02-DA6C192373C2}" destId="{9220FD73-8555-3E4E-BFC8-E91B05E3ED0A}" srcOrd="1" destOrd="0" presId="urn:microsoft.com/office/officeart/2005/8/layout/list1"/>
    <dgm:cxn modelId="{097CF396-5FA7-F840-920C-A6045217672F}" type="presParOf" srcId="{7951F883-5B67-914E-9B7F-F72B0709C918}" destId="{ACAD28DB-0BB0-B042-A150-6B0297334051}" srcOrd="1" destOrd="0" presId="urn:microsoft.com/office/officeart/2005/8/layout/list1"/>
    <dgm:cxn modelId="{6693CC86-DA29-EE4B-A96D-D336F9463C20}" type="presParOf" srcId="{7951F883-5B67-914E-9B7F-F72B0709C918}" destId="{5FEAD811-65BC-F44F-AB70-A5B6389EBFF8}" srcOrd="2" destOrd="0" presId="urn:microsoft.com/office/officeart/2005/8/layout/list1"/>
    <dgm:cxn modelId="{EE67D129-B324-344B-9EC2-0CA54578553B}" type="presParOf" srcId="{7951F883-5B67-914E-9B7F-F72B0709C918}" destId="{4C3C4FB4-AEE2-A24F-B809-D51BF5534A4B}" srcOrd="3" destOrd="0" presId="urn:microsoft.com/office/officeart/2005/8/layout/list1"/>
    <dgm:cxn modelId="{B138599C-165E-2B4F-AEDE-98111493EE9C}" type="presParOf" srcId="{7951F883-5B67-914E-9B7F-F72B0709C918}" destId="{A533F6A4-52F0-C84F-99E6-79809E7F2161}" srcOrd="4" destOrd="0" presId="urn:microsoft.com/office/officeart/2005/8/layout/list1"/>
    <dgm:cxn modelId="{B4106C87-0E3A-8546-9B90-F62F0FB7B3AD}" type="presParOf" srcId="{A533F6A4-52F0-C84F-99E6-79809E7F2161}" destId="{12342EDC-383E-264F-A4DD-59EE7656DD38}" srcOrd="0" destOrd="0" presId="urn:microsoft.com/office/officeart/2005/8/layout/list1"/>
    <dgm:cxn modelId="{E1467ECC-837D-5842-A727-4CF4C7A79A86}" type="presParOf" srcId="{A533F6A4-52F0-C84F-99E6-79809E7F2161}" destId="{B2DFB5EB-87D4-264D-A7F0-2E74AF5E7BE8}" srcOrd="1" destOrd="0" presId="urn:microsoft.com/office/officeart/2005/8/layout/list1"/>
    <dgm:cxn modelId="{2B19354F-8297-6945-8F96-90EA721BAC14}" type="presParOf" srcId="{7951F883-5B67-914E-9B7F-F72B0709C918}" destId="{ACBE866A-7161-D04F-898D-CFF2A2A0E96A}" srcOrd="5" destOrd="0" presId="urn:microsoft.com/office/officeart/2005/8/layout/list1"/>
    <dgm:cxn modelId="{938E0CE8-8EF9-8A4A-B26A-AF0BFB2CD80E}" type="presParOf" srcId="{7951F883-5B67-914E-9B7F-F72B0709C918}" destId="{0E6387B9-957C-2240-B5FA-7291934E12BA}" srcOrd="6" destOrd="0" presId="urn:microsoft.com/office/officeart/2005/8/layout/list1"/>
    <dgm:cxn modelId="{030DA2F6-25A1-FF4D-BA63-B24A1532DF02}" type="presParOf" srcId="{7951F883-5B67-914E-9B7F-F72B0709C918}" destId="{FA4039F4-E2FD-C14C-A57D-13766FFC4364}" srcOrd="7" destOrd="0" presId="urn:microsoft.com/office/officeart/2005/8/layout/list1"/>
    <dgm:cxn modelId="{177DDE11-EFFC-AC4F-816C-D9E10621FA7E}" type="presParOf" srcId="{7951F883-5B67-914E-9B7F-F72B0709C918}" destId="{A12C31B6-E32C-224C-A3DE-2E9982C4CD17}" srcOrd="8" destOrd="0" presId="urn:microsoft.com/office/officeart/2005/8/layout/list1"/>
    <dgm:cxn modelId="{BFC3EEB5-6106-924C-A131-FB1BF8092B0E}" type="presParOf" srcId="{A12C31B6-E32C-224C-A3DE-2E9982C4CD17}" destId="{F9061DB1-50BC-FD41-9D61-5193409C0C57}" srcOrd="0" destOrd="0" presId="urn:microsoft.com/office/officeart/2005/8/layout/list1"/>
    <dgm:cxn modelId="{2ED9DEFF-8320-7F47-83AF-A7A6B5634222}" type="presParOf" srcId="{A12C31B6-E32C-224C-A3DE-2E9982C4CD17}" destId="{D1144E7C-47D4-9A45-8815-F4F076E3004C}" srcOrd="1" destOrd="0" presId="urn:microsoft.com/office/officeart/2005/8/layout/list1"/>
    <dgm:cxn modelId="{3F08EE5B-B44C-674C-80D5-DE68CE333CE0}" type="presParOf" srcId="{7951F883-5B67-914E-9B7F-F72B0709C918}" destId="{8703B5EC-654D-8545-9A0C-BACC6685B82F}" srcOrd="9" destOrd="0" presId="urn:microsoft.com/office/officeart/2005/8/layout/list1"/>
    <dgm:cxn modelId="{FDD5D1B2-DCC8-4249-86F4-98C399B10A04}" type="presParOf" srcId="{7951F883-5B67-914E-9B7F-F72B0709C918}" destId="{62E06AB6-CA3B-4F4A-ACC4-3F0B050B2B3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AD811-65BC-F44F-AB70-A5B6389EBFF8}">
      <dsp:nvSpPr>
        <dsp:cNvPr id="0" name=""/>
        <dsp:cNvSpPr/>
      </dsp:nvSpPr>
      <dsp:spPr>
        <a:xfrm>
          <a:off x="0" y="1003722"/>
          <a:ext cx="4038600" cy="9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20FD73-8555-3E4E-BFC8-E91B05E3ED0A}">
      <dsp:nvSpPr>
        <dsp:cNvPr id="0" name=""/>
        <dsp:cNvSpPr/>
      </dsp:nvSpPr>
      <dsp:spPr>
        <a:xfrm>
          <a:off x="192267" y="442842"/>
          <a:ext cx="3845342" cy="11217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689100">
            <a:lnSpc>
              <a:spcPct val="90000"/>
            </a:lnSpc>
            <a:spcBef>
              <a:spcPct val="0"/>
            </a:spcBef>
            <a:spcAft>
              <a:spcPct val="35000"/>
            </a:spcAft>
          </a:pPr>
          <a:r>
            <a:rPr lang="en-US" sz="3800" kern="1200" dirty="0" smtClean="0"/>
            <a:t>2015: 1K</a:t>
          </a:r>
          <a:endParaRPr lang="en-US" sz="3800" kern="1200" dirty="0"/>
        </a:p>
      </dsp:txBody>
      <dsp:txXfrm>
        <a:off x="247027" y="497602"/>
        <a:ext cx="3735822" cy="1012240"/>
      </dsp:txXfrm>
    </dsp:sp>
    <dsp:sp modelId="{0E6387B9-957C-2240-B5FA-7291934E12BA}">
      <dsp:nvSpPr>
        <dsp:cNvPr id="0" name=""/>
        <dsp:cNvSpPr/>
      </dsp:nvSpPr>
      <dsp:spPr>
        <a:xfrm>
          <a:off x="0" y="2727402"/>
          <a:ext cx="4038600" cy="9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DFB5EB-87D4-264D-A7F0-2E74AF5E7BE8}">
      <dsp:nvSpPr>
        <dsp:cNvPr id="0" name=""/>
        <dsp:cNvSpPr/>
      </dsp:nvSpPr>
      <dsp:spPr>
        <a:xfrm>
          <a:off x="192267" y="2166522"/>
          <a:ext cx="3845342" cy="11217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689100">
            <a:lnSpc>
              <a:spcPct val="90000"/>
            </a:lnSpc>
            <a:spcBef>
              <a:spcPct val="0"/>
            </a:spcBef>
            <a:spcAft>
              <a:spcPct val="35000"/>
            </a:spcAft>
          </a:pPr>
          <a:r>
            <a:rPr lang="en-US" sz="3800" kern="1200" dirty="0" smtClean="0"/>
            <a:t>2016: 1.25K</a:t>
          </a:r>
          <a:endParaRPr lang="en-US" sz="3800" kern="1200" dirty="0"/>
        </a:p>
      </dsp:txBody>
      <dsp:txXfrm>
        <a:off x="247027" y="2221282"/>
        <a:ext cx="3735822" cy="1012240"/>
      </dsp:txXfrm>
    </dsp:sp>
    <dsp:sp modelId="{62E06AB6-CA3B-4F4A-ACC4-3F0B050B2B34}">
      <dsp:nvSpPr>
        <dsp:cNvPr id="0" name=""/>
        <dsp:cNvSpPr/>
      </dsp:nvSpPr>
      <dsp:spPr>
        <a:xfrm>
          <a:off x="0" y="4451082"/>
          <a:ext cx="4038600" cy="9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144E7C-47D4-9A45-8815-F4F076E3004C}">
      <dsp:nvSpPr>
        <dsp:cNvPr id="0" name=""/>
        <dsp:cNvSpPr/>
      </dsp:nvSpPr>
      <dsp:spPr>
        <a:xfrm>
          <a:off x="192267" y="3890202"/>
          <a:ext cx="3845342" cy="11217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689100">
            <a:lnSpc>
              <a:spcPct val="90000"/>
            </a:lnSpc>
            <a:spcBef>
              <a:spcPct val="0"/>
            </a:spcBef>
            <a:spcAft>
              <a:spcPct val="35000"/>
            </a:spcAft>
          </a:pPr>
          <a:r>
            <a:rPr lang="en-US" sz="3800" kern="1200" dirty="0" smtClean="0"/>
            <a:t>350 Repeat = 35% </a:t>
          </a:r>
        </a:p>
        <a:p>
          <a:pPr lvl="0" algn="l" defTabSz="1689100">
            <a:lnSpc>
              <a:spcPct val="90000"/>
            </a:lnSpc>
            <a:spcBef>
              <a:spcPct val="0"/>
            </a:spcBef>
            <a:spcAft>
              <a:spcPct val="35000"/>
            </a:spcAft>
          </a:pPr>
          <a:r>
            <a:rPr lang="en-US" sz="3800" kern="1200" dirty="0" smtClean="0"/>
            <a:t>   Repeat Rate</a:t>
          </a:r>
          <a:endParaRPr lang="en-US" sz="3800" kern="1200" dirty="0"/>
        </a:p>
      </dsp:txBody>
      <dsp:txXfrm>
        <a:off x="247027" y="3944962"/>
        <a:ext cx="3735822"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078F8-42DA-F940-A3F3-592644AF130B}" type="datetimeFigureOut">
              <a:rPr lang="en-US" smtClean="0"/>
              <a:t>2/28/2018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8F4CE-0ABF-7F4A-986A-90CB3E94E0B6}" type="slidenum">
              <a:rPr lang="en-US" smtClean="0"/>
              <a:t>‹#›</a:t>
            </a:fld>
            <a:endParaRPr lang="en-US"/>
          </a:p>
        </p:txBody>
      </p:sp>
    </p:spTree>
    <p:extLst>
      <p:ext uri="{BB962C8B-B14F-4D97-AF65-F5344CB8AC3E}">
        <p14:creationId xmlns:p14="http://schemas.microsoft.com/office/powerpoint/2010/main" val="93688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a:t>
            </a:r>
            <a:r>
              <a:rPr lang="en-US" baseline="0" dirty="0" smtClean="0"/>
              <a:t> data and 11 ways to increase revenue </a:t>
            </a:r>
            <a:endParaRPr lang="en-US" dirty="0"/>
          </a:p>
        </p:txBody>
      </p:sp>
      <p:sp>
        <p:nvSpPr>
          <p:cNvPr id="4" name="Slide Number Placeholder 3"/>
          <p:cNvSpPr>
            <a:spLocks noGrp="1"/>
          </p:cNvSpPr>
          <p:nvPr>
            <p:ph type="sldNum" sz="quarter" idx="10"/>
          </p:nvPr>
        </p:nvSpPr>
        <p:spPr/>
        <p:txBody>
          <a:bodyPr/>
          <a:lstStyle/>
          <a:p>
            <a:fld id="{DBD8F4CE-0ABF-7F4A-986A-90CB3E94E0B6}" type="slidenum">
              <a:rPr lang="en-US" smtClean="0"/>
              <a:t>2</a:t>
            </a:fld>
            <a:endParaRPr lang="en-US"/>
          </a:p>
        </p:txBody>
      </p:sp>
    </p:spTree>
    <p:extLst>
      <p:ext uri="{BB962C8B-B14F-4D97-AF65-F5344CB8AC3E}">
        <p14:creationId xmlns:p14="http://schemas.microsoft.com/office/powerpoint/2010/main" val="274142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163638" y="681038"/>
            <a:ext cx="4533900" cy="3400425"/>
          </a:xfrm>
          <a:ln/>
        </p:spPr>
      </p:sp>
      <p:sp>
        <p:nvSpPr>
          <p:cNvPr id="287747" name="Rectangle 3"/>
          <p:cNvSpPr>
            <a:spLocks noGrp="1" noChangeArrowheads="1"/>
          </p:cNvSpPr>
          <p:nvPr>
            <p:ph type="body" idx="1"/>
          </p:nvPr>
        </p:nvSpPr>
        <p:spPr>
          <a:xfrm>
            <a:off x="895945" y="4381501"/>
            <a:ext cx="5072063" cy="407911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F3164C-1B91-774C-BAD3-E3CACAEE1DC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199280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3164C-1B91-774C-BAD3-E3CACAEE1DC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109829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3164C-1B91-774C-BAD3-E3CACAEE1DC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245031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3164C-1B91-774C-BAD3-E3CACAEE1DC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10173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F3164C-1B91-774C-BAD3-E3CACAEE1DC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93203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F3164C-1B91-774C-BAD3-E3CACAEE1DC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56010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F3164C-1B91-774C-BAD3-E3CACAEE1DC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122464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F3164C-1B91-774C-BAD3-E3CACAEE1DC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389636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3164C-1B91-774C-BAD3-E3CACAEE1DC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223291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3164C-1B91-774C-BAD3-E3CACAEE1DC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10982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3164C-1B91-774C-BAD3-E3CACAEE1DC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A951E-75B0-1340-B6ED-61D401D57F2E}" type="slidenum">
              <a:rPr lang="en-US" smtClean="0"/>
              <a:t>‹#›</a:t>
            </a:fld>
            <a:endParaRPr lang="en-US"/>
          </a:p>
        </p:txBody>
      </p:sp>
    </p:spTree>
    <p:extLst>
      <p:ext uri="{BB962C8B-B14F-4D97-AF65-F5344CB8AC3E}">
        <p14:creationId xmlns:p14="http://schemas.microsoft.com/office/powerpoint/2010/main" val="268344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3164C-1B91-774C-BAD3-E3CACAEE1DCD}" type="datetimeFigureOut">
              <a:rPr lang="en-US" smtClean="0"/>
              <a:t>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A951E-75B0-1340-B6ED-61D401D57F2E}" type="slidenum">
              <a:rPr lang="en-US" smtClean="0"/>
              <a:t>‹#›</a:t>
            </a:fld>
            <a:endParaRPr lang="en-US"/>
          </a:p>
        </p:txBody>
      </p:sp>
    </p:spTree>
    <p:extLst>
      <p:ext uri="{BB962C8B-B14F-4D97-AF65-F5344CB8AC3E}">
        <p14:creationId xmlns:p14="http://schemas.microsoft.com/office/powerpoint/2010/main" val="318608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brendan@lern.org" TargetMode="External"/><Relationship Id="rId2" Type="http://schemas.openxmlformats.org/officeDocument/2006/relationships/image" Target="../media/image27.jpg"/><Relationship Id="rId1" Type="http://schemas.openxmlformats.org/officeDocument/2006/relationships/slideLayout" Target="../slideLayouts/slideLayout8.xml"/><Relationship Id="rId4" Type="http://schemas.openxmlformats.org/officeDocument/2006/relationships/hyperlink" Target="mailto:info@lern.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subTitle" idx="1"/>
          </p:nvPr>
        </p:nvSpPr>
        <p:spPr>
          <a:xfrm>
            <a:off x="670310" y="4533777"/>
            <a:ext cx="7849684" cy="1940527"/>
          </a:xfrm>
        </p:spPr>
        <p:txBody>
          <a:bodyPr>
            <a:noAutofit/>
          </a:bodyPr>
          <a:lstStyle/>
          <a:p>
            <a:r>
              <a:rPr lang="en-US" sz="3600" b="1" dirty="0" smtClean="0"/>
              <a:t>Generating New Income from Your Data</a:t>
            </a:r>
            <a:endParaRPr lang="en-US" sz="3600" b="1" dirty="0"/>
          </a:p>
          <a:p>
            <a:r>
              <a:rPr lang="en-US" sz="3600" b="1" dirty="0" smtClean="0"/>
              <a:t>LERN Webinar – Feb. 28 2018</a:t>
            </a:r>
          </a:p>
          <a:p>
            <a:endParaRPr lang="en-US" sz="5400" dirty="0"/>
          </a:p>
        </p:txBody>
      </p:sp>
      <p:pic>
        <p:nvPicPr>
          <p:cNvPr id="15" name="Picture 14" descr="vector_65_14-5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833" y="599800"/>
            <a:ext cx="3745113" cy="3745113"/>
          </a:xfrm>
          <a:prstGeom prst="rect">
            <a:avLst/>
          </a:prstGeom>
        </p:spPr>
      </p:pic>
    </p:spTree>
    <p:extLst>
      <p:ext uri="{BB962C8B-B14F-4D97-AF65-F5344CB8AC3E}">
        <p14:creationId xmlns:p14="http://schemas.microsoft.com/office/powerpoint/2010/main" val="77492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Success Story: Metro Continuing Education</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Through data analysis they found 12.7% of registration came from cooking classes</a:t>
            </a:r>
          </a:p>
          <a:p>
            <a:r>
              <a:rPr lang="en-US" dirty="0" smtClean="0"/>
              <a:t>Decided to center marketing efforts on cooking</a:t>
            </a:r>
          </a:p>
          <a:p>
            <a:r>
              <a:rPr lang="en-US" dirty="0" smtClean="0"/>
              <a:t>Saw an increase in enrollments (22%) and revenue (21%) over the pervious year</a:t>
            </a:r>
          </a:p>
          <a:p>
            <a:pPr marL="0" indent="0">
              <a:buNone/>
            </a:pPr>
            <a:endParaRPr lang="en-US" dirty="0"/>
          </a:p>
        </p:txBody>
      </p:sp>
      <p:pic>
        <p:nvPicPr>
          <p:cNvPr id="5" name="Content Placeholder 4" descr="metro.png"/>
          <p:cNvPicPr>
            <a:picLocks noGrp="1" noChangeAspect="1"/>
          </p:cNvPicPr>
          <p:nvPr>
            <p:ph sz="half" idx="2"/>
          </p:nvPr>
        </p:nvPicPr>
        <p:blipFill>
          <a:blip r:embed="rId2">
            <a:extLst>
              <a:ext uri="{28A0092B-C50C-407E-A947-70E740481C1C}">
                <a14:useLocalDpi xmlns:a14="http://schemas.microsoft.com/office/drawing/2010/main" val="0"/>
              </a:ext>
            </a:extLst>
          </a:blip>
          <a:srcRect t="2064" b="2064"/>
          <a:stretch>
            <a:fillRect/>
          </a:stretch>
        </p:blipFill>
        <p:spPr>
          <a:prstGeom prst="rect">
            <a:avLst/>
          </a:prstGeom>
        </p:spPr>
      </p:pic>
    </p:spTree>
    <p:extLst>
      <p:ext uri="{BB962C8B-B14F-4D97-AF65-F5344CB8AC3E}">
        <p14:creationId xmlns:p14="http://schemas.microsoft.com/office/powerpoint/2010/main" val="291146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#2. Know Your Stars &amp; Dogs</a:t>
            </a:r>
            <a:endParaRPr lang="en-US" b="1" dirty="0"/>
          </a:p>
        </p:txBody>
      </p:sp>
      <p:pic>
        <p:nvPicPr>
          <p:cNvPr id="5" name="Content Placeholder 4" descr="cary-grant-pooch.jpg"/>
          <p:cNvPicPr>
            <a:picLocks noGrp="1" noChangeAspect="1"/>
          </p:cNvPicPr>
          <p:nvPr>
            <p:ph sz="half" idx="1"/>
          </p:nvPr>
        </p:nvPicPr>
        <p:blipFill>
          <a:blip r:embed="rId2">
            <a:extLst>
              <a:ext uri="{28A0092B-C50C-407E-A947-70E740481C1C}">
                <a14:useLocalDpi xmlns:a14="http://schemas.microsoft.com/office/drawing/2010/main" val="0"/>
              </a:ext>
            </a:extLst>
          </a:blip>
          <a:srcRect t="5173" b="5173"/>
          <a:stretch>
            <a:fillRect/>
          </a:stretch>
        </p:blipFill>
        <p:spPr/>
      </p:pic>
      <p:sp>
        <p:nvSpPr>
          <p:cNvPr id="4" name="Content Placeholder 3"/>
          <p:cNvSpPr>
            <a:spLocks noGrp="1"/>
          </p:cNvSpPr>
          <p:nvPr>
            <p:ph sz="half" idx="2"/>
          </p:nvPr>
        </p:nvSpPr>
        <p:spPr/>
        <p:txBody>
          <a:bodyPr>
            <a:normAutofit lnSpcReduction="10000"/>
          </a:bodyPr>
          <a:lstStyle/>
          <a:p>
            <a:r>
              <a:rPr lang="en-US" dirty="0" smtClean="0"/>
              <a:t>Stars and dogs are not just course programming, but also instructors, participants, promotion methods, incentives, and so on</a:t>
            </a:r>
          </a:p>
          <a:p>
            <a:r>
              <a:rPr lang="en-US" dirty="0" smtClean="0"/>
              <a:t>Identify your stars and dogs</a:t>
            </a:r>
          </a:p>
          <a:p>
            <a:r>
              <a:rPr lang="en-US" dirty="0" smtClean="0"/>
              <a:t>Better resource your stars and cut your dogs</a:t>
            </a:r>
          </a:p>
          <a:p>
            <a:pPr marL="0" indent="0">
              <a:buNone/>
            </a:pPr>
            <a:endParaRPr lang="en-US" dirty="0"/>
          </a:p>
        </p:txBody>
      </p:sp>
    </p:spTree>
    <p:extLst>
      <p:ext uri="{BB962C8B-B14F-4D97-AF65-F5344CB8AC3E}">
        <p14:creationId xmlns:p14="http://schemas.microsoft.com/office/powerpoint/2010/main" val="316924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6146" name="Group 2"/>
          <p:cNvGrpSpPr>
            <a:grpSpLocks/>
          </p:cNvGrpSpPr>
          <p:nvPr/>
        </p:nvGrpSpPr>
        <p:grpSpPr bwMode="auto">
          <a:xfrm>
            <a:off x="285575" y="152400"/>
            <a:ext cx="8544670" cy="6477000"/>
            <a:chOff x="144" y="96"/>
            <a:chExt cx="5472" cy="4080"/>
          </a:xfrm>
        </p:grpSpPr>
        <p:pic>
          <p:nvPicPr>
            <p:cNvPr id="64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14894" r="18182"/>
            <a:stretch>
              <a:fillRect/>
            </a:stretch>
          </p:blipFill>
          <p:spPr bwMode="auto">
            <a:xfrm rot="5400000">
              <a:off x="1651" y="932"/>
              <a:ext cx="1022" cy="1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92" t="10001" b="26668"/>
            <a:stretch>
              <a:fillRect/>
            </a:stretch>
          </p:blipFill>
          <p:spPr bwMode="auto">
            <a:xfrm>
              <a:off x="1453" y="3232"/>
              <a:ext cx="1360" cy="9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6150" name="Text Box 6"/>
            <p:cNvSpPr txBox="1">
              <a:spLocks noChangeArrowheads="1"/>
            </p:cNvSpPr>
            <p:nvPr/>
          </p:nvSpPr>
          <p:spPr bwMode="auto">
            <a:xfrm>
              <a:off x="144" y="382"/>
              <a:ext cx="2688" cy="87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r>
                <a:rPr lang="en-US" sz="1400" dirty="0" smtClean="0"/>
                <a:t>Revenue </a:t>
              </a:r>
              <a:r>
                <a:rPr lang="en-US" sz="1400" dirty="0"/>
                <a:t>= Greater than Average </a:t>
              </a:r>
            </a:p>
            <a:p>
              <a:pPr eaLnBrk="1" hangingPunct="1">
                <a:lnSpc>
                  <a:spcPct val="80000"/>
                </a:lnSpc>
                <a:spcBef>
                  <a:spcPct val="50000"/>
                </a:spcBef>
              </a:pPr>
              <a:r>
                <a:rPr lang="en-US" sz="1400" dirty="0"/>
                <a:t>Operating Margin = Greater than </a:t>
              </a:r>
              <a:r>
                <a:rPr lang="en-US" sz="1400" dirty="0" smtClean="0"/>
                <a:t>Average</a:t>
              </a:r>
            </a:p>
            <a:p>
              <a:pPr eaLnBrk="1" hangingPunct="1">
                <a:lnSpc>
                  <a:spcPct val="80000"/>
                </a:lnSpc>
                <a:spcBef>
                  <a:spcPct val="50000"/>
                </a:spcBef>
              </a:pPr>
              <a:r>
                <a:rPr lang="en-US" sz="1400" dirty="0" smtClean="0"/>
                <a:t>Cancellation Rate = Less than Average</a:t>
              </a:r>
              <a:endParaRPr lang="en-US" sz="1400" dirty="0"/>
            </a:p>
            <a:p>
              <a:pPr eaLnBrk="1" hangingPunct="1">
                <a:lnSpc>
                  <a:spcPct val="80000"/>
                </a:lnSpc>
                <a:spcBef>
                  <a:spcPct val="50000"/>
                </a:spcBef>
              </a:pPr>
              <a:r>
                <a:rPr lang="en-US" sz="1400" dirty="0" smtClean="0"/>
                <a:t>Participants </a:t>
              </a:r>
              <a:r>
                <a:rPr lang="en-US" sz="1400" dirty="0"/>
                <a:t>= Greater than Average</a:t>
              </a:r>
            </a:p>
            <a:p>
              <a:pPr eaLnBrk="1" hangingPunct="1">
                <a:lnSpc>
                  <a:spcPct val="80000"/>
                </a:lnSpc>
                <a:spcBef>
                  <a:spcPct val="50000"/>
                </a:spcBef>
              </a:pPr>
              <a:r>
                <a:rPr lang="en-US" sz="1400" dirty="0"/>
                <a:t>Quality = Greater than 4 (out of 5)</a:t>
              </a:r>
            </a:p>
          </p:txBody>
        </p:sp>
        <p:sp>
          <p:nvSpPr>
            <p:cNvPr id="646151" name="Text Box 7"/>
            <p:cNvSpPr txBox="1">
              <a:spLocks noChangeArrowheads="1"/>
            </p:cNvSpPr>
            <p:nvPr/>
          </p:nvSpPr>
          <p:spPr bwMode="auto">
            <a:xfrm>
              <a:off x="149" y="2541"/>
              <a:ext cx="2688" cy="877"/>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r>
                <a:rPr lang="en-US" sz="1400" dirty="0" smtClean="0"/>
                <a:t>Revenue </a:t>
              </a:r>
              <a:r>
                <a:rPr lang="en-US" sz="1400" dirty="0"/>
                <a:t>= 80% - 100% of Average </a:t>
              </a:r>
            </a:p>
            <a:p>
              <a:pPr eaLnBrk="1" hangingPunct="1">
                <a:lnSpc>
                  <a:spcPct val="80000"/>
                </a:lnSpc>
                <a:spcBef>
                  <a:spcPct val="50000"/>
                </a:spcBef>
              </a:pPr>
              <a:r>
                <a:rPr lang="en-US" sz="1400" dirty="0"/>
                <a:t>Operating Margin = 80% - 100% of </a:t>
              </a:r>
              <a:r>
                <a:rPr lang="en-US" sz="1400" dirty="0" smtClean="0"/>
                <a:t>Average</a:t>
              </a:r>
            </a:p>
            <a:p>
              <a:pPr eaLnBrk="1" hangingPunct="1">
                <a:lnSpc>
                  <a:spcPct val="80000"/>
                </a:lnSpc>
                <a:spcBef>
                  <a:spcPct val="50000"/>
                </a:spcBef>
              </a:pPr>
              <a:r>
                <a:rPr lang="en-US" sz="1400" dirty="0" smtClean="0"/>
                <a:t>Cancellation Rate = 0% - 20% above Average</a:t>
              </a:r>
              <a:endParaRPr lang="en-US" sz="1400" dirty="0"/>
            </a:p>
            <a:p>
              <a:pPr eaLnBrk="1" hangingPunct="1">
                <a:lnSpc>
                  <a:spcPct val="80000"/>
                </a:lnSpc>
                <a:spcBef>
                  <a:spcPct val="50000"/>
                </a:spcBef>
              </a:pPr>
              <a:r>
                <a:rPr lang="en-US" sz="1400" dirty="0" smtClean="0"/>
                <a:t>Participants </a:t>
              </a:r>
              <a:r>
                <a:rPr lang="en-US" sz="1400" dirty="0"/>
                <a:t>= 80% - 100% of Average</a:t>
              </a:r>
            </a:p>
            <a:p>
              <a:pPr eaLnBrk="1" hangingPunct="1">
                <a:lnSpc>
                  <a:spcPct val="80000"/>
                </a:lnSpc>
                <a:spcBef>
                  <a:spcPct val="50000"/>
                </a:spcBef>
              </a:pPr>
              <a:r>
                <a:rPr lang="en-US" sz="1400" dirty="0"/>
                <a:t>Quality = 3.5 - 4</a:t>
              </a:r>
            </a:p>
          </p:txBody>
        </p:sp>
        <p:sp>
          <p:nvSpPr>
            <p:cNvPr id="646152" name="Line 8"/>
            <p:cNvSpPr>
              <a:spLocks noChangeShapeType="1"/>
            </p:cNvSpPr>
            <p:nvPr/>
          </p:nvSpPr>
          <p:spPr bwMode="auto">
            <a:xfrm>
              <a:off x="2880" y="96"/>
              <a:ext cx="0" cy="408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153" name="Line 9"/>
            <p:cNvSpPr>
              <a:spLocks noChangeShapeType="1"/>
            </p:cNvSpPr>
            <p:nvPr/>
          </p:nvSpPr>
          <p:spPr bwMode="auto">
            <a:xfrm>
              <a:off x="144" y="2160"/>
              <a:ext cx="547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154" name="Text Box 10"/>
            <p:cNvSpPr txBox="1">
              <a:spLocks noChangeArrowheads="1"/>
            </p:cNvSpPr>
            <p:nvPr/>
          </p:nvSpPr>
          <p:spPr bwMode="auto">
            <a:xfrm>
              <a:off x="2928" y="389"/>
              <a:ext cx="2688" cy="877"/>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r>
                <a:rPr lang="en-US" sz="1400" dirty="0" smtClean="0"/>
                <a:t>Revenue </a:t>
              </a:r>
              <a:r>
                <a:rPr lang="en-US" sz="1400" dirty="0"/>
                <a:t>= 50% - 79% of Average </a:t>
              </a:r>
            </a:p>
            <a:p>
              <a:pPr eaLnBrk="1" hangingPunct="1">
                <a:lnSpc>
                  <a:spcPct val="80000"/>
                </a:lnSpc>
                <a:spcBef>
                  <a:spcPct val="50000"/>
                </a:spcBef>
              </a:pPr>
              <a:r>
                <a:rPr lang="en-US" sz="1400" dirty="0"/>
                <a:t>Operating Margin = 50% - 79% of </a:t>
              </a:r>
              <a:r>
                <a:rPr lang="en-US" sz="1400" dirty="0" smtClean="0"/>
                <a:t>Average</a:t>
              </a:r>
            </a:p>
            <a:p>
              <a:pPr eaLnBrk="1" hangingPunct="1">
                <a:lnSpc>
                  <a:spcPct val="80000"/>
                </a:lnSpc>
                <a:spcBef>
                  <a:spcPct val="50000"/>
                </a:spcBef>
              </a:pPr>
              <a:r>
                <a:rPr lang="en-US" sz="1400" dirty="0" smtClean="0"/>
                <a:t>Cancellation Rate = 21% - 50% above Average</a:t>
              </a:r>
              <a:endParaRPr lang="en-US" sz="1400" dirty="0"/>
            </a:p>
            <a:p>
              <a:pPr eaLnBrk="1" hangingPunct="1">
                <a:lnSpc>
                  <a:spcPct val="80000"/>
                </a:lnSpc>
                <a:spcBef>
                  <a:spcPct val="50000"/>
                </a:spcBef>
              </a:pPr>
              <a:r>
                <a:rPr lang="en-US" sz="1400" dirty="0" smtClean="0"/>
                <a:t>Participants </a:t>
              </a:r>
              <a:r>
                <a:rPr lang="en-US" sz="1400" dirty="0"/>
                <a:t>= 50% - 79% of Average</a:t>
              </a:r>
            </a:p>
            <a:p>
              <a:pPr eaLnBrk="1" hangingPunct="1">
                <a:lnSpc>
                  <a:spcPct val="80000"/>
                </a:lnSpc>
                <a:spcBef>
                  <a:spcPct val="50000"/>
                </a:spcBef>
              </a:pPr>
              <a:r>
                <a:rPr lang="en-US" sz="1400" dirty="0"/>
                <a:t>Quality = 3 - 3.49</a:t>
              </a:r>
            </a:p>
          </p:txBody>
        </p:sp>
        <p:sp>
          <p:nvSpPr>
            <p:cNvPr id="646155" name="Text Box 11"/>
            <p:cNvSpPr txBox="1">
              <a:spLocks noChangeArrowheads="1"/>
            </p:cNvSpPr>
            <p:nvPr/>
          </p:nvSpPr>
          <p:spPr bwMode="auto">
            <a:xfrm>
              <a:off x="2923" y="2502"/>
              <a:ext cx="2688" cy="904"/>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r>
                <a:rPr lang="en-US" sz="1400" dirty="0" smtClean="0"/>
                <a:t>Revenue </a:t>
              </a:r>
              <a:r>
                <a:rPr lang="en-US" sz="1400" dirty="0"/>
                <a:t>= Less than 50% of Average</a:t>
              </a:r>
            </a:p>
            <a:p>
              <a:pPr eaLnBrk="1" hangingPunct="1">
                <a:lnSpc>
                  <a:spcPct val="80000"/>
                </a:lnSpc>
                <a:spcBef>
                  <a:spcPct val="50000"/>
                </a:spcBef>
              </a:pPr>
              <a:r>
                <a:rPr lang="en-US" sz="1400" dirty="0"/>
                <a:t>Operating Margin = Less than 50% of </a:t>
              </a:r>
              <a:r>
                <a:rPr lang="en-US" sz="1400" dirty="0" smtClean="0"/>
                <a:t>Average</a:t>
              </a:r>
            </a:p>
            <a:p>
              <a:pPr eaLnBrk="1" hangingPunct="1">
                <a:lnSpc>
                  <a:spcPct val="80000"/>
                </a:lnSpc>
                <a:spcBef>
                  <a:spcPct val="50000"/>
                </a:spcBef>
              </a:pPr>
              <a:r>
                <a:rPr lang="en-US" sz="1400" dirty="0" smtClean="0"/>
                <a:t>Cancellation Rate = More than 50% above Average</a:t>
              </a:r>
              <a:endParaRPr lang="en-US" sz="1400" dirty="0"/>
            </a:p>
            <a:p>
              <a:pPr eaLnBrk="1" hangingPunct="1">
                <a:spcBef>
                  <a:spcPct val="50000"/>
                </a:spcBef>
              </a:pPr>
              <a:r>
                <a:rPr lang="en-US" sz="1400" dirty="0" smtClean="0"/>
                <a:t>Participants </a:t>
              </a:r>
              <a:r>
                <a:rPr lang="en-US" sz="1400" dirty="0"/>
                <a:t>= Less than 50% of Average</a:t>
              </a:r>
            </a:p>
            <a:p>
              <a:pPr eaLnBrk="1" hangingPunct="1">
                <a:lnSpc>
                  <a:spcPct val="80000"/>
                </a:lnSpc>
                <a:spcBef>
                  <a:spcPct val="50000"/>
                </a:spcBef>
              </a:pPr>
              <a:r>
                <a:rPr lang="en-US" sz="1400" dirty="0"/>
                <a:t>Quality = Less than 3</a:t>
              </a:r>
            </a:p>
          </p:txBody>
        </p:sp>
        <p:pic>
          <p:nvPicPr>
            <p:cNvPr id="64615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1" y="1259"/>
              <a:ext cx="1082" cy="8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615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t="6250"/>
            <a:stretch>
              <a:fillRect/>
            </a:stretch>
          </p:blipFill>
          <p:spPr bwMode="auto">
            <a:xfrm>
              <a:off x="4237" y="3232"/>
              <a:ext cx="1331" cy="9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240972" y="2122714"/>
            <a:ext cx="800100" cy="369332"/>
          </a:xfrm>
          <a:prstGeom prst="rect">
            <a:avLst/>
          </a:prstGeom>
          <a:noFill/>
        </p:spPr>
        <p:txBody>
          <a:bodyPr wrap="square" rtlCol="0">
            <a:spAutoFit/>
          </a:bodyPr>
          <a:lstStyle/>
          <a:p>
            <a:endParaRPr lang="en-US"/>
          </a:p>
        </p:txBody>
      </p:sp>
      <p:sp>
        <p:nvSpPr>
          <p:cNvPr id="15" name="TextBox 14"/>
          <p:cNvSpPr txBox="1"/>
          <p:nvPr/>
        </p:nvSpPr>
        <p:spPr>
          <a:xfrm>
            <a:off x="293383" y="202974"/>
            <a:ext cx="1821167" cy="369332"/>
          </a:xfrm>
          <a:prstGeom prst="rect">
            <a:avLst/>
          </a:prstGeom>
          <a:noFill/>
        </p:spPr>
        <p:txBody>
          <a:bodyPr wrap="square" rtlCol="0">
            <a:spAutoFit/>
          </a:bodyPr>
          <a:lstStyle/>
          <a:p>
            <a:r>
              <a:rPr lang="en-US" b="1" dirty="0" smtClean="0"/>
              <a:t>Stars</a:t>
            </a:r>
            <a:endParaRPr lang="en-US" b="1" dirty="0"/>
          </a:p>
        </p:txBody>
      </p:sp>
      <p:sp>
        <p:nvSpPr>
          <p:cNvPr id="3" name="TextBox 2"/>
          <p:cNvSpPr txBox="1"/>
          <p:nvPr/>
        </p:nvSpPr>
        <p:spPr>
          <a:xfrm>
            <a:off x="4659978" y="194231"/>
            <a:ext cx="2178764" cy="369332"/>
          </a:xfrm>
          <a:prstGeom prst="rect">
            <a:avLst/>
          </a:prstGeom>
          <a:noFill/>
        </p:spPr>
        <p:txBody>
          <a:bodyPr wrap="square" rtlCol="0">
            <a:spAutoFit/>
          </a:bodyPr>
          <a:lstStyle/>
          <a:p>
            <a:r>
              <a:rPr lang="en-US" b="1" dirty="0" smtClean="0"/>
              <a:t>Problem Child</a:t>
            </a:r>
            <a:endParaRPr lang="en-US" b="1" dirty="0"/>
          </a:p>
        </p:txBody>
      </p:sp>
      <p:sp>
        <p:nvSpPr>
          <p:cNvPr id="4" name="TextBox 3"/>
          <p:cNvSpPr txBox="1"/>
          <p:nvPr/>
        </p:nvSpPr>
        <p:spPr>
          <a:xfrm>
            <a:off x="285575" y="3638566"/>
            <a:ext cx="1984097" cy="369332"/>
          </a:xfrm>
          <a:prstGeom prst="rect">
            <a:avLst/>
          </a:prstGeom>
          <a:noFill/>
        </p:spPr>
        <p:txBody>
          <a:bodyPr wrap="square" rtlCol="0">
            <a:spAutoFit/>
          </a:bodyPr>
          <a:lstStyle/>
          <a:p>
            <a:r>
              <a:rPr lang="en-US" b="1" dirty="0" smtClean="0"/>
              <a:t>Cash Cow</a:t>
            </a:r>
            <a:endParaRPr lang="en-US" b="1" dirty="0"/>
          </a:p>
        </p:txBody>
      </p:sp>
      <p:sp>
        <p:nvSpPr>
          <p:cNvPr id="5" name="TextBox 4"/>
          <p:cNvSpPr txBox="1"/>
          <p:nvPr/>
        </p:nvSpPr>
        <p:spPr>
          <a:xfrm>
            <a:off x="4659978" y="3604737"/>
            <a:ext cx="659155" cy="369332"/>
          </a:xfrm>
          <a:prstGeom prst="rect">
            <a:avLst/>
          </a:prstGeom>
          <a:noFill/>
        </p:spPr>
        <p:txBody>
          <a:bodyPr wrap="none" rtlCol="0">
            <a:spAutoFit/>
          </a:bodyPr>
          <a:lstStyle/>
          <a:p>
            <a:r>
              <a:rPr lang="en-US" b="1" dirty="0" smtClean="0"/>
              <a:t>Dogs</a:t>
            </a:r>
          </a:p>
        </p:txBody>
      </p:sp>
    </p:spTree>
    <p:extLst>
      <p:ext uri="{BB962C8B-B14F-4D97-AF65-F5344CB8AC3E}">
        <p14:creationId xmlns:p14="http://schemas.microsoft.com/office/powerpoint/2010/main" val="2550196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#3. Identify Trends </a:t>
            </a:r>
            <a:endParaRPr lang="en-US" b="1" dirty="0"/>
          </a:p>
        </p:txBody>
      </p:sp>
      <p:sp>
        <p:nvSpPr>
          <p:cNvPr id="3" name="Content Placeholder 2"/>
          <p:cNvSpPr>
            <a:spLocks noGrp="1"/>
          </p:cNvSpPr>
          <p:nvPr>
            <p:ph sz="half" idx="1"/>
          </p:nvPr>
        </p:nvSpPr>
        <p:spPr/>
        <p:txBody>
          <a:bodyPr/>
          <a:lstStyle/>
          <a:p>
            <a:r>
              <a:rPr lang="en-US" dirty="0" smtClean="0"/>
              <a:t>Data: Online option gets more registrations than F2F</a:t>
            </a:r>
          </a:p>
          <a:p>
            <a:r>
              <a:rPr lang="en-US" dirty="0" smtClean="0"/>
              <a:t>Surveys: What is the best time to start class?</a:t>
            </a:r>
          </a:p>
          <a:p>
            <a:r>
              <a:rPr lang="en-US" dirty="0" smtClean="0"/>
              <a:t>Evaluations: Participants want more hands-on</a:t>
            </a:r>
          </a:p>
          <a:p>
            <a:r>
              <a:rPr lang="en-US" dirty="0" smtClean="0"/>
              <a:t>Testing: Pricing options</a:t>
            </a:r>
            <a:endParaRPr lang="en-US" dirty="0"/>
          </a:p>
        </p:txBody>
      </p:sp>
      <p:pic>
        <p:nvPicPr>
          <p:cNvPr id="5" name="Content Placeholder 4" descr="Trends.jpg"/>
          <p:cNvPicPr>
            <a:picLocks noGrp="1" noChangeAspect="1"/>
          </p:cNvPicPr>
          <p:nvPr>
            <p:ph sz="half" idx="2"/>
          </p:nvPr>
        </p:nvPicPr>
        <p:blipFill>
          <a:blip r:embed="rId2">
            <a:extLst>
              <a:ext uri="{28A0092B-C50C-407E-A947-70E740481C1C}">
                <a14:useLocalDpi xmlns:a14="http://schemas.microsoft.com/office/drawing/2010/main" val="0"/>
              </a:ext>
            </a:extLst>
          </a:blip>
          <a:srcRect t="-17920" b="-17920"/>
          <a:stretch>
            <a:fillRect/>
          </a:stretch>
        </p:blipFill>
        <p:spPr/>
      </p:pic>
    </p:spTree>
    <p:extLst>
      <p:ext uri="{BB962C8B-B14F-4D97-AF65-F5344CB8AC3E}">
        <p14:creationId xmlns:p14="http://schemas.microsoft.com/office/powerpoint/2010/main" val="244408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#4. Better Planning</a:t>
            </a:r>
            <a:endParaRPr lang="en-US" b="1" dirty="0"/>
          </a:p>
        </p:txBody>
      </p:sp>
      <p:pic>
        <p:nvPicPr>
          <p:cNvPr id="6" name="Content Placeholder 5" descr="strategic-plan-pyramid.png"/>
          <p:cNvPicPr>
            <a:picLocks noGrp="1" noChangeAspect="1"/>
          </p:cNvPicPr>
          <p:nvPr>
            <p:ph idx="1"/>
          </p:nvPr>
        </p:nvPicPr>
        <p:blipFill>
          <a:blip r:embed="rId2">
            <a:extLst>
              <a:ext uri="{28A0092B-C50C-407E-A947-70E740481C1C}">
                <a14:useLocalDpi xmlns:a14="http://schemas.microsoft.com/office/drawing/2010/main" val="0"/>
              </a:ext>
            </a:extLst>
          </a:blip>
          <a:srcRect l="-16245" r="-16245"/>
          <a:stretch>
            <a:fillRect/>
          </a:stretch>
        </p:blipFill>
        <p:spPr/>
      </p:pic>
    </p:spTree>
    <p:extLst>
      <p:ext uri="{BB962C8B-B14F-4D97-AF65-F5344CB8AC3E}">
        <p14:creationId xmlns:p14="http://schemas.microsoft.com/office/powerpoint/2010/main" val="819750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#5. Carrier Routes &amp; Postal Codes</a:t>
            </a:r>
            <a:endParaRPr lang="en-US" b="1" dirty="0"/>
          </a:p>
        </p:txBody>
      </p:sp>
      <p:sp>
        <p:nvSpPr>
          <p:cNvPr id="4" name="Content Placeholder 3"/>
          <p:cNvSpPr>
            <a:spLocks noGrp="1"/>
          </p:cNvSpPr>
          <p:nvPr>
            <p:ph sz="half" idx="1"/>
          </p:nvPr>
        </p:nvSpPr>
        <p:spPr/>
        <p:txBody>
          <a:bodyPr/>
          <a:lstStyle/>
          <a:p>
            <a:r>
              <a:rPr lang="en-US" dirty="0" smtClean="0"/>
              <a:t>Your brochure still accounts for 75% of your registrations</a:t>
            </a:r>
          </a:p>
          <a:p>
            <a:r>
              <a:rPr lang="en-US" dirty="0" smtClean="0"/>
              <a:t>Important to know where your participants live</a:t>
            </a:r>
          </a:p>
          <a:p>
            <a:r>
              <a:rPr lang="en-US" dirty="0" smtClean="0"/>
              <a:t>For increased revenue, target primary carrier routes or postal codes</a:t>
            </a:r>
            <a:endParaRPr lang="en-US" dirty="0"/>
          </a:p>
        </p:txBody>
      </p:sp>
      <p:pic>
        <p:nvPicPr>
          <p:cNvPr id="6" name="Content Placeholder 5" descr="mail.png"/>
          <p:cNvPicPr>
            <a:picLocks noGrp="1" noChangeAspect="1"/>
          </p:cNvPicPr>
          <p:nvPr>
            <p:ph sz="half" idx="2"/>
          </p:nvPr>
        </p:nvPicPr>
        <p:blipFill>
          <a:blip r:embed="rId2">
            <a:extLst>
              <a:ext uri="{28A0092B-C50C-407E-A947-70E740481C1C}">
                <a14:useLocalDpi xmlns:a14="http://schemas.microsoft.com/office/drawing/2010/main" val="0"/>
              </a:ext>
            </a:extLst>
          </a:blip>
          <a:srcRect l="-3350" r="-3350"/>
          <a:stretch>
            <a:fillRect/>
          </a:stretch>
        </p:blipFill>
        <p:spPr>
          <a:prstGeom prst="rect">
            <a:avLst/>
          </a:prstGeom>
        </p:spPr>
      </p:pic>
    </p:spTree>
    <p:extLst>
      <p:ext uri="{BB962C8B-B14F-4D97-AF65-F5344CB8AC3E}">
        <p14:creationId xmlns:p14="http://schemas.microsoft.com/office/powerpoint/2010/main" val="107019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Carrier Routes</a:t>
            </a:r>
            <a:endParaRPr lang="en-US" b="1" dirty="0"/>
          </a:p>
        </p:txBody>
      </p:sp>
      <p:sp>
        <p:nvSpPr>
          <p:cNvPr id="4" name="Content Placeholder 3"/>
          <p:cNvSpPr>
            <a:spLocks noGrp="1"/>
          </p:cNvSpPr>
          <p:nvPr>
            <p:ph sz="half" idx="2"/>
          </p:nvPr>
        </p:nvSpPr>
        <p:spPr>
          <a:xfrm>
            <a:off x="4648200" y="274638"/>
            <a:ext cx="4038600" cy="6340796"/>
          </a:xfrm>
        </p:spPr>
        <p:txBody>
          <a:bodyPr>
            <a:normAutofit fontScale="92500"/>
          </a:bodyPr>
          <a:lstStyle/>
          <a:p>
            <a:r>
              <a:rPr lang="en-US" dirty="0" smtClean="0"/>
              <a:t>A carrier route is a group of addresses to which the USPS assigns the same code to aid mail delivery</a:t>
            </a:r>
          </a:p>
          <a:p>
            <a:r>
              <a:rPr lang="en-US" dirty="0" smtClean="0"/>
              <a:t>These codes are 9 digits </a:t>
            </a:r>
            <a:r>
              <a:rPr lang="mr-IN" dirty="0" smtClean="0"/>
              <a:t>–</a:t>
            </a:r>
            <a:r>
              <a:rPr lang="en-US" dirty="0" smtClean="0"/>
              <a:t> 5 numbers for the ZIP Code, one letter for the carrier route type, and 3 numbers for the carrier route number</a:t>
            </a:r>
          </a:p>
          <a:p>
            <a:r>
              <a:rPr lang="en-US" dirty="0" smtClean="0"/>
              <a:t>05055 R003</a:t>
            </a:r>
          </a:p>
          <a:p>
            <a:r>
              <a:rPr lang="en-US" dirty="0" smtClean="0"/>
              <a:t>Typically, each carrier route is related to where a particular mail carrier delivers</a:t>
            </a:r>
            <a:endParaRPr lang="en-US" dirty="0"/>
          </a:p>
        </p:txBody>
      </p:sp>
      <p:pic>
        <p:nvPicPr>
          <p:cNvPr id="5" name="Content Placeholder 4" descr="carrierroutes.png"/>
          <p:cNvPicPr>
            <a:picLocks noGrp="1" noChangeAspect="1"/>
          </p:cNvPicPr>
          <p:nvPr>
            <p:ph sz="half" idx="1"/>
          </p:nvPr>
        </p:nvPicPr>
        <p:blipFill>
          <a:blip r:embed="rId2">
            <a:extLst>
              <a:ext uri="{28A0092B-C50C-407E-A947-70E740481C1C}">
                <a14:useLocalDpi xmlns:a14="http://schemas.microsoft.com/office/drawing/2010/main" val="0"/>
              </a:ext>
            </a:extLst>
          </a:blip>
          <a:srcRect t="-63995" b="-63995"/>
          <a:stretch>
            <a:fillRect/>
          </a:stretch>
        </p:blipFill>
        <p:spPr>
          <a:prstGeom prst="rect">
            <a:avLst/>
          </a:prstGeom>
        </p:spPr>
      </p:pic>
    </p:spTree>
    <p:extLst>
      <p:ext uri="{BB962C8B-B14F-4D97-AF65-F5344CB8AC3E}">
        <p14:creationId xmlns:p14="http://schemas.microsoft.com/office/powerpoint/2010/main" val="63917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Postal Codes</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Canada’s postal system is designed a little differently than the US</a:t>
            </a:r>
          </a:p>
          <a:p>
            <a:r>
              <a:rPr lang="en-US" dirty="0" smtClean="0"/>
              <a:t>Canada uses a 6-digit code, called the FSALDU</a:t>
            </a:r>
          </a:p>
          <a:p>
            <a:r>
              <a:rPr lang="en-US" dirty="0" smtClean="0"/>
              <a:t>Where the FSA is similar to the US ZIP Code and the LDU is more akin to a US ZIP+4</a:t>
            </a:r>
          </a:p>
          <a:p>
            <a:r>
              <a:rPr lang="en-US" dirty="0" smtClean="0"/>
              <a:t>V5K 0A9</a:t>
            </a:r>
            <a:endParaRPr lang="en-US" dirty="0"/>
          </a:p>
        </p:txBody>
      </p:sp>
      <p:pic>
        <p:nvPicPr>
          <p:cNvPr id="5" name="Content Placeholder 4" descr="canada.png"/>
          <p:cNvPicPr>
            <a:picLocks noGrp="1" noChangeAspect="1"/>
          </p:cNvPicPr>
          <p:nvPr>
            <p:ph sz="half" idx="2"/>
          </p:nvPr>
        </p:nvPicPr>
        <p:blipFill>
          <a:blip r:embed="rId2">
            <a:extLst>
              <a:ext uri="{28A0092B-C50C-407E-A947-70E740481C1C}">
                <a14:useLocalDpi xmlns:a14="http://schemas.microsoft.com/office/drawing/2010/main" val="0"/>
              </a:ext>
            </a:extLst>
          </a:blip>
          <a:srcRect t="-60365" b="-60365"/>
          <a:stretch>
            <a:fillRect/>
          </a:stretch>
        </p:blipFill>
        <p:spPr>
          <a:prstGeom prst="rect">
            <a:avLst/>
          </a:prstGeom>
        </p:spPr>
      </p:pic>
    </p:spTree>
    <p:extLst>
      <p:ext uri="{BB962C8B-B14F-4D97-AF65-F5344CB8AC3E}">
        <p14:creationId xmlns:p14="http://schemas.microsoft.com/office/powerpoint/2010/main" val="328477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Target, Target, Target</a:t>
            </a:r>
            <a:endParaRPr lang="en-US" b="1" dirty="0"/>
          </a:p>
        </p:txBody>
      </p:sp>
      <p:sp>
        <p:nvSpPr>
          <p:cNvPr id="4" name="Content Placeholder 3"/>
          <p:cNvSpPr>
            <a:spLocks noGrp="1"/>
          </p:cNvSpPr>
          <p:nvPr>
            <p:ph sz="half" idx="2"/>
          </p:nvPr>
        </p:nvSpPr>
        <p:spPr/>
        <p:txBody>
          <a:bodyPr/>
          <a:lstStyle/>
          <a:p>
            <a:r>
              <a:rPr lang="en-US" dirty="0" smtClean="0"/>
              <a:t>If a high number of your customers come from a specific carrier route or postal code, then chances are there are others not participating who will be interested</a:t>
            </a:r>
          </a:p>
          <a:p>
            <a:r>
              <a:rPr lang="en-US" dirty="0" smtClean="0"/>
              <a:t>Using your own data is more effective than paid demographic lists</a:t>
            </a:r>
            <a:endParaRPr lang="en-US" dirty="0"/>
          </a:p>
        </p:txBody>
      </p:sp>
      <p:pic>
        <p:nvPicPr>
          <p:cNvPr id="7" name="Content Placeholder 6" descr="greenbox.png"/>
          <p:cNvPicPr>
            <a:picLocks noGrp="1" noChangeAspect="1"/>
          </p:cNvPicPr>
          <p:nvPr>
            <p:ph sz="half" idx="1"/>
          </p:nvPr>
        </p:nvPicPr>
        <p:blipFill>
          <a:blip r:embed="rId2">
            <a:extLst>
              <a:ext uri="{28A0092B-C50C-407E-A947-70E740481C1C}">
                <a14:useLocalDpi xmlns:a14="http://schemas.microsoft.com/office/drawing/2010/main" val="0"/>
              </a:ext>
            </a:extLst>
          </a:blip>
          <a:srcRect t="-39654" b="-39654"/>
          <a:stretch>
            <a:fillRect/>
          </a:stretch>
        </p:blipFill>
        <p:spPr>
          <a:prstGeom prst="rect">
            <a:avLst/>
          </a:prstGeom>
        </p:spPr>
      </p:pic>
    </p:spTree>
    <p:extLst>
      <p:ext uri="{BB962C8B-B14F-4D97-AF65-F5344CB8AC3E}">
        <p14:creationId xmlns:p14="http://schemas.microsoft.com/office/powerpoint/2010/main" val="4108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Success Stories</a:t>
            </a:r>
            <a:endParaRPr lang="en-US" b="1"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sz="3300" b="1" dirty="0" smtClean="0"/>
              <a:t>Wisconsin Indian Head Technical College </a:t>
            </a:r>
          </a:p>
          <a:p>
            <a:r>
              <a:rPr lang="en-US" dirty="0"/>
              <a:t>N</a:t>
            </a:r>
            <a:r>
              <a:rPr lang="en-US" dirty="0" smtClean="0"/>
              <a:t>eeded to reduce brochure mailing costs</a:t>
            </a:r>
          </a:p>
          <a:p>
            <a:r>
              <a:rPr lang="en-US" dirty="0" smtClean="0"/>
              <a:t>Went from a saturation mailing to targeting carrier routes and using best customer lists</a:t>
            </a:r>
          </a:p>
          <a:p>
            <a:r>
              <a:rPr lang="en-US" dirty="0" smtClean="0"/>
              <a:t>Reduced the number of brochures mailed from 65,000 to 15,000 yet saw a rise in response rate from 6.1% to 30.5% and saw registration increase by 15%</a:t>
            </a:r>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sz="3300" b="1" dirty="0" smtClean="0"/>
              <a:t>Township High School District 214, Illinois</a:t>
            </a:r>
          </a:p>
          <a:p>
            <a:r>
              <a:rPr lang="en-US" dirty="0"/>
              <a:t>W</a:t>
            </a:r>
            <a:r>
              <a:rPr lang="en-US" dirty="0" smtClean="0"/>
              <a:t>ere able to reduce their total mailings from 129,000 to 93,000 by targeting carrier routes based on past enrollments</a:t>
            </a:r>
          </a:p>
          <a:p>
            <a:r>
              <a:rPr lang="en-US" dirty="0" smtClean="0"/>
              <a:t>Saw a 4% increase in enrollments and used the money saved to redesign their brochure</a:t>
            </a:r>
          </a:p>
          <a:p>
            <a:pPr marL="0" indent="0">
              <a:buNone/>
            </a:pPr>
            <a:endParaRPr lang="en-US" dirty="0"/>
          </a:p>
        </p:txBody>
      </p:sp>
    </p:spTree>
    <p:extLst>
      <p:ext uri="{BB962C8B-B14F-4D97-AF65-F5344CB8AC3E}">
        <p14:creationId xmlns:p14="http://schemas.microsoft.com/office/powerpoint/2010/main" val="64081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t>HELLO!</a:t>
            </a:r>
            <a:endParaRPr lang="en-US" b="1" dirty="0"/>
          </a:p>
        </p:txBody>
      </p:sp>
      <p:sp>
        <p:nvSpPr>
          <p:cNvPr id="5" name="Content Placeholder 4"/>
          <p:cNvSpPr>
            <a:spLocks noGrp="1"/>
          </p:cNvSpPr>
          <p:nvPr>
            <p:ph sz="half" idx="1"/>
          </p:nvPr>
        </p:nvSpPr>
        <p:spPr/>
        <p:txBody>
          <a:bodyPr/>
          <a:lstStyle/>
          <a:p>
            <a:pPr marL="0" indent="0">
              <a:buNone/>
            </a:pPr>
            <a:r>
              <a:rPr lang="en-US" sz="4000" dirty="0" smtClean="0"/>
              <a:t>Brendan Marsello</a:t>
            </a:r>
            <a:endParaRPr lang="en-US" sz="1200" dirty="0" smtClean="0"/>
          </a:p>
          <a:p>
            <a:pPr marL="0" indent="0">
              <a:buNone/>
            </a:pPr>
            <a:endParaRPr lang="en-US" sz="1200" dirty="0" smtClean="0"/>
          </a:p>
          <a:p>
            <a:pPr>
              <a:buFontTx/>
              <a:buChar char="-"/>
            </a:pPr>
            <a:r>
              <a:rPr lang="en-US" dirty="0" smtClean="0"/>
              <a:t>Director LERN Member Support Services</a:t>
            </a:r>
          </a:p>
          <a:p>
            <a:pPr>
              <a:buFontTx/>
              <a:buChar char="-"/>
            </a:pPr>
            <a:r>
              <a:rPr lang="en-US" dirty="0" smtClean="0"/>
              <a:t>LERN Member Data Analysis &amp; Questions</a:t>
            </a:r>
            <a:endParaRPr lang="en-US" dirty="0"/>
          </a:p>
        </p:txBody>
      </p:sp>
      <p:pic>
        <p:nvPicPr>
          <p:cNvPr id="7" name="Content Placeholder 6" descr="4o7zqb05nipk847b1hqp.png.resize.710x399.png"/>
          <p:cNvPicPr>
            <a:picLocks noGrp="1" noChangeAspect="1"/>
          </p:cNvPicPr>
          <p:nvPr>
            <p:ph sz="half" idx="2"/>
          </p:nvPr>
        </p:nvPicPr>
        <p:blipFill>
          <a:blip r:embed="rId3">
            <a:extLst>
              <a:ext uri="{28A0092B-C50C-407E-A947-70E740481C1C}">
                <a14:useLocalDpi xmlns:a14="http://schemas.microsoft.com/office/drawing/2010/main" val="0"/>
              </a:ext>
            </a:extLst>
          </a:blip>
          <a:srcRect t="-28363" b="-28363"/>
          <a:stretch>
            <a:fillRect/>
          </a:stretch>
        </p:blipFill>
        <p:spPr/>
      </p:pic>
    </p:spTree>
    <p:extLst>
      <p:ext uri="{BB962C8B-B14F-4D97-AF65-F5344CB8AC3E}">
        <p14:creationId xmlns:p14="http://schemas.microsoft.com/office/powerpoint/2010/main" val="176747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#6. Know Your </a:t>
            </a:r>
            <a:br>
              <a:rPr lang="en-US" b="1" dirty="0" smtClean="0"/>
            </a:br>
            <a:r>
              <a:rPr lang="en-US" b="1" dirty="0" smtClean="0"/>
              <a:t>Repeat Rate</a:t>
            </a:r>
            <a:endParaRPr lang="en-US" b="1" dirty="0"/>
          </a:p>
        </p:txBody>
      </p:sp>
      <p:sp>
        <p:nvSpPr>
          <p:cNvPr id="3" name="Content Placeholder 2"/>
          <p:cNvSpPr>
            <a:spLocks noGrp="1"/>
          </p:cNvSpPr>
          <p:nvPr>
            <p:ph sz="half" idx="1"/>
          </p:nvPr>
        </p:nvSpPr>
        <p:spPr/>
        <p:txBody>
          <a:bodyPr/>
          <a:lstStyle/>
          <a:p>
            <a:r>
              <a:rPr lang="en-US" dirty="0" smtClean="0"/>
              <a:t>The number of people in your last session or year who repeated in the current session or year, divided by the total number of people in the first session or year</a:t>
            </a:r>
          </a:p>
          <a:p>
            <a:r>
              <a:rPr lang="en-US" dirty="0" smtClean="0"/>
              <a:t>Growing repeat rate grows lifetime value</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06669296"/>
              </p:ext>
            </p:extLst>
          </p:nvPr>
        </p:nvGraphicFramePr>
        <p:xfrm>
          <a:off x="4648200" y="274638"/>
          <a:ext cx="40386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01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b="1" dirty="0" smtClean="0"/>
              <a:t>LTV Example</a:t>
            </a:r>
            <a:endParaRPr lang="en-US" b="1" dirty="0"/>
          </a:p>
        </p:txBody>
      </p:sp>
      <p:sp>
        <p:nvSpPr>
          <p:cNvPr id="6" name="Content Placeholder 5"/>
          <p:cNvSpPr>
            <a:spLocks noGrp="1"/>
          </p:cNvSpPr>
          <p:nvPr>
            <p:ph idx="1"/>
          </p:nvPr>
        </p:nvSpPr>
        <p:spPr/>
        <p:txBody>
          <a:bodyPr>
            <a:normAutofit/>
          </a:bodyPr>
          <a:lstStyle/>
          <a:p>
            <a:pPr marL="0" indent="0" algn="ctr">
              <a:buNone/>
            </a:pPr>
            <a:r>
              <a:rPr lang="en-US" sz="7200" b="1" dirty="0" smtClean="0"/>
              <a:t>1/(1-Repeat Rate) X Average Fee = LTV</a:t>
            </a:r>
            <a:endParaRPr lang="en-US" b="1" dirty="0" smtClean="0"/>
          </a:p>
          <a:p>
            <a:pPr marL="0" indent="0" algn="ctr">
              <a:buNone/>
            </a:pPr>
            <a:endParaRPr lang="en-US" dirty="0"/>
          </a:p>
          <a:p>
            <a:pPr marL="0" indent="0" algn="ctr">
              <a:buNone/>
            </a:pPr>
            <a:r>
              <a:rPr lang="en-US" sz="4400" dirty="0" smtClean="0"/>
              <a:t>1/(1-40%) X $250 = $417</a:t>
            </a:r>
            <a:endParaRPr lang="en-US" sz="4400" dirty="0"/>
          </a:p>
        </p:txBody>
      </p:sp>
    </p:spTree>
    <p:extLst>
      <p:ext uri="{BB962C8B-B14F-4D97-AF65-F5344CB8AC3E}">
        <p14:creationId xmlns:p14="http://schemas.microsoft.com/office/powerpoint/2010/main" val="3620264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Increasing Your Repeat Rate</a:t>
            </a:r>
            <a:endParaRPr lang="en-US" b="1" dirty="0"/>
          </a:p>
        </p:txBody>
      </p:sp>
      <p:sp>
        <p:nvSpPr>
          <p:cNvPr id="3" name="Content Placeholder 2"/>
          <p:cNvSpPr>
            <a:spLocks noGrp="1"/>
          </p:cNvSpPr>
          <p:nvPr>
            <p:ph idx="1"/>
          </p:nvPr>
        </p:nvSpPr>
        <p:spPr/>
        <p:txBody>
          <a:bodyPr/>
          <a:lstStyle/>
          <a:p>
            <a:pPr marL="0" indent="0">
              <a:buNone/>
            </a:pPr>
            <a:r>
              <a:rPr lang="en-US" dirty="0" smtClean="0"/>
              <a:t>#1. Fix what your best customers want you to fix</a:t>
            </a:r>
          </a:p>
          <a:p>
            <a:pPr marL="0" indent="0">
              <a:buNone/>
            </a:pPr>
            <a:r>
              <a:rPr lang="en-US" dirty="0" smtClean="0"/>
              <a:t>#2. Market to your best customers more often</a:t>
            </a:r>
          </a:p>
          <a:p>
            <a:pPr marL="0" indent="0">
              <a:buNone/>
            </a:pPr>
            <a:r>
              <a:rPr lang="en-US" dirty="0" smtClean="0"/>
              <a:t>#3. Treat your best customers differently</a:t>
            </a:r>
          </a:p>
          <a:p>
            <a:pPr marL="0" indent="0">
              <a:buNone/>
            </a:pPr>
            <a:endParaRPr lang="en-US" dirty="0"/>
          </a:p>
        </p:txBody>
      </p:sp>
      <p:pic>
        <p:nvPicPr>
          <p:cNvPr id="4" name="Picture 3" descr="increasing-initiativ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064" y="3539066"/>
            <a:ext cx="3067146" cy="3064933"/>
          </a:xfrm>
          <a:prstGeom prst="rect">
            <a:avLst/>
          </a:prstGeom>
        </p:spPr>
      </p:pic>
    </p:spTree>
    <p:extLst>
      <p:ext uri="{BB962C8B-B14F-4D97-AF65-F5344CB8AC3E}">
        <p14:creationId xmlns:p14="http://schemas.microsoft.com/office/powerpoint/2010/main" val="373616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#7. Next Course</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You sign up for Swing Dance</a:t>
            </a:r>
          </a:p>
          <a:p>
            <a:r>
              <a:rPr lang="en-US" dirty="0" smtClean="0"/>
              <a:t>50 other people sign up for Swing Dance </a:t>
            </a:r>
          </a:p>
          <a:p>
            <a:r>
              <a:rPr lang="en-US" dirty="0" smtClean="0"/>
              <a:t>45 or 90% of the other people sign up for Singing in the Shower, but you do not</a:t>
            </a:r>
          </a:p>
          <a:p>
            <a:r>
              <a:rPr lang="en-US" dirty="0" smtClean="0"/>
              <a:t>Contact you about Singing in the Shower</a:t>
            </a:r>
          </a:p>
          <a:p>
            <a:endParaRPr lang="en-US" dirty="0"/>
          </a:p>
        </p:txBody>
      </p:sp>
      <p:pic>
        <p:nvPicPr>
          <p:cNvPr id="5" name="Content Placeholder 4" descr="singing-in-shower-blog.png"/>
          <p:cNvPicPr>
            <a:picLocks noGrp="1" noChangeAspect="1"/>
          </p:cNvPicPr>
          <p:nvPr>
            <p:ph sz="half" idx="2"/>
          </p:nvPr>
        </p:nvPicPr>
        <p:blipFill>
          <a:blip r:embed="rId2">
            <a:extLst>
              <a:ext uri="{28A0092B-C50C-407E-A947-70E740481C1C}">
                <a14:useLocalDpi xmlns:a14="http://schemas.microsoft.com/office/drawing/2010/main" val="0"/>
              </a:ext>
            </a:extLst>
          </a:blip>
          <a:srcRect l="14439" r="14439"/>
          <a:stretch>
            <a:fillRect/>
          </a:stretch>
        </p:blipFill>
        <p:spPr/>
      </p:pic>
    </p:spTree>
    <p:extLst>
      <p:ext uri="{BB962C8B-B14F-4D97-AF65-F5344CB8AC3E}">
        <p14:creationId xmlns:p14="http://schemas.microsoft.com/office/powerpoint/2010/main" val="74974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LERN Data Analysis</a:t>
            </a:r>
            <a:endParaRPr lang="en-US" b="1" dirty="0"/>
          </a:p>
        </p:txBody>
      </p:sp>
      <p:pic>
        <p:nvPicPr>
          <p:cNvPr id="5" name="Content Placeholder 4" descr="Tools-2.png"/>
          <p:cNvPicPr>
            <a:picLocks noGrp="1" noChangeAspect="1"/>
          </p:cNvPicPr>
          <p:nvPr>
            <p:ph sz="half" idx="1"/>
          </p:nvPr>
        </p:nvPicPr>
        <p:blipFill>
          <a:blip r:embed="rId2">
            <a:extLst>
              <a:ext uri="{28A0092B-C50C-407E-A947-70E740481C1C}">
                <a14:useLocalDpi xmlns:a14="http://schemas.microsoft.com/office/drawing/2010/main" val="0"/>
              </a:ext>
            </a:extLst>
          </a:blip>
          <a:srcRect t="-14161" b="-14161"/>
          <a:stretch>
            <a:fillRect/>
          </a:stretch>
        </p:blipFill>
        <p:spPr/>
      </p:pic>
      <p:sp>
        <p:nvSpPr>
          <p:cNvPr id="4" name="Content Placeholder 3"/>
          <p:cNvSpPr>
            <a:spLocks noGrp="1"/>
          </p:cNvSpPr>
          <p:nvPr>
            <p:ph sz="half" idx="2"/>
          </p:nvPr>
        </p:nvSpPr>
        <p:spPr/>
        <p:txBody>
          <a:bodyPr>
            <a:normAutofit fontScale="85000" lnSpcReduction="10000"/>
          </a:bodyPr>
          <a:lstStyle/>
          <a:p>
            <a:r>
              <a:rPr lang="en-US" dirty="0" smtClean="0"/>
              <a:t>Market Segment/Best Customers Tool: Participant Registration Date</a:t>
            </a:r>
          </a:p>
          <a:p>
            <a:r>
              <a:rPr lang="en-US" dirty="0" smtClean="0"/>
              <a:t>Program Planner Tool: Course/Class Data</a:t>
            </a:r>
          </a:p>
          <a:p>
            <a:r>
              <a:rPr lang="en-US" dirty="0" smtClean="0"/>
              <a:t>Contract Training Tool: Contract Sales Data</a:t>
            </a:r>
          </a:p>
          <a:p>
            <a:r>
              <a:rPr lang="en-US" dirty="0" smtClean="0"/>
              <a:t>Promotion Tracking Tool: Promotion Campaigns</a:t>
            </a:r>
          </a:p>
          <a:p>
            <a:endParaRPr lang="en-US" dirty="0"/>
          </a:p>
          <a:p>
            <a:r>
              <a:rPr lang="en-US" i="1" dirty="0" smtClean="0"/>
              <a:t>Coming Soon</a:t>
            </a:r>
            <a:r>
              <a:rPr lang="mr-IN" i="1" dirty="0" smtClean="0"/>
              <a:t>…</a:t>
            </a:r>
            <a:r>
              <a:rPr lang="en-US" i="1" dirty="0" smtClean="0"/>
              <a:t>One Year Business Plan Tool</a:t>
            </a:r>
            <a:endParaRPr lang="en-US" i="1" dirty="0"/>
          </a:p>
        </p:txBody>
      </p:sp>
    </p:spTree>
    <p:extLst>
      <p:ext uri="{BB962C8B-B14F-4D97-AF65-F5344CB8AC3E}">
        <p14:creationId xmlns:p14="http://schemas.microsoft.com/office/powerpoint/2010/main" val="278895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#8. Tracking &amp; Best Promotion Mix</a:t>
            </a:r>
            <a:endParaRPr lang="en-US" b="1" dirty="0"/>
          </a:p>
        </p:txBody>
      </p:sp>
      <p:sp>
        <p:nvSpPr>
          <p:cNvPr id="4" name="Content Placeholder 3"/>
          <p:cNvSpPr>
            <a:spLocks noGrp="1"/>
          </p:cNvSpPr>
          <p:nvPr>
            <p:ph sz="half" idx="2"/>
          </p:nvPr>
        </p:nvSpPr>
        <p:spPr/>
        <p:txBody>
          <a:bodyPr>
            <a:normAutofit lnSpcReduction="10000"/>
          </a:bodyPr>
          <a:lstStyle/>
          <a:p>
            <a:r>
              <a:rPr lang="en-US" dirty="0" smtClean="0"/>
              <a:t>Promote 5 ways: print, web, </a:t>
            </a:r>
            <a:r>
              <a:rPr lang="en-US" dirty="0" err="1" smtClean="0"/>
              <a:t>eMarket</a:t>
            </a:r>
            <a:r>
              <a:rPr lang="en-US" dirty="0" smtClean="0"/>
              <a:t>, social media and ???</a:t>
            </a:r>
          </a:p>
          <a:p>
            <a:r>
              <a:rPr lang="en-US" dirty="0" smtClean="0"/>
              <a:t>Track: registration or first class</a:t>
            </a:r>
          </a:p>
          <a:p>
            <a:r>
              <a:rPr lang="en-US" dirty="0" smtClean="0"/>
              <a:t>Ideally 6-10 times revenue to cost</a:t>
            </a:r>
          </a:p>
          <a:p>
            <a:r>
              <a:rPr lang="en-US" dirty="0" smtClean="0"/>
              <a:t>Resource best promotion methods</a:t>
            </a:r>
          </a:p>
          <a:p>
            <a:r>
              <a:rPr lang="en-US" dirty="0" smtClean="0"/>
              <a:t>Campaigns differ</a:t>
            </a:r>
            <a:endParaRPr lang="en-US" dirty="0"/>
          </a:p>
        </p:txBody>
      </p:sp>
      <p:pic>
        <p:nvPicPr>
          <p:cNvPr id="5" name="Content Placeholder 4" descr="mixing_bowl_red_xl_face.gif"/>
          <p:cNvPicPr>
            <a:picLocks noGrp="1" noChangeAspect="1"/>
          </p:cNvPicPr>
          <p:nvPr>
            <p:ph sz="half" idx="1"/>
          </p:nvPr>
        </p:nvPicPr>
        <p:blipFill>
          <a:blip r:embed="rId2">
            <a:extLst>
              <a:ext uri="{28A0092B-C50C-407E-A947-70E740481C1C}">
                <a14:useLocalDpi xmlns:a14="http://schemas.microsoft.com/office/drawing/2010/main" val="0"/>
              </a:ext>
            </a:extLst>
          </a:blip>
          <a:srcRect l="8482" r="8482"/>
          <a:stretch>
            <a:fillRect/>
          </a:stretch>
        </p:blipFill>
        <p:spPr>
          <a:prstGeom prst="rect">
            <a:avLst/>
          </a:prstGeom>
        </p:spPr>
      </p:pic>
    </p:spTree>
    <p:extLst>
      <p:ext uri="{BB962C8B-B14F-4D97-AF65-F5344CB8AC3E}">
        <p14:creationId xmlns:p14="http://schemas.microsoft.com/office/powerpoint/2010/main" val="1631321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extLst>
      <p:ext uri="{BB962C8B-B14F-4D97-AF65-F5344CB8AC3E}">
        <p14:creationId xmlns:p14="http://schemas.microsoft.com/office/powerpoint/2010/main" val="676359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468695279"/>
              </p:ext>
            </p:extLst>
          </p:nvPr>
        </p:nvGraphicFramePr>
        <p:xfrm>
          <a:off x="457200" y="1600200"/>
          <a:ext cx="8229600" cy="3962400"/>
        </p:xfrm>
        <a:graphic>
          <a:graphicData uri="http://schemas.openxmlformats.org/drawingml/2006/table">
            <a:tbl>
              <a:tblPr firstRow="1" firstCol="1" bandRow="1">
                <a:tableStyleId>{5C22544A-7EE6-4342-B048-85BDC9FD1C3A}</a:tableStyleId>
              </a:tblPr>
              <a:tblGrid>
                <a:gridCol w="1352085"/>
                <a:gridCol w="1337217"/>
                <a:gridCol w="1352085"/>
                <a:gridCol w="1469173"/>
                <a:gridCol w="1447800"/>
                <a:gridCol w="1271240"/>
              </a:tblGrid>
              <a:tr h="990600">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Promotion Method</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Promotion Cost</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Number Distributed</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Registrations</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Cost per Registration</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err="1">
                          <a:effectLst>
                            <a:outerShdw blurRad="38100" dist="38100" dir="2700000" algn="tl">
                              <a:srgbClr val="000000">
                                <a:alpha val="43137"/>
                              </a:srgbClr>
                            </a:outerShdw>
                          </a:effectLst>
                        </a:rPr>
                        <a:t>Promo:Reg</a:t>
                      </a:r>
                      <a:r>
                        <a:rPr lang="en-US" sz="1400" dirty="0">
                          <a:effectLst>
                            <a:outerShdw blurRad="38100" dist="38100" dir="2700000" algn="tl">
                              <a:srgbClr val="000000">
                                <a:alpha val="43137"/>
                              </a:srgbClr>
                            </a:outerShdw>
                          </a:effectLst>
                        </a:rPr>
                        <a:t> Ratio</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r>
              <a:tr h="660400">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Mailed Catalog</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$10,000</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50,000</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2,500</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$4.00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20:1</a:t>
                      </a:r>
                      <a:endParaRPr lang="en-US" sz="1800">
                        <a:effectLst/>
                        <a:latin typeface="Calibri"/>
                        <a:ea typeface="Times New Roman"/>
                        <a:cs typeface="Times New Roman"/>
                      </a:endParaRPr>
                    </a:p>
                  </a:txBody>
                  <a:tcPr marL="68580" marR="68580" marT="0" marB="0" anchor="ctr"/>
                </a:tc>
              </a:tr>
              <a:tr h="1320800">
                <a:tc>
                  <a:txBody>
                    <a:bodyPr/>
                    <a:lstStyle/>
                    <a:p>
                      <a:pPr marL="0" marR="0" algn="ctr">
                        <a:spcBef>
                          <a:spcPts val="0"/>
                        </a:spcBef>
                        <a:spcAft>
                          <a:spcPts val="0"/>
                        </a:spcAft>
                      </a:pPr>
                      <a:r>
                        <a:rPr lang="en-US" sz="1400" dirty="0" smtClean="0">
                          <a:effectLst>
                            <a:outerShdw blurRad="38100" dist="38100" dir="2700000" algn="tl">
                              <a:srgbClr val="000000">
                                <a:alpha val="43137"/>
                              </a:srgbClr>
                            </a:outerShdw>
                          </a:effectLst>
                        </a:rPr>
                        <a:t>Targeted Brochure</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$2,500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12,000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500</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$5.00</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24:1</a:t>
                      </a:r>
                      <a:endParaRPr lang="en-US" sz="1800">
                        <a:effectLst/>
                        <a:latin typeface="Calibri"/>
                        <a:ea typeface="Times New Roman"/>
                        <a:cs typeface="Times New Roman"/>
                      </a:endParaRPr>
                    </a:p>
                  </a:txBody>
                  <a:tcPr marL="68580" marR="68580" marT="0" marB="0" anchor="ctr"/>
                </a:tc>
              </a:tr>
              <a:tr h="330200">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Email</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$250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30,000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1,000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.25 cents</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30:1</a:t>
                      </a:r>
                      <a:endParaRPr lang="en-US" sz="1800">
                        <a:effectLst/>
                        <a:latin typeface="Calibri"/>
                        <a:ea typeface="Times New Roman"/>
                        <a:cs typeface="Times New Roman"/>
                      </a:endParaRPr>
                    </a:p>
                  </a:txBody>
                  <a:tcPr marL="68580" marR="68580" marT="0" marB="0" anchor="ctr"/>
                </a:tc>
              </a:tr>
              <a:tr h="330200">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Website</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NA</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500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$0</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NA</a:t>
                      </a:r>
                      <a:endParaRPr lang="en-US" sz="1800" dirty="0">
                        <a:effectLst/>
                        <a:latin typeface="Calibri"/>
                        <a:ea typeface="Times New Roman"/>
                        <a:cs typeface="Times New Roman"/>
                      </a:endParaRPr>
                    </a:p>
                  </a:txBody>
                  <a:tcPr marL="68580" marR="68580" marT="0" marB="0" anchor="ctr"/>
                </a:tc>
              </a:tr>
              <a:tr h="330200">
                <a:tc>
                  <a:txBody>
                    <a:bodyPr/>
                    <a:lstStyle/>
                    <a:p>
                      <a:pPr marL="0" marR="0" algn="ctr">
                        <a:spcBef>
                          <a:spcPts val="0"/>
                        </a:spcBef>
                        <a:spcAft>
                          <a:spcPts val="0"/>
                        </a:spcAft>
                      </a:pPr>
                      <a:r>
                        <a:rPr lang="en-US" sz="1400" dirty="0">
                          <a:effectLst>
                            <a:outerShdw blurRad="38100" dist="38100" dir="2700000" algn="tl">
                              <a:srgbClr val="000000">
                                <a:alpha val="43137"/>
                              </a:srgbClr>
                            </a:outerShdw>
                          </a:effectLst>
                        </a:rPr>
                        <a:t>Friend</a:t>
                      </a:r>
                      <a:endParaRPr lang="en-US"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NA</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500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$0</a:t>
                      </a:r>
                      <a:endParaRPr lang="en-US" sz="18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NA</a:t>
                      </a:r>
                      <a:endParaRPr lang="en-US" sz="18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56087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0" name="Rectangle 10"/>
          <p:cNvSpPr>
            <a:spLocks noGrp="1"/>
          </p:cNvSpPr>
          <p:nvPr>
            <p:ph type="title"/>
          </p:nvPr>
        </p:nvSpPr>
        <p:spPr/>
        <p:txBody>
          <a:bodyPr>
            <a:normAutofit/>
          </a:bodyPr>
          <a:lstStyle/>
          <a:p>
            <a:pPr algn="l"/>
            <a:r>
              <a:rPr lang="en-US" b="1" dirty="0" smtClean="0"/>
              <a:t>#9. Pricing Diversity</a:t>
            </a:r>
            <a:endParaRPr lang="en-US" b="1" dirty="0"/>
          </a:p>
        </p:txBody>
      </p:sp>
      <p:sp>
        <p:nvSpPr>
          <p:cNvPr id="286724" name="Freeform 4"/>
          <p:cNvSpPr>
            <a:spLocks/>
          </p:cNvSpPr>
          <p:nvPr/>
        </p:nvSpPr>
        <p:spPr bwMode="auto">
          <a:xfrm>
            <a:off x="2060575" y="2738438"/>
            <a:ext cx="5057775" cy="1355725"/>
          </a:xfrm>
          <a:custGeom>
            <a:avLst/>
            <a:gdLst>
              <a:gd name="T0" fmla="*/ 0 w 3186"/>
              <a:gd name="T1" fmla="*/ 854 h 854"/>
              <a:gd name="T2" fmla="*/ 906 w 3186"/>
              <a:gd name="T3" fmla="*/ 516 h 854"/>
              <a:gd name="T4" fmla="*/ 1331 w 3186"/>
              <a:gd name="T5" fmla="*/ 89 h 854"/>
              <a:gd name="T6" fmla="*/ 1850 w 3186"/>
              <a:gd name="T7" fmla="*/ 71 h 854"/>
              <a:gd name="T8" fmla="*/ 2247 w 3186"/>
              <a:gd name="T9" fmla="*/ 516 h 854"/>
              <a:gd name="T10" fmla="*/ 3186 w 3186"/>
              <a:gd name="T11" fmla="*/ 854 h 854"/>
            </a:gdLst>
            <a:ahLst/>
            <a:cxnLst>
              <a:cxn ang="0">
                <a:pos x="T0" y="T1"/>
              </a:cxn>
              <a:cxn ang="0">
                <a:pos x="T2" y="T3"/>
              </a:cxn>
              <a:cxn ang="0">
                <a:pos x="T4" y="T5"/>
              </a:cxn>
              <a:cxn ang="0">
                <a:pos x="T6" y="T7"/>
              </a:cxn>
              <a:cxn ang="0">
                <a:pos x="T8" y="T9"/>
              </a:cxn>
              <a:cxn ang="0">
                <a:pos x="T10" y="T11"/>
              </a:cxn>
            </a:cxnLst>
            <a:rect l="0" t="0" r="r" b="b"/>
            <a:pathLst>
              <a:path w="3186" h="854">
                <a:moveTo>
                  <a:pt x="0" y="854"/>
                </a:moveTo>
                <a:cubicBezTo>
                  <a:pt x="151" y="798"/>
                  <a:pt x="684" y="644"/>
                  <a:pt x="906" y="516"/>
                </a:cubicBezTo>
                <a:cubicBezTo>
                  <a:pt x="1128" y="388"/>
                  <a:pt x="1174" y="163"/>
                  <a:pt x="1331" y="89"/>
                </a:cubicBezTo>
                <a:cubicBezTo>
                  <a:pt x="1488" y="15"/>
                  <a:pt x="1697" y="0"/>
                  <a:pt x="1850" y="71"/>
                </a:cubicBezTo>
                <a:cubicBezTo>
                  <a:pt x="2003" y="142"/>
                  <a:pt x="2024" y="385"/>
                  <a:pt x="2247" y="516"/>
                </a:cubicBezTo>
                <a:cubicBezTo>
                  <a:pt x="2470" y="647"/>
                  <a:pt x="2990" y="784"/>
                  <a:pt x="3186" y="854"/>
                </a:cubicBezTo>
              </a:path>
            </a:pathLst>
          </a:custGeom>
          <a:noFill/>
          <a:ln w="762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5" name="Line 5"/>
          <p:cNvSpPr>
            <a:spLocks noChangeShapeType="1"/>
          </p:cNvSpPr>
          <p:nvPr/>
        </p:nvSpPr>
        <p:spPr bwMode="auto">
          <a:xfrm>
            <a:off x="1066800" y="4114800"/>
            <a:ext cx="71628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6" name="Freeform 6"/>
          <p:cNvSpPr>
            <a:spLocks/>
          </p:cNvSpPr>
          <p:nvPr/>
        </p:nvSpPr>
        <p:spPr bwMode="auto">
          <a:xfrm>
            <a:off x="2028825" y="4508500"/>
            <a:ext cx="5057775" cy="1295400"/>
          </a:xfrm>
          <a:custGeom>
            <a:avLst/>
            <a:gdLst>
              <a:gd name="T0" fmla="*/ 0 w 3186"/>
              <a:gd name="T1" fmla="*/ 1022 h 1022"/>
              <a:gd name="T2" fmla="*/ 544 w 3186"/>
              <a:gd name="T3" fmla="*/ 280 h 1022"/>
              <a:gd name="T4" fmla="*/ 926 w 3186"/>
              <a:gd name="T5" fmla="*/ 957 h 1022"/>
              <a:gd name="T6" fmla="*/ 1602 w 3186"/>
              <a:gd name="T7" fmla="*/ 7 h 1022"/>
              <a:gd name="T8" fmla="*/ 2115 w 3186"/>
              <a:gd name="T9" fmla="*/ 913 h 1022"/>
              <a:gd name="T10" fmla="*/ 2606 w 3186"/>
              <a:gd name="T11" fmla="*/ 302 h 1022"/>
              <a:gd name="T12" fmla="*/ 3186 w 3186"/>
              <a:gd name="T13" fmla="*/ 1022 h 1022"/>
            </a:gdLst>
            <a:ahLst/>
            <a:cxnLst>
              <a:cxn ang="0">
                <a:pos x="T0" y="T1"/>
              </a:cxn>
              <a:cxn ang="0">
                <a:pos x="T2" y="T3"/>
              </a:cxn>
              <a:cxn ang="0">
                <a:pos x="T4" y="T5"/>
              </a:cxn>
              <a:cxn ang="0">
                <a:pos x="T6" y="T7"/>
              </a:cxn>
              <a:cxn ang="0">
                <a:pos x="T8" y="T9"/>
              </a:cxn>
              <a:cxn ang="0">
                <a:pos x="T10" y="T11"/>
              </a:cxn>
              <a:cxn ang="0">
                <a:pos x="T12" y="T13"/>
              </a:cxn>
            </a:cxnLst>
            <a:rect l="0" t="0" r="r" b="b"/>
            <a:pathLst>
              <a:path w="3186" h="1022">
                <a:moveTo>
                  <a:pt x="0" y="1022"/>
                </a:moveTo>
                <a:cubicBezTo>
                  <a:pt x="91" y="898"/>
                  <a:pt x="390" y="291"/>
                  <a:pt x="544" y="280"/>
                </a:cubicBezTo>
                <a:cubicBezTo>
                  <a:pt x="698" y="269"/>
                  <a:pt x="750" y="1002"/>
                  <a:pt x="926" y="957"/>
                </a:cubicBezTo>
                <a:cubicBezTo>
                  <a:pt x="1102" y="912"/>
                  <a:pt x="1404" y="14"/>
                  <a:pt x="1602" y="7"/>
                </a:cubicBezTo>
                <a:cubicBezTo>
                  <a:pt x="1800" y="0"/>
                  <a:pt x="1948" y="864"/>
                  <a:pt x="2115" y="913"/>
                </a:cubicBezTo>
                <a:cubicBezTo>
                  <a:pt x="2282" y="962"/>
                  <a:pt x="2428" y="284"/>
                  <a:pt x="2606" y="302"/>
                </a:cubicBezTo>
                <a:cubicBezTo>
                  <a:pt x="2784" y="320"/>
                  <a:pt x="3065" y="872"/>
                  <a:pt x="3186" y="1022"/>
                </a:cubicBezTo>
              </a:path>
            </a:pathLst>
          </a:custGeom>
          <a:noFill/>
          <a:ln w="762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7" name="Line 7"/>
          <p:cNvSpPr>
            <a:spLocks noChangeShapeType="1"/>
          </p:cNvSpPr>
          <p:nvPr/>
        </p:nvSpPr>
        <p:spPr bwMode="auto">
          <a:xfrm>
            <a:off x="1066800" y="5803900"/>
            <a:ext cx="71628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8" name="Rectangle 8"/>
          <p:cNvSpPr>
            <a:spLocks noChangeArrowheads="1"/>
          </p:cNvSpPr>
          <p:nvPr/>
        </p:nvSpPr>
        <p:spPr bwMode="auto">
          <a:xfrm>
            <a:off x="457200" y="5960532"/>
            <a:ext cx="8178800" cy="69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lstStyle/>
          <a:p>
            <a:pPr marL="273050" indent="-273050" algn="ctr" eaLnBrk="1" hangingPunct="1">
              <a:spcBef>
                <a:spcPts val="700"/>
              </a:spcBef>
              <a:buClr>
                <a:schemeClr val="tx2"/>
              </a:buClr>
              <a:buFont typeface="Wingdings 2" pitchFamily="18" charset="2"/>
              <a:buNone/>
            </a:pPr>
            <a:r>
              <a:rPr lang="en-US" sz="2800" dirty="0" smtClean="0">
                <a:solidFill>
                  <a:srgbClr val="000000"/>
                </a:solidFill>
              </a:rPr>
              <a:t>Track your prices and set price range guidelines</a:t>
            </a:r>
            <a:endParaRPr lang="en-US" sz="2800" dirty="0">
              <a:solidFill>
                <a:schemeClr val="bg1"/>
              </a:solidFill>
              <a:latin typeface="Candara" pitchFamily="34" charset="0"/>
            </a:endParaRPr>
          </a:p>
        </p:txBody>
      </p:sp>
      <p:sp>
        <p:nvSpPr>
          <p:cNvPr id="286729" name="Rectangle 9"/>
          <p:cNvSpPr>
            <a:spLocks noChangeArrowheads="1"/>
          </p:cNvSpPr>
          <p:nvPr/>
        </p:nvSpPr>
        <p:spPr bwMode="auto">
          <a:xfrm>
            <a:off x="304800" y="1417638"/>
            <a:ext cx="85344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273050" indent="-273050" eaLnBrk="1" hangingPunct="1">
              <a:spcBef>
                <a:spcPts val="700"/>
              </a:spcBef>
              <a:buClr>
                <a:schemeClr val="tx2"/>
              </a:buClr>
              <a:buFont typeface="Wingdings 2" pitchFamily="18" charset="2"/>
              <a:buNone/>
            </a:pPr>
            <a:r>
              <a:rPr lang="en-US" sz="2000" dirty="0">
                <a:solidFill>
                  <a:srgbClr val="000000"/>
                </a:solidFill>
                <a:latin typeface="Candara" pitchFamily="34" charset="0"/>
              </a:rPr>
              <a:t>	</a:t>
            </a:r>
            <a:r>
              <a:rPr lang="en-US" sz="2800" dirty="0">
                <a:solidFill>
                  <a:srgbClr val="000000"/>
                </a:solidFill>
              </a:rPr>
              <a:t>It is better to diversify and not cluster your prices because a spread in prices markets to different </a:t>
            </a:r>
            <a:r>
              <a:rPr lang="en-US" sz="2800" dirty="0" smtClean="0">
                <a:solidFill>
                  <a:srgbClr val="000000"/>
                </a:solidFill>
              </a:rPr>
              <a:t>audiences</a:t>
            </a:r>
            <a:endParaRPr lang="en-US" sz="2800" dirty="0">
              <a:solidFill>
                <a:srgbClr val="000000"/>
              </a:solidFill>
            </a:endParaRPr>
          </a:p>
        </p:txBody>
      </p:sp>
    </p:spTree>
    <p:extLst>
      <p:ext uri="{BB962C8B-B14F-4D97-AF65-F5344CB8AC3E}">
        <p14:creationId xmlns:p14="http://schemas.microsoft.com/office/powerpoint/2010/main" val="538653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#10. Half-Life</a:t>
            </a:r>
            <a:endParaRPr lang="en-US" b="1" dirty="0"/>
          </a:p>
        </p:txBody>
      </p:sp>
      <p:sp>
        <p:nvSpPr>
          <p:cNvPr id="3" name="Content Placeholder 2"/>
          <p:cNvSpPr>
            <a:spLocks noGrp="1"/>
          </p:cNvSpPr>
          <p:nvPr>
            <p:ph sz="half" idx="1"/>
          </p:nvPr>
        </p:nvSpPr>
        <p:spPr>
          <a:xfrm>
            <a:off x="457200" y="1600200"/>
            <a:ext cx="4038600" cy="5020733"/>
          </a:xfrm>
        </p:spPr>
        <p:txBody>
          <a:bodyPr>
            <a:normAutofit lnSpcReduction="10000"/>
          </a:bodyPr>
          <a:lstStyle/>
          <a:p>
            <a:r>
              <a:rPr lang="en-US" dirty="0" smtClean="0"/>
              <a:t>The number of days, weeks or months prior to start of activity you have 50% of your registrations</a:t>
            </a:r>
          </a:p>
          <a:p>
            <a:r>
              <a:rPr lang="en-US" dirty="0" smtClean="0"/>
              <a:t>Allows you to know what will most likely run or not run</a:t>
            </a:r>
          </a:p>
          <a:p>
            <a:r>
              <a:rPr lang="en-US" dirty="0" smtClean="0"/>
              <a:t>Allows you to make decisions about how to allocate marketing monies</a:t>
            </a:r>
            <a:endParaRPr lang="en-US" dirty="0"/>
          </a:p>
        </p:txBody>
      </p:sp>
      <p:pic>
        <p:nvPicPr>
          <p:cNvPr id="7" name="Content Placeholder 6" descr="halflife.png"/>
          <p:cNvPicPr>
            <a:picLocks noGrp="1" noChangeAspect="1"/>
          </p:cNvPicPr>
          <p:nvPr>
            <p:ph sz="half" idx="2"/>
          </p:nvPr>
        </p:nvPicPr>
        <p:blipFill>
          <a:blip r:embed="rId2">
            <a:extLst>
              <a:ext uri="{28A0092B-C50C-407E-A947-70E740481C1C}">
                <a14:useLocalDpi xmlns:a14="http://schemas.microsoft.com/office/drawing/2010/main" val="0"/>
              </a:ext>
            </a:extLst>
          </a:blip>
          <a:srcRect t="-5278" b="-5278"/>
          <a:stretch>
            <a:fillRect/>
          </a:stretch>
        </p:blipFill>
        <p:spPr>
          <a:xfrm>
            <a:off x="4648200" y="274638"/>
            <a:ext cx="4038600" cy="5851525"/>
          </a:xfrm>
          <a:prstGeom prst="rect">
            <a:avLst/>
          </a:prstGeom>
        </p:spPr>
      </p:pic>
    </p:spTree>
    <p:extLst>
      <p:ext uri="{BB962C8B-B14F-4D97-AF65-F5344CB8AC3E}">
        <p14:creationId xmlns:p14="http://schemas.microsoft.com/office/powerpoint/2010/main" val="195007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b="1" dirty="0" smtClean="0"/>
              <a:t>What Is Data?</a:t>
            </a:r>
            <a:endParaRPr lang="en-US" b="1" dirty="0"/>
          </a:p>
        </p:txBody>
      </p:sp>
      <p:sp>
        <p:nvSpPr>
          <p:cNvPr id="6" name="Content Placeholder 5"/>
          <p:cNvSpPr>
            <a:spLocks noGrp="1"/>
          </p:cNvSpPr>
          <p:nvPr>
            <p:ph idx="1"/>
          </p:nvPr>
        </p:nvSpPr>
        <p:spPr/>
        <p:txBody>
          <a:bodyPr>
            <a:normAutofit/>
          </a:bodyPr>
          <a:lstStyle/>
          <a:p>
            <a:r>
              <a:rPr lang="en-US" dirty="0" smtClean="0"/>
              <a:t>Data is facts and statistics collected together for reference and analysis</a:t>
            </a:r>
            <a:r>
              <a:rPr lang="mr-IN" dirty="0" smtClean="0"/>
              <a:t>…</a:t>
            </a:r>
            <a:r>
              <a:rPr lang="en-US" dirty="0" smtClean="0"/>
              <a:t>cancelled classes, direct costs, promotion methods</a:t>
            </a:r>
            <a:endParaRPr lang="en-US" sz="1200" dirty="0" smtClean="0"/>
          </a:p>
          <a:p>
            <a:pPr marL="0" indent="0">
              <a:buNone/>
            </a:pPr>
            <a:endParaRPr lang="en-US" sz="1200" dirty="0" smtClean="0"/>
          </a:p>
          <a:p>
            <a:r>
              <a:rPr lang="en-US" dirty="0" smtClean="0"/>
              <a:t>We collect data to:</a:t>
            </a:r>
          </a:p>
          <a:p>
            <a:pPr lvl="1">
              <a:buFontTx/>
              <a:buChar char="-"/>
            </a:pPr>
            <a:r>
              <a:rPr lang="en-US" dirty="0" smtClean="0"/>
              <a:t>Discover useful information and trends</a:t>
            </a:r>
          </a:p>
          <a:p>
            <a:pPr lvl="1">
              <a:buFontTx/>
              <a:buChar char="-"/>
            </a:pPr>
            <a:r>
              <a:rPr lang="en-US" dirty="0" smtClean="0"/>
              <a:t>Understand our business</a:t>
            </a:r>
          </a:p>
          <a:p>
            <a:pPr lvl="1">
              <a:buFontTx/>
              <a:buChar char="-"/>
            </a:pPr>
            <a:r>
              <a:rPr lang="en-US" dirty="0" smtClean="0"/>
              <a:t>Make decisions and support those decisions</a:t>
            </a:r>
          </a:p>
          <a:p>
            <a:pPr lvl="1">
              <a:buFontTx/>
              <a:buChar char="-"/>
            </a:pPr>
            <a:r>
              <a:rPr lang="en-US" dirty="0" smtClean="0"/>
              <a:t>Predict outcomes</a:t>
            </a:r>
            <a:endParaRPr lang="en-US" dirty="0"/>
          </a:p>
        </p:txBody>
      </p:sp>
    </p:spTree>
    <p:extLst>
      <p:ext uri="{BB962C8B-B14F-4D97-AF65-F5344CB8AC3E}">
        <p14:creationId xmlns:p14="http://schemas.microsoft.com/office/powerpoint/2010/main" val="2615220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Half-Life Examples</a:t>
            </a:r>
            <a:endParaRPr lang="en-US" b="1" dirty="0"/>
          </a:p>
        </p:txBody>
      </p:sp>
      <p:pic>
        <p:nvPicPr>
          <p:cNvPr id="5" name="Content Placeholder 4" descr="calendar.jpg"/>
          <p:cNvPicPr>
            <a:picLocks noGrp="1" noChangeAspect="1"/>
          </p:cNvPicPr>
          <p:nvPr>
            <p:ph sz="half" idx="1"/>
          </p:nvPr>
        </p:nvPicPr>
        <p:blipFill>
          <a:blip r:embed="rId2">
            <a:extLst>
              <a:ext uri="{28A0092B-C50C-407E-A947-70E740481C1C}">
                <a14:useLocalDpi xmlns:a14="http://schemas.microsoft.com/office/drawing/2010/main" val="0"/>
              </a:ext>
            </a:extLst>
          </a:blip>
          <a:srcRect t="-24712" b="-24712"/>
          <a:stretch>
            <a:fillRect/>
          </a:stretch>
        </p:blipFill>
        <p:spPr/>
      </p:pic>
      <p:sp>
        <p:nvSpPr>
          <p:cNvPr id="4" name="Content Placeholder 3"/>
          <p:cNvSpPr>
            <a:spLocks noGrp="1"/>
          </p:cNvSpPr>
          <p:nvPr>
            <p:ph sz="half" idx="2"/>
          </p:nvPr>
        </p:nvSpPr>
        <p:spPr/>
        <p:txBody>
          <a:bodyPr/>
          <a:lstStyle/>
          <a:p>
            <a:r>
              <a:rPr lang="en-US" dirty="0" smtClean="0"/>
              <a:t>Catalog of Courses: 2 weeks or less</a:t>
            </a:r>
          </a:p>
          <a:p>
            <a:r>
              <a:rPr lang="en-US" dirty="0" smtClean="0"/>
              <a:t>Certificate Programs: 8 to 2 weeks</a:t>
            </a:r>
          </a:p>
          <a:p>
            <a:r>
              <a:rPr lang="en-US" dirty="0" smtClean="0"/>
              <a:t>National Conferences: 3 to 2 months</a:t>
            </a:r>
          </a:p>
          <a:p>
            <a:r>
              <a:rPr lang="en-US" dirty="0" smtClean="0"/>
              <a:t>Summer Camps: 8 to 2 weeks</a:t>
            </a:r>
          </a:p>
          <a:p>
            <a:pPr marL="0" indent="0">
              <a:buNone/>
            </a:pPr>
            <a:endParaRPr lang="en-US" dirty="0"/>
          </a:p>
        </p:txBody>
      </p:sp>
    </p:spTree>
    <p:extLst>
      <p:ext uri="{BB962C8B-B14F-4D97-AF65-F5344CB8AC3E}">
        <p14:creationId xmlns:p14="http://schemas.microsoft.com/office/powerpoint/2010/main" val="3351615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#11. Scorecards </a:t>
            </a:r>
            <a:endParaRPr lang="en-US" b="1" dirty="0"/>
          </a:p>
        </p:txBody>
      </p:sp>
      <p:pic>
        <p:nvPicPr>
          <p:cNvPr id="5" name="Content Placeholder 4" descr="Unknown.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4" name="Content Placeholder 3"/>
          <p:cNvSpPr>
            <a:spLocks noGrp="1"/>
          </p:cNvSpPr>
          <p:nvPr>
            <p:ph sz="half" idx="2"/>
          </p:nvPr>
        </p:nvSpPr>
        <p:spPr/>
        <p:txBody>
          <a:bodyPr>
            <a:normAutofit/>
          </a:bodyPr>
          <a:lstStyle/>
          <a:p>
            <a:r>
              <a:rPr lang="en-US" sz="3200" dirty="0" smtClean="0"/>
              <a:t>Weekly</a:t>
            </a:r>
          </a:p>
          <a:p>
            <a:r>
              <a:rPr lang="en-US" sz="3200" dirty="0" smtClean="0"/>
              <a:t>Monthly </a:t>
            </a:r>
          </a:p>
          <a:p>
            <a:r>
              <a:rPr lang="en-US" sz="3200" dirty="0" smtClean="0"/>
              <a:t>Quarterly or Term</a:t>
            </a:r>
          </a:p>
          <a:p>
            <a:r>
              <a:rPr lang="en-US" sz="3200" dirty="0" smtClean="0"/>
              <a:t>Annual</a:t>
            </a:r>
            <a:endParaRPr lang="en-US" sz="3200" dirty="0"/>
          </a:p>
        </p:txBody>
      </p:sp>
    </p:spTree>
    <p:extLst>
      <p:ext uri="{BB962C8B-B14F-4D97-AF65-F5344CB8AC3E}">
        <p14:creationId xmlns:p14="http://schemas.microsoft.com/office/powerpoint/2010/main" val="421845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Scorecard Example</a:t>
            </a:r>
            <a:endParaRPr lang="en-US" b="1" dirty="0"/>
          </a:p>
        </p:txBody>
      </p:sp>
      <p:sp>
        <p:nvSpPr>
          <p:cNvPr id="3" name="Content Placeholder 2"/>
          <p:cNvSpPr>
            <a:spLocks noGrp="1"/>
          </p:cNvSpPr>
          <p:nvPr>
            <p:ph sz="half" idx="1"/>
          </p:nvPr>
        </p:nvSpPr>
        <p:spPr>
          <a:xfrm>
            <a:off x="457200" y="1600200"/>
            <a:ext cx="4038600" cy="5003800"/>
          </a:xfrm>
        </p:spPr>
        <p:txBody>
          <a:bodyPr>
            <a:normAutofit lnSpcReduction="10000"/>
          </a:bodyPr>
          <a:lstStyle/>
          <a:p>
            <a:pPr marL="0" indent="0">
              <a:buNone/>
            </a:pPr>
            <a:r>
              <a:rPr lang="en-US" sz="3200" b="1" dirty="0" smtClean="0"/>
              <a:t>Course Programming</a:t>
            </a:r>
          </a:p>
          <a:p>
            <a:r>
              <a:rPr lang="en-US" dirty="0" smtClean="0"/>
              <a:t>Month</a:t>
            </a:r>
          </a:p>
          <a:p>
            <a:pPr>
              <a:buFontTx/>
              <a:buChar char="-"/>
            </a:pPr>
            <a:r>
              <a:rPr lang="en-US" sz="2000" dirty="0" smtClean="0"/>
              <a:t>Revenue</a:t>
            </a:r>
          </a:p>
          <a:p>
            <a:pPr>
              <a:buFontTx/>
              <a:buChar char="-"/>
            </a:pPr>
            <a:r>
              <a:rPr lang="en-US" sz="2000" dirty="0" smtClean="0"/>
              <a:t>Participants/Registrations</a:t>
            </a:r>
          </a:p>
          <a:p>
            <a:pPr>
              <a:buFontTx/>
              <a:buChar char="-"/>
            </a:pPr>
            <a:r>
              <a:rPr lang="en-US" sz="2000" dirty="0" smtClean="0"/>
              <a:t>Cancellation Rate</a:t>
            </a:r>
          </a:p>
          <a:p>
            <a:pPr>
              <a:buFontTx/>
              <a:buChar char="-"/>
            </a:pPr>
            <a:r>
              <a:rPr lang="en-US" sz="2000" dirty="0" smtClean="0"/>
              <a:t>Operating Margin</a:t>
            </a:r>
          </a:p>
          <a:p>
            <a:r>
              <a:rPr lang="en-US" dirty="0" smtClean="0"/>
              <a:t>Annual</a:t>
            </a:r>
          </a:p>
          <a:p>
            <a:pPr>
              <a:buFontTx/>
              <a:buChar char="-"/>
            </a:pPr>
            <a:r>
              <a:rPr lang="en-US" sz="2000" dirty="0" smtClean="0"/>
              <a:t>Same as Month</a:t>
            </a:r>
          </a:p>
          <a:p>
            <a:pPr>
              <a:buFontTx/>
              <a:buChar char="-"/>
            </a:pPr>
            <a:r>
              <a:rPr lang="en-US" sz="2000" dirty="0" smtClean="0"/>
              <a:t>Repeat Rate</a:t>
            </a:r>
          </a:p>
          <a:p>
            <a:pPr>
              <a:buFontTx/>
              <a:buChar char="-"/>
            </a:pPr>
            <a:r>
              <a:rPr lang="en-US" sz="2000" dirty="0" smtClean="0"/>
              <a:t>New Course %</a:t>
            </a:r>
          </a:p>
          <a:p>
            <a:pPr>
              <a:buFontTx/>
              <a:buChar char="-"/>
            </a:pPr>
            <a:r>
              <a:rPr lang="en-US" sz="2000" dirty="0" err="1" smtClean="0"/>
              <a:t>Promotion:Registration</a:t>
            </a:r>
            <a:r>
              <a:rPr lang="en-US" sz="2000" dirty="0" smtClean="0"/>
              <a:t> Ratio</a:t>
            </a:r>
          </a:p>
          <a:p>
            <a:pPr>
              <a:buFontTx/>
              <a:buChar char="-"/>
            </a:pPr>
            <a:r>
              <a:rPr lang="en-US" sz="2000" dirty="0" smtClean="0"/>
              <a:t>Quality &amp; Service Scores</a:t>
            </a:r>
          </a:p>
          <a:p>
            <a:pPr>
              <a:buFontTx/>
              <a:buChar char="-"/>
            </a:pPr>
            <a:r>
              <a:rPr lang="en-US" sz="2000" dirty="0" smtClean="0"/>
              <a:t>Primary Market Segments</a:t>
            </a:r>
          </a:p>
          <a:p>
            <a:pPr>
              <a:buFontTx/>
              <a:buChar char="-"/>
            </a:pPr>
            <a:endParaRPr lang="en-US" sz="2000" dirty="0" smtClean="0"/>
          </a:p>
          <a:p>
            <a:pPr>
              <a:buFontTx/>
              <a:buChar char="-"/>
            </a:pPr>
            <a:endParaRPr lang="en-US" sz="2000" dirty="0" smtClean="0"/>
          </a:p>
          <a:p>
            <a:endParaRPr lang="en-US" dirty="0"/>
          </a:p>
        </p:txBody>
      </p:sp>
      <p:sp>
        <p:nvSpPr>
          <p:cNvPr id="4" name="Content Placeholder 3"/>
          <p:cNvSpPr>
            <a:spLocks noGrp="1"/>
          </p:cNvSpPr>
          <p:nvPr>
            <p:ph sz="half" idx="2"/>
          </p:nvPr>
        </p:nvSpPr>
        <p:spPr>
          <a:xfrm>
            <a:off x="4648200" y="1600200"/>
            <a:ext cx="4038600" cy="5003800"/>
          </a:xfrm>
        </p:spPr>
        <p:txBody>
          <a:bodyPr>
            <a:normAutofit lnSpcReduction="10000"/>
          </a:bodyPr>
          <a:lstStyle/>
          <a:p>
            <a:pPr marL="0" indent="0">
              <a:buNone/>
            </a:pPr>
            <a:r>
              <a:rPr lang="en-US" sz="3200" b="1" dirty="0" smtClean="0"/>
              <a:t>Contract Training</a:t>
            </a:r>
          </a:p>
          <a:p>
            <a:r>
              <a:rPr lang="en-US" dirty="0" smtClean="0"/>
              <a:t>Month</a:t>
            </a:r>
          </a:p>
          <a:p>
            <a:pPr>
              <a:buFontTx/>
              <a:buChar char="-"/>
            </a:pPr>
            <a:r>
              <a:rPr lang="en-US" sz="2000" dirty="0" smtClean="0"/>
              <a:t>Revenue</a:t>
            </a:r>
          </a:p>
          <a:p>
            <a:pPr>
              <a:buFontTx/>
              <a:buChar char="-"/>
            </a:pPr>
            <a:r>
              <a:rPr lang="en-US" sz="2000" dirty="0" smtClean="0"/>
              <a:t>Contracts</a:t>
            </a:r>
          </a:p>
          <a:p>
            <a:pPr>
              <a:buFontTx/>
              <a:buChar char="-"/>
            </a:pPr>
            <a:r>
              <a:rPr lang="en-US" sz="2000" dirty="0" smtClean="0"/>
              <a:t>Operating Margin</a:t>
            </a:r>
          </a:p>
          <a:p>
            <a:pPr>
              <a:buFontTx/>
              <a:buChar char="-"/>
            </a:pPr>
            <a:r>
              <a:rPr lang="en-US" sz="2000" dirty="0" smtClean="0"/>
              <a:t>Average Contract Fee</a:t>
            </a:r>
          </a:p>
          <a:p>
            <a:pPr>
              <a:buFontTx/>
              <a:buChar char="-"/>
            </a:pPr>
            <a:r>
              <a:rPr lang="en-US" sz="2000" dirty="0" smtClean="0"/>
              <a:t>Leads</a:t>
            </a:r>
          </a:p>
          <a:p>
            <a:r>
              <a:rPr lang="en-US" dirty="0" smtClean="0"/>
              <a:t>Annual</a:t>
            </a:r>
          </a:p>
          <a:p>
            <a:pPr>
              <a:buFontTx/>
              <a:buChar char="-"/>
            </a:pPr>
            <a:r>
              <a:rPr lang="en-US" sz="2000" dirty="0" smtClean="0"/>
              <a:t>Same as Month</a:t>
            </a:r>
          </a:p>
          <a:p>
            <a:pPr>
              <a:buFontTx/>
              <a:buChar char="-"/>
            </a:pPr>
            <a:r>
              <a:rPr lang="en-US" sz="2000" dirty="0" smtClean="0"/>
              <a:t>Repeat/Referral/Cold</a:t>
            </a:r>
          </a:p>
          <a:p>
            <a:pPr>
              <a:buFontTx/>
              <a:buChar char="-"/>
            </a:pPr>
            <a:r>
              <a:rPr lang="en-US" sz="2000" dirty="0" err="1" smtClean="0"/>
              <a:t>Lead:Contract</a:t>
            </a:r>
            <a:r>
              <a:rPr lang="en-US" sz="2000" dirty="0" smtClean="0"/>
              <a:t> Ratio</a:t>
            </a:r>
          </a:p>
          <a:p>
            <a:pPr>
              <a:buFontTx/>
              <a:buChar char="-"/>
            </a:pPr>
            <a:r>
              <a:rPr lang="en-US" sz="2000" dirty="0" smtClean="0"/>
              <a:t>Quality &amp; Service Scores</a:t>
            </a:r>
          </a:p>
          <a:p>
            <a:pPr>
              <a:buFontTx/>
              <a:buChar char="-"/>
            </a:pPr>
            <a:r>
              <a:rPr lang="en-US" sz="2000" dirty="0" smtClean="0"/>
              <a:t>Primary Market Segments</a:t>
            </a:r>
          </a:p>
          <a:p>
            <a:pPr>
              <a:buFontTx/>
              <a:buChar char="-"/>
            </a:pPr>
            <a:endParaRPr lang="en-US" sz="2000" dirty="0" smtClean="0"/>
          </a:p>
          <a:p>
            <a:pPr>
              <a:buFontTx/>
              <a:buChar char="-"/>
            </a:pPr>
            <a:endParaRPr lang="en-US" sz="2000" dirty="0" smtClean="0"/>
          </a:p>
          <a:p>
            <a:pPr>
              <a:buFontTx/>
              <a:buChar char="-"/>
            </a:pPr>
            <a:endParaRPr lang="en-US" sz="2000" dirty="0" smtClean="0"/>
          </a:p>
          <a:p>
            <a:pPr>
              <a:buFontTx/>
              <a:buChar char="-"/>
            </a:pPr>
            <a:endParaRPr lang="en-US" sz="2000" dirty="0"/>
          </a:p>
        </p:txBody>
      </p:sp>
    </p:spTree>
    <p:extLst>
      <p:ext uri="{BB962C8B-B14F-4D97-AF65-F5344CB8AC3E}">
        <p14:creationId xmlns:p14="http://schemas.microsoft.com/office/powerpoint/2010/main" val="3031956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Increasing Revenue with Data</a:t>
            </a:r>
            <a:endParaRPr lang="en-US" b="1" dirty="0"/>
          </a:p>
        </p:txBody>
      </p:sp>
      <p:sp>
        <p:nvSpPr>
          <p:cNvPr id="7" name="Content Placeholder 6"/>
          <p:cNvSpPr>
            <a:spLocks noGrp="1"/>
          </p:cNvSpPr>
          <p:nvPr>
            <p:ph sz="half" idx="1"/>
          </p:nvPr>
        </p:nvSpPr>
        <p:spPr/>
        <p:txBody>
          <a:bodyPr>
            <a:normAutofit lnSpcReduction="10000"/>
          </a:bodyPr>
          <a:lstStyle/>
          <a:p>
            <a:pPr marL="0" indent="0">
              <a:buNone/>
            </a:pPr>
            <a:r>
              <a:rPr lang="en-US" dirty="0" smtClean="0"/>
              <a:t>#1. Know Your Primary Market Segments</a:t>
            </a:r>
          </a:p>
          <a:p>
            <a:pPr marL="0" indent="0">
              <a:buNone/>
            </a:pPr>
            <a:r>
              <a:rPr lang="en-US" dirty="0" smtClean="0"/>
              <a:t>#2. Grow Your Stars &amp; Cut Your Dogs</a:t>
            </a:r>
          </a:p>
          <a:p>
            <a:pPr marL="0" indent="0">
              <a:buNone/>
            </a:pPr>
            <a:r>
              <a:rPr lang="en-US" dirty="0" smtClean="0"/>
              <a:t>#3. Identify Participant Trends</a:t>
            </a:r>
          </a:p>
          <a:p>
            <a:pPr marL="0" indent="0">
              <a:buNone/>
            </a:pPr>
            <a:r>
              <a:rPr lang="en-US" dirty="0" smtClean="0"/>
              <a:t>#4. Be a Better Planner</a:t>
            </a:r>
          </a:p>
          <a:p>
            <a:pPr marL="0" indent="0">
              <a:buNone/>
            </a:pPr>
            <a:r>
              <a:rPr lang="en-US" dirty="0" smtClean="0"/>
              <a:t>#5. Target Carrier Routes &amp; Postal Codes</a:t>
            </a:r>
          </a:p>
        </p:txBody>
      </p:sp>
      <p:sp>
        <p:nvSpPr>
          <p:cNvPr id="8" name="Content Placeholder 7"/>
          <p:cNvSpPr>
            <a:spLocks noGrp="1"/>
          </p:cNvSpPr>
          <p:nvPr>
            <p:ph sz="half" idx="2"/>
          </p:nvPr>
        </p:nvSpPr>
        <p:spPr/>
        <p:txBody>
          <a:bodyPr>
            <a:normAutofit lnSpcReduction="10000"/>
          </a:bodyPr>
          <a:lstStyle/>
          <a:p>
            <a:pPr marL="0" indent="0">
              <a:buNone/>
            </a:pPr>
            <a:r>
              <a:rPr lang="en-US" dirty="0" smtClean="0"/>
              <a:t>#6. Understand Your Repeat Rate</a:t>
            </a:r>
          </a:p>
          <a:p>
            <a:pPr marL="0" indent="0">
              <a:buNone/>
            </a:pPr>
            <a:r>
              <a:rPr lang="en-US" dirty="0" smtClean="0"/>
              <a:t>#7. Identify the Next Course</a:t>
            </a:r>
          </a:p>
          <a:p>
            <a:pPr marL="0" indent="0">
              <a:buNone/>
            </a:pPr>
            <a:r>
              <a:rPr lang="en-US" dirty="0" smtClean="0"/>
              <a:t>#8. Track Promotions &amp; Resource Winners</a:t>
            </a:r>
          </a:p>
          <a:p>
            <a:pPr marL="0" indent="0">
              <a:buNone/>
            </a:pPr>
            <a:r>
              <a:rPr lang="en-US" dirty="0" smtClean="0"/>
              <a:t>#9. Diversify Your Pricing Mix</a:t>
            </a:r>
          </a:p>
          <a:p>
            <a:pPr marL="0" indent="0">
              <a:buNone/>
            </a:pPr>
            <a:r>
              <a:rPr lang="en-US" dirty="0" smtClean="0"/>
              <a:t>#10. Know Your Half-Life</a:t>
            </a:r>
          </a:p>
          <a:p>
            <a:pPr marL="0" indent="0">
              <a:buNone/>
            </a:pPr>
            <a:r>
              <a:rPr lang="en-US" dirty="0" smtClean="0"/>
              <a:t>#11. Build Scorecards</a:t>
            </a:r>
          </a:p>
          <a:p>
            <a:pPr marL="0" indent="0">
              <a:buNone/>
            </a:pPr>
            <a:endParaRPr lang="en-US" dirty="0"/>
          </a:p>
        </p:txBody>
      </p:sp>
    </p:spTree>
    <p:extLst>
      <p:ext uri="{BB962C8B-B14F-4D97-AF65-F5344CB8AC3E}">
        <p14:creationId xmlns:p14="http://schemas.microsoft.com/office/powerpoint/2010/main" val="234071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xresdefault.jpg"/>
          <p:cNvPicPr>
            <a:picLocks noGrp="1" noChangeAspect="1"/>
          </p:cNvPicPr>
          <p:nvPr>
            <p:ph idx="1"/>
          </p:nvPr>
        </p:nvPicPr>
        <p:blipFill>
          <a:blip r:embed="rId2">
            <a:extLst>
              <a:ext uri="{28A0092B-C50C-407E-A947-70E740481C1C}">
                <a14:useLocalDpi xmlns:a14="http://schemas.microsoft.com/office/drawing/2010/main" val="0"/>
              </a:ext>
            </a:extLst>
          </a:blip>
          <a:srcRect l="8176" r="8176"/>
          <a:stretch>
            <a:fillRect/>
          </a:stretch>
        </p:blipFill>
        <p:spPr>
          <a:xfrm>
            <a:off x="457200" y="592138"/>
            <a:ext cx="8229600" cy="5534025"/>
          </a:xfrm>
        </p:spPr>
      </p:pic>
    </p:spTree>
    <p:extLst>
      <p:ext uri="{BB962C8B-B14F-4D97-AF65-F5344CB8AC3E}">
        <p14:creationId xmlns:p14="http://schemas.microsoft.com/office/powerpoint/2010/main" val="2180537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hankyou.jpg"/>
          <p:cNvPicPr>
            <a:picLocks noGrp="1" noChangeAspect="1"/>
          </p:cNvPicPr>
          <p:nvPr>
            <p:ph idx="1"/>
          </p:nvPr>
        </p:nvPicPr>
        <p:blipFill>
          <a:blip r:embed="rId2">
            <a:extLst>
              <a:ext uri="{28A0092B-C50C-407E-A947-70E740481C1C}">
                <a14:useLocalDpi xmlns:a14="http://schemas.microsoft.com/office/drawing/2010/main" val="0"/>
              </a:ext>
            </a:extLst>
          </a:blip>
          <a:srcRect l="20896" r="20896"/>
          <a:stretch>
            <a:fillRect/>
          </a:stretch>
        </p:blipFill>
        <p:spPr/>
      </p:pic>
      <p:sp>
        <p:nvSpPr>
          <p:cNvPr id="4" name="Text Placeholder 3"/>
          <p:cNvSpPr>
            <a:spLocks noGrp="1"/>
          </p:cNvSpPr>
          <p:nvPr>
            <p:ph type="body" sz="half" idx="2"/>
          </p:nvPr>
        </p:nvSpPr>
        <p:spPr/>
        <p:txBody>
          <a:bodyPr/>
          <a:lstStyle/>
          <a:p>
            <a:endParaRPr lang="en-US" sz="2800" dirty="0" smtClean="0"/>
          </a:p>
          <a:p>
            <a:r>
              <a:rPr lang="en-US" sz="2800" dirty="0" smtClean="0">
                <a:hlinkClick r:id="rId3"/>
              </a:rPr>
              <a:t>brendan@lern.org</a:t>
            </a:r>
            <a:endParaRPr lang="en-US" sz="2800" dirty="0" smtClean="0"/>
          </a:p>
          <a:p>
            <a:endParaRPr lang="en-US" sz="2800" dirty="0"/>
          </a:p>
          <a:p>
            <a:endParaRPr lang="en-US" sz="2800" dirty="0" smtClean="0"/>
          </a:p>
          <a:p>
            <a:r>
              <a:rPr lang="en-US" sz="2800" dirty="0" smtClean="0">
                <a:hlinkClick r:id="rId4"/>
              </a:rPr>
              <a:t>info@lern.org</a:t>
            </a:r>
            <a:endParaRPr lang="en-US" sz="2800" dirty="0" smtClean="0"/>
          </a:p>
          <a:p>
            <a:endParaRPr lang="en-US" dirty="0"/>
          </a:p>
          <a:p>
            <a:endParaRPr lang="en-US" dirty="0"/>
          </a:p>
        </p:txBody>
      </p:sp>
    </p:spTree>
    <p:extLst>
      <p:ext uri="{BB962C8B-B14F-4D97-AF65-F5344CB8AC3E}">
        <p14:creationId xmlns:p14="http://schemas.microsoft.com/office/powerpoint/2010/main" val="1818093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The Difference</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Data Collection: Process of gathering data</a:t>
            </a:r>
            <a:endParaRPr lang="en-US" sz="1200" dirty="0" smtClean="0"/>
          </a:p>
          <a:p>
            <a:pPr marL="0" indent="0">
              <a:buNone/>
            </a:pPr>
            <a:endParaRPr lang="en-US" sz="1200" dirty="0" smtClean="0"/>
          </a:p>
          <a:p>
            <a:r>
              <a:rPr lang="en-US" dirty="0" smtClean="0"/>
              <a:t>Data Analysis: Process of inspecting, cleansing, transforming and modeling data</a:t>
            </a:r>
          </a:p>
          <a:p>
            <a:pPr marL="0" indent="0">
              <a:buNone/>
            </a:pPr>
            <a:endParaRPr lang="en-US" sz="1200" dirty="0" smtClean="0"/>
          </a:p>
          <a:p>
            <a:r>
              <a:rPr lang="en-US" dirty="0" smtClean="0"/>
              <a:t>Data Reporting: Process of using data for decision-making</a:t>
            </a:r>
            <a:endParaRPr lang="en-US" dirty="0"/>
          </a:p>
        </p:txBody>
      </p:sp>
      <p:pic>
        <p:nvPicPr>
          <p:cNvPr id="5" name="Content Placeholder 4" descr="approach_model.jpg"/>
          <p:cNvPicPr>
            <a:picLocks noGrp="1" noChangeAspect="1"/>
          </p:cNvPicPr>
          <p:nvPr>
            <p:ph sz="half" idx="2"/>
          </p:nvPr>
        </p:nvPicPr>
        <p:blipFill>
          <a:blip r:embed="rId2">
            <a:extLst>
              <a:ext uri="{28A0092B-C50C-407E-A947-70E740481C1C}">
                <a14:useLocalDpi xmlns:a14="http://schemas.microsoft.com/office/drawing/2010/main" val="0"/>
              </a:ext>
            </a:extLst>
          </a:blip>
          <a:srcRect t="1528" b="1528"/>
          <a:stretch>
            <a:fillRect/>
          </a:stretch>
        </p:blipFill>
        <p:spPr/>
      </p:pic>
    </p:spTree>
    <p:extLst>
      <p:ext uri="{BB962C8B-B14F-4D97-AF65-F5344CB8AC3E}">
        <p14:creationId xmlns:p14="http://schemas.microsoft.com/office/powerpoint/2010/main" val="199482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l"/>
            <a:r>
              <a:rPr lang="en-US" b="1" dirty="0" smtClean="0"/>
              <a:t>Key Continuing Education &amp; Lifelong Learning Data</a:t>
            </a:r>
            <a:endParaRPr lang="en-US" b="1" dirty="0"/>
          </a:p>
        </p:txBody>
      </p:sp>
      <p:sp>
        <p:nvSpPr>
          <p:cNvPr id="6" name="Content Placeholder 5"/>
          <p:cNvSpPr>
            <a:spLocks noGrp="1"/>
          </p:cNvSpPr>
          <p:nvPr>
            <p:ph idx="1"/>
          </p:nvPr>
        </p:nvSpPr>
        <p:spPr/>
        <p:txBody>
          <a:bodyPr>
            <a:normAutofit/>
          </a:bodyPr>
          <a:lstStyle/>
          <a:p>
            <a:r>
              <a:rPr lang="en-US" dirty="0" smtClean="0"/>
              <a:t>Participant Data: Demographics &amp; Purchasing</a:t>
            </a:r>
          </a:p>
          <a:p>
            <a:r>
              <a:rPr lang="en-US" dirty="0" smtClean="0"/>
              <a:t>Course/Class Programming Data: Participation &amp; Finance</a:t>
            </a:r>
          </a:p>
          <a:p>
            <a:r>
              <a:rPr lang="en-US" dirty="0" smtClean="0"/>
              <a:t>Promotion Data: Promotion Method &amp; Finance</a:t>
            </a:r>
          </a:p>
          <a:p>
            <a:r>
              <a:rPr lang="en-US" dirty="0" smtClean="0"/>
              <a:t>Finance Data: Operating Margin &amp; Net</a:t>
            </a:r>
          </a:p>
          <a:p>
            <a:r>
              <a:rPr lang="en-US" dirty="0" smtClean="0"/>
              <a:t>Needs Assessment Data: Improvements &amp; Additions</a:t>
            </a:r>
            <a:endParaRPr lang="en-US" dirty="0"/>
          </a:p>
        </p:txBody>
      </p:sp>
    </p:spTree>
    <p:extLst>
      <p:ext uri="{BB962C8B-B14F-4D97-AF65-F5344CB8AC3E}">
        <p14:creationId xmlns:p14="http://schemas.microsoft.com/office/powerpoint/2010/main" val="311842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Increasing Income With Data</a:t>
            </a:r>
            <a:endParaRPr lang="en-US" b="1" dirty="0"/>
          </a:p>
        </p:txBody>
      </p:sp>
      <p:pic>
        <p:nvPicPr>
          <p:cNvPr id="6" name="Content Placeholder 5" descr="make-it-better.jpg"/>
          <p:cNvPicPr>
            <a:picLocks noGrp="1" noChangeAspect="1"/>
          </p:cNvPicPr>
          <p:nvPr>
            <p:ph sz="half" idx="1"/>
          </p:nvPr>
        </p:nvPicPr>
        <p:blipFill>
          <a:blip r:embed="rId2">
            <a:extLst>
              <a:ext uri="{28A0092B-C50C-407E-A947-70E740481C1C}">
                <a14:useLocalDpi xmlns:a14="http://schemas.microsoft.com/office/drawing/2010/main" val="0"/>
              </a:ext>
            </a:extLst>
          </a:blip>
          <a:srcRect t="-12280" b="-12280"/>
          <a:stretch>
            <a:fillRect/>
          </a:stretch>
        </p:blipFill>
        <p:spPr/>
      </p:pic>
      <p:sp>
        <p:nvSpPr>
          <p:cNvPr id="5" name="Content Placeholder 4"/>
          <p:cNvSpPr>
            <a:spLocks noGrp="1"/>
          </p:cNvSpPr>
          <p:nvPr>
            <p:ph sz="half" idx="2"/>
          </p:nvPr>
        </p:nvSpPr>
        <p:spPr/>
        <p:txBody>
          <a:bodyPr>
            <a:normAutofit/>
          </a:bodyPr>
          <a:lstStyle/>
          <a:p>
            <a:r>
              <a:rPr lang="en-US" sz="3200" dirty="0" smtClean="0"/>
              <a:t>Better course programming</a:t>
            </a:r>
          </a:p>
          <a:p>
            <a:r>
              <a:rPr lang="en-US" sz="3200" dirty="0" smtClean="0"/>
              <a:t>Better pricing</a:t>
            </a:r>
          </a:p>
          <a:p>
            <a:r>
              <a:rPr lang="en-US" sz="3200" dirty="0" smtClean="0"/>
              <a:t>Better use of staff</a:t>
            </a:r>
          </a:p>
          <a:p>
            <a:r>
              <a:rPr lang="en-US" sz="3200" dirty="0" smtClean="0"/>
              <a:t>Better marketing</a:t>
            </a:r>
          </a:p>
          <a:p>
            <a:r>
              <a:rPr lang="en-US" sz="3200" dirty="0" smtClean="0"/>
              <a:t>Better decision-making</a:t>
            </a:r>
          </a:p>
          <a:p>
            <a:r>
              <a:rPr lang="en-US" sz="3200" dirty="0" smtClean="0"/>
              <a:t>Better planning</a:t>
            </a:r>
            <a:endParaRPr lang="en-US" sz="3200" dirty="0"/>
          </a:p>
        </p:txBody>
      </p:sp>
    </p:spTree>
    <p:extLst>
      <p:ext uri="{BB962C8B-B14F-4D97-AF65-F5344CB8AC3E}">
        <p14:creationId xmlns:p14="http://schemas.microsoft.com/office/powerpoint/2010/main" val="415429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subTitle" idx="1"/>
          </p:nvPr>
        </p:nvSpPr>
        <p:spPr>
          <a:xfrm>
            <a:off x="670310" y="4533777"/>
            <a:ext cx="7849684" cy="1940527"/>
          </a:xfrm>
        </p:spPr>
        <p:txBody>
          <a:bodyPr>
            <a:noAutofit/>
          </a:bodyPr>
          <a:lstStyle/>
          <a:p>
            <a:r>
              <a:rPr lang="en-US" sz="5400" b="1" dirty="0" smtClean="0"/>
              <a:t>11 Ways Data Helps You Increase Income</a:t>
            </a:r>
            <a:endParaRPr lang="en-US" sz="5400" dirty="0"/>
          </a:p>
        </p:txBody>
      </p:sp>
      <p:pic>
        <p:nvPicPr>
          <p:cNvPr id="15" name="Picture 14" descr="vector_65_14-5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833" y="599800"/>
            <a:ext cx="3745113" cy="3745113"/>
          </a:xfrm>
          <a:prstGeom prst="rect">
            <a:avLst/>
          </a:prstGeom>
        </p:spPr>
      </p:pic>
    </p:spTree>
    <p:extLst>
      <p:ext uri="{BB962C8B-B14F-4D97-AF65-F5344CB8AC3E}">
        <p14:creationId xmlns:p14="http://schemas.microsoft.com/office/powerpoint/2010/main" val="164799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#1. Identify &amp; Target Primary Market Segments</a:t>
            </a:r>
            <a:endParaRPr lang="en-US" b="1" dirty="0"/>
          </a:p>
        </p:txBody>
      </p:sp>
      <p:sp>
        <p:nvSpPr>
          <p:cNvPr id="4" name="Content Placeholder 3"/>
          <p:cNvSpPr>
            <a:spLocks noGrp="1"/>
          </p:cNvSpPr>
          <p:nvPr>
            <p:ph sz="half" idx="1"/>
          </p:nvPr>
        </p:nvSpPr>
        <p:spPr>
          <a:xfrm>
            <a:off x="457200" y="1600200"/>
            <a:ext cx="4038600" cy="5121081"/>
          </a:xfrm>
        </p:spPr>
        <p:txBody>
          <a:bodyPr>
            <a:normAutofit lnSpcReduction="10000"/>
          </a:bodyPr>
          <a:lstStyle/>
          <a:p>
            <a:r>
              <a:rPr lang="en-US" dirty="0" smtClean="0"/>
              <a:t>20% of best customers generate 80% of your business</a:t>
            </a:r>
          </a:p>
          <a:p>
            <a:r>
              <a:rPr lang="en-US" dirty="0" smtClean="0"/>
              <a:t>A market segment is a cluster of people defined by demographics and purchasing history</a:t>
            </a:r>
          </a:p>
          <a:p>
            <a:r>
              <a:rPr lang="en-US" dirty="0" smtClean="0"/>
              <a:t>7 primary market segments</a:t>
            </a:r>
          </a:p>
          <a:p>
            <a:r>
              <a:rPr lang="en-US" dirty="0" smtClean="0"/>
              <a:t>Listen to, program for &amp; promote to</a:t>
            </a:r>
          </a:p>
          <a:p>
            <a:endParaRPr lang="en-US" dirty="0"/>
          </a:p>
        </p:txBody>
      </p:sp>
      <p:pic>
        <p:nvPicPr>
          <p:cNvPr id="6" name="Content Placeholder 5" descr="Unknown.png"/>
          <p:cNvPicPr>
            <a:picLocks noGrp="1" noChangeAspect="1"/>
          </p:cNvPicPr>
          <p:nvPr>
            <p:ph sz="half" idx="2"/>
          </p:nvPr>
        </p:nvPicPr>
        <p:blipFill>
          <a:blip r:embed="rId2">
            <a:extLst>
              <a:ext uri="{28A0092B-C50C-407E-A947-70E740481C1C}">
                <a14:useLocalDpi xmlns:a14="http://schemas.microsoft.com/office/drawing/2010/main" val="0"/>
              </a:ext>
            </a:extLst>
          </a:blip>
          <a:srcRect t="-14613" b="-14613"/>
          <a:stretch>
            <a:fillRect/>
          </a:stretch>
        </p:blipFill>
        <p:spPr/>
      </p:pic>
    </p:spTree>
    <p:extLst>
      <p:ext uri="{BB962C8B-B14F-4D97-AF65-F5344CB8AC3E}">
        <p14:creationId xmlns:p14="http://schemas.microsoft.com/office/powerpoint/2010/main" val="377144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1"/>
                </a:solidFill>
              </a:rPr>
              <a:t>Market Segment Example</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2564231"/>
              </p:ext>
            </p:extLst>
          </p:nvPr>
        </p:nvGraphicFramePr>
        <p:xfrm>
          <a:off x="228600" y="1904998"/>
          <a:ext cx="8686800" cy="4291800"/>
        </p:xfrm>
        <a:graphic>
          <a:graphicData uri="http://schemas.openxmlformats.org/drawingml/2006/table">
            <a:tbl>
              <a:tblPr firstRow="1" bandRow="1">
                <a:tableStyleId>{073A0DAA-6AF3-43AB-8588-CEC1D06C72B9}</a:tableStyleId>
              </a:tblPr>
              <a:tblGrid>
                <a:gridCol w="1908175"/>
                <a:gridCol w="3276600"/>
                <a:gridCol w="2892425"/>
                <a:gridCol w="609600"/>
              </a:tblGrid>
              <a:tr h="536475">
                <a:tc>
                  <a:txBody>
                    <a:bodyPr/>
                    <a:lstStyle/>
                    <a:p>
                      <a:pPr algn="ctr"/>
                      <a:r>
                        <a:rPr lang="en-US" dirty="0" smtClean="0"/>
                        <a:t>Gender</a:t>
                      </a:r>
                      <a:endParaRPr lang="en-US" dirty="0"/>
                    </a:p>
                  </a:txBody>
                  <a:tcPr/>
                </a:tc>
                <a:tc>
                  <a:txBody>
                    <a:bodyPr/>
                    <a:lstStyle/>
                    <a:p>
                      <a:pPr algn="ctr"/>
                      <a:r>
                        <a:rPr lang="en-US" dirty="0" smtClean="0"/>
                        <a:t>Generation</a:t>
                      </a:r>
                      <a:endParaRPr lang="en-US" dirty="0"/>
                    </a:p>
                  </a:txBody>
                  <a:tcPr/>
                </a:tc>
                <a:tc>
                  <a:txBody>
                    <a:bodyPr/>
                    <a:lstStyle/>
                    <a:p>
                      <a:pPr algn="ctr"/>
                      <a:r>
                        <a:rPr lang="en-US" dirty="0" smtClean="0"/>
                        <a:t>Interests</a:t>
                      </a:r>
                      <a:endParaRPr lang="en-US" dirty="0"/>
                    </a:p>
                  </a:txBody>
                  <a:tcPr/>
                </a:tc>
                <a:tc>
                  <a:txBody>
                    <a:bodyPr/>
                    <a:lstStyle/>
                    <a:p>
                      <a:pPr algn="r"/>
                      <a:r>
                        <a:rPr lang="en-US" dirty="0" smtClean="0"/>
                        <a:t>%</a:t>
                      </a:r>
                      <a:endParaRPr lang="en-US" dirty="0"/>
                    </a:p>
                  </a:txBody>
                  <a:tcPr/>
                </a:tc>
              </a:tr>
              <a:tr h="536475">
                <a:tc>
                  <a:txBody>
                    <a:bodyPr/>
                    <a:lstStyle/>
                    <a:p>
                      <a:r>
                        <a:rPr lang="en-US" dirty="0" smtClean="0"/>
                        <a:t>Females</a:t>
                      </a:r>
                      <a:endParaRPr lang="en-US" dirty="0"/>
                    </a:p>
                  </a:txBody>
                  <a:tcPr/>
                </a:tc>
                <a:tc>
                  <a:txBody>
                    <a:bodyPr/>
                    <a:lstStyle/>
                    <a:p>
                      <a:r>
                        <a:rPr lang="en-US" dirty="0" smtClean="0"/>
                        <a:t>Veterans</a:t>
                      </a:r>
                      <a:endParaRPr lang="en-US" dirty="0"/>
                    </a:p>
                  </a:txBody>
                  <a:tcPr/>
                </a:tc>
                <a:tc>
                  <a:txBody>
                    <a:bodyPr/>
                    <a:lstStyle/>
                    <a:p>
                      <a:r>
                        <a:rPr lang="en-US" altLang="en-US" dirty="0" smtClean="0"/>
                        <a:t>Adult Plus &amp; Trips</a:t>
                      </a:r>
                      <a:endParaRPr lang="en-US" dirty="0"/>
                    </a:p>
                  </a:txBody>
                  <a:tcPr/>
                </a:tc>
                <a:tc>
                  <a:txBody>
                    <a:bodyPr/>
                    <a:lstStyle/>
                    <a:p>
                      <a:pPr algn="r"/>
                      <a:r>
                        <a:rPr lang="en-US" dirty="0" smtClean="0"/>
                        <a:t>19%</a:t>
                      </a:r>
                      <a:endParaRPr lang="en-US" dirty="0"/>
                    </a:p>
                  </a:txBody>
                  <a:tcPr/>
                </a:tc>
              </a:tr>
              <a:tr h="536475">
                <a:tc>
                  <a:txBody>
                    <a:bodyPr/>
                    <a:lstStyle/>
                    <a:p>
                      <a:r>
                        <a:rPr lang="en-US" dirty="0" smtClean="0"/>
                        <a:t>Males</a:t>
                      </a:r>
                      <a:endParaRPr lang="en-US" dirty="0"/>
                    </a:p>
                  </a:txBody>
                  <a:tcPr/>
                </a:tc>
                <a:tc>
                  <a:txBody>
                    <a:bodyPr/>
                    <a:lstStyle/>
                    <a:p>
                      <a:r>
                        <a:rPr lang="en-US" dirty="0" smtClean="0"/>
                        <a:t>Baby Boomers</a:t>
                      </a:r>
                      <a:r>
                        <a:rPr lang="en-US" baseline="0" dirty="0" smtClean="0"/>
                        <a:t> &amp; Generation X</a:t>
                      </a:r>
                      <a:endParaRPr lang="en-US" dirty="0"/>
                    </a:p>
                  </a:txBody>
                  <a:tcPr/>
                </a:tc>
                <a:tc>
                  <a:txBody>
                    <a:bodyPr/>
                    <a:lstStyle/>
                    <a:p>
                      <a:r>
                        <a:rPr lang="en-US" dirty="0" smtClean="0"/>
                        <a:t>Environmental</a:t>
                      </a:r>
                      <a:endParaRPr lang="en-US" dirty="0"/>
                    </a:p>
                  </a:txBody>
                  <a:tcPr/>
                </a:tc>
                <a:tc>
                  <a:txBody>
                    <a:bodyPr/>
                    <a:lstStyle/>
                    <a:p>
                      <a:pPr algn="r"/>
                      <a:r>
                        <a:rPr lang="en-US" dirty="0" smtClean="0"/>
                        <a:t>14%</a:t>
                      </a:r>
                      <a:endParaRPr lang="en-US" dirty="0"/>
                    </a:p>
                  </a:txBody>
                  <a:tcPr/>
                </a:tc>
              </a:tr>
              <a:tr h="536475">
                <a:tc>
                  <a:txBody>
                    <a:bodyPr/>
                    <a:lstStyle/>
                    <a:p>
                      <a:r>
                        <a:rPr lang="en-US" dirty="0" smtClean="0"/>
                        <a:t>Females</a:t>
                      </a:r>
                      <a:endParaRPr lang="en-US" dirty="0"/>
                    </a:p>
                  </a:txBody>
                  <a:tcPr/>
                </a:tc>
                <a:tc>
                  <a:txBody>
                    <a:bodyPr/>
                    <a:lstStyle/>
                    <a:p>
                      <a:r>
                        <a:rPr lang="en-US" dirty="0" smtClean="0"/>
                        <a:t>Baby Boomers</a:t>
                      </a:r>
                      <a:r>
                        <a:rPr lang="en-US" baseline="0" dirty="0" smtClean="0"/>
                        <a:t> &amp; Generation X</a:t>
                      </a:r>
                      <a:endParaRPr lang="en-US" dirty="0"/>
                    </a:p>
                  </a:txBody>
                  <a:tcPr/>
                </a:tc>
                <a:tc>
                  <a:txBody>
                    <a:bodyPr/>
                    <a:lstStyle/>
                    <a:p>
                      <a:r>
                        <a:rPr lang="en-US" dirty="0" smtClean="0"/>
                        <a:t>Allied Health</a:t>
                      </a:r>
                      <a:endParaRPr lang="en-US" dirty="0"/>
                    </a:p>
                  </a:txBody>
                  <a:tcPr/>
                </a:tc>
                <a:tc>
                  <a:txBody>
                    <a:bodyPr/>
                    <a:lstStyle/>
                    <a:p>
                      <a:pPr algn="r"/>
                      <a:r>
                        <a:rPr lang="en-US" dirty="0" smtClean="0"/>
                        <a:t>13%</a:t>
                      </a:r>
                      <a:endParaRPr lang="en-US" dirty="0"/>
                    </a:p>
                  </a:txBody>
                  <a:tcPr/>
                </a:tc>
              </a:tr>
              <a:tr h="536475">
                <a:tc>
                  <a:txBody>
                    <a:bodyPr/>
                    <a:lstStyle/>
                    <a:p>
                      <a:r>
                        <a:rPr lang="en-US" dirty="0" smtClean="0"/>
                        <a:t>Females &amp; Males</a:t>
                      </a:r>
                      <a:endParaRPr lang="en-US" dirty="0"/>
                    </a:p>
                  </a:txBody>
                  <a:tcPr/>
                </a:tc>
                <a:tc>
                  <a:txBody>
                    <a:bodyPr/>
                    <a:lstStyle/>
                    <a:p>
                      <a:r>
                        <a:rPr lang="en-US" dirty="0" smtClean="0"/>
                        <a:t>Baby Boomers &amp; Generation X</a:t>
                      </a:r>
                      <a:endParaRPr lang="en-US" dirty="0"/>
                    </a:p>
                  </a:txBody>
                  <a:tcPr/>
                </a:tc>
                <a:tc>
                  <a:txBody>
                    <a:bodyPr/>
                    <a:lstStyle/>
                    <a:p>
                      <a:r>
                        <a:rPr lang="en-US" dirty="0" smtClean="0"/>
                        <a:t>Real Estate</a:t>
                      </a:r>
                      <a:endParaRPr lang="en-US" dirty="0"/>
                    </a:p>
                  </a:txBody>
                  <a:tcPr/>
                </a:tc>
                <a:tc>
                  <a:txBody>
                    <a:bodyPr/>
                    <a:lstStyle/>
                    <a:p>
                      <a:pPr algn="r"/>
                      <a:r>
                        <a:rPr lang="en-US" dirty="0" smtClean="0"/>
                        <a:t>9%</a:t>
                      </a:r>
                      <a:endParaRPr lang="en-US" dirty="0"/>
                    </a:p>
                  </a:txBody>
                  <a:tcPr/>
                </a:tc>
              </a:tr>
              <a:tr h="536475">
                <a:tc>
                  <a:txBody>
                    <a:bodyPr/>
                    <a:lstStyle/>
                    <a:p>
                      <a:r>
                        <a:rPr lang="en-US" dirty="0" smtClean="0"/>
                        <a:t>Females</a:t>
                      </a:r>
                      <a:endParaRPr lang="en-US" dirty="0"/>
                    </a:p>
                  </a:txBody>
                  <a:tcPr/>
                </a:tc>
                <a:tc>
                  <a:txBody>
                    <a:bodyPr/>
                    <a:lstStyle/>
                    <a:p>
                      <a:r>
                        <a:rPr lang="en-US" dirty="0" smtClean="0"/>
                        <a:t>Generation X &amp; Y</a:t>
                      </a:r>
                      <a:endParaRPr lang="en-US" dirty="0"/>
                    </a:p>
                  </a:txBody>
                  <a:tcPr/>
                </a:tc>
                <a:tc>
                  <a:txBody>
                    <a:bodyPr/>
                    <a:lstStyle/>
                    <a:p>
                      <a:r>
                        <a:rPr lang="en-US" dirty="0" smtClean="0"/>
                        <a:t>Nursing Assistant</a:t>
                      </a:r>
                      <a:endParaRPr lang="en-US" dirty="0"/>
                    </a:p>
                  </a:txBody>
                  <a:tcPr/>
                </a:tc>
                <a:tc>
                  <a:txBody>
                    <a:bodyPr/>
                    <a:lstStyle/>
                    <a:p>
                      <a:pPr algn="r"/>
                      <a:r>
                        <a:rPr lang="en-US" dirty="0" smtClean="0"/>
                        <a:t>7%</a:t>
                      </a:r>
                      <a:endParaRPr lang="en-US" dirty="0"/>
                    </a:p>
                  </a:txBody>
                  <a:tcPr/>
                </a:tc>
              </a:tr>
              <a:tr h="536475">
                <a:tc>
                  <a:txBody>
                    <a:bodyPr/>
                    <a:lstStyle/>
                    <a:p>
                      <a:r>
                        <a:rPr lang="en-US" dirty="0" smtClean="0"/>
                        <a:t>Females &amp; Males</a:t>
                      </a:r>
                      <a:endParaRPr lang="en-US" dirty="0"/>
                    </a:p>
                  </a:txBody>
                  <a:tcPr/>
                </a:tc>
                <a:tc>
                  <a:txBody>
                    <a:bodyPr/>
                    <a:lstStyle/>
                    <a:p>
                      <a:r>
                        <a:rPr lang="en-US" dirty="0" smtClean="0"/>
                        <a:t>Baby</a:t>
                      </a:r>
                      <a:r>
                        <a:rPr lang="en-US" baseline="0" dirty="0" smtClean="0"/>
                        <a:t> Boomers &amp; Generation X</a:t>
                      </a:r>
                      <a:endParaRPr lang="en-US" dirty="0"/>
                    </a:p>
                  </a:txBody>
                  <a:tcPr/>
                </a:tc>
                <a:tc>
                  <a:txBody>
                    <a:bodyPr/>
                    <a:lstStyle/>
                    <a:p>
                      <a:r>
                        <a:rPr lang="en-US" dirty="0" smtClean="0"/>
                        <a:t>Professional Development</a:t>
                      </a:r>
                      <a:endParaRPr lang="en-US" dirty="0"/>
                    </a:p>
                  </a:txBody>
                  <a:tcPr/>
                </a:tc>
                <a:tc>
                  <a:txBody>
                    <a:bodyPr/>
                    <a:lstStyle/>
                    <a:p>
                      <a:pPr algn="r"/>
                      <a:r>
                        <a:rPr lang="en-US" dirty="0" smtClean="0"/>
                        <a:t>5%</a:t>
                      </a:r>
                      <a:endParaRPr lang="en-US" dirty="0"/>
                    </a:p>
                  </a:txBody>
                  <a:tcPr/>
                </a:tc>
              </a:tr>
              <a:tr h="536475">
                <a:tc>
                  <a:txBody>
                    <a:bodyPr/>
                    <a:lstStyle/>
                    <a:p>
                      <a:r>
                        <a:rPr lang="en-US" dirty="0" smtClean="0"/>
                        <a:t>Females</a:t>
                      </a:r>
                      <a:endParaRPr lang="en-US" dirty="0"/>
                    </a:p>
                  </a:txBody>
                  <a:tcPr/>
                </a:tc>
                <a:tc>
                  <a:txBody>
                    <a:bodyPr/>
                    <a:lstStyle/>
                    <a:p>
                      <a:r>
                        <a:rPr lang="en-US" dirty="0" smtClean="0"/>
                        <a:t>Baby Boomers</a:t>
                      </a:r>
                      <a:endParaRPr lang="en-US" dirty="0"/>
                    </a:p>
                  </a:txBody>
                  <a:tcPr/>
                </a:tc>
                <a:tc>
                  <a:txBody>
                    <a:bodyPr/>
                    <a:lstStyle/>
                    <a:p>
                      <a:r>
                        <a:rPr lang="en-US" dirty="0" smtClean="0"/>
                        <a:t>Avocational</a:t>
                      </a:r>
                      <a:endParaRPr lang="en-US" dirty="0"/>
                    </a:p>
                  </a:txBody>
                  <a:tcPr/>
                </a:tc>
                <a:tc>
                  <a:txBody>
                    <a:bodyPr/>
                    <a:lstStyle/>
                    <a:p>
                      <a:pPr algn="r"/>
                      <a:r>
                        <a:rPr lang="en-US" dirty="0" smtClean="0"/>
                        <a:t>4%</a:t>
                      </a:r>
                      <a:endParaRPr lang="en-US" dirty="0"/>
                    </a:p>
                  </a:txBody>
                  <a:tcPr/>
                </a:tc>
              </a:tr>
            </a:tbl>
          </a:graphicData>
        </a:graphic>
      </p:graphicFrame>
    </p:spTree>
    <p:extLst>
      <p:ext uri="{BB962C8B-B14F-4D97-AF65-F5344CB8AC3E}">
        <p14:creationId xmlns:p14="http://schemas.microsoft.com/office/powerpoint/2010/main" val="3516172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2997</TotalTime>
  <Words>1414</Words>
  <Application>Microsoft Office PowerPoint</Application>
  <PresentationFormat>On-screen Show (4:3)</PresentationFormat>
  <Paragraphs>271</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HELLO!</vt:lpstr>
      <vt:lpstr>What Is Data?</vt:lpstr>
      <vt:lpstr>The Difference</vt:lpstr>
      <vt:lpstr>Key Continuing Education &amp; Lifelong Learning Data</vt:lpstr>
      <vt:lpstr>Increasing Income With Data</vt:lpstr>
      <vt:lpstr>PowerPoint Presentation</vt:lpstr>
      <vt:lpstr>#1. Identify &amp; Target Primary Market Segments</vt:lpstr>
      <vt:lpstr>Market Segment Example</vt:lpstr>
      <vt:lpstr>Success Story: Metro Continuing Education</vt:lpstr>
      <vt:lpstr>#2. Know Your Stars &amp; Dogs</vt:lpstr>
      <vt:lpstr>PowerPoint Presentation</vt:lpstr>
      <vt:lpstr>#3. Identify Trends </vt:lpstr>
      <vt:lpstr>#4. Better Planning</vt:lpstr>
      <vt:lpstr>#5. Carrier Routes &amp; Postal Codes</vt:lpstr>
      <vt:lpstr>Carrier Routes</vt:lpstr>
      <vt:lpstr>Postal Codes</vt:lpstr>
      <vt:lpstr>Target, Target, Target</vt:lpstr>
      <vt:lpstr>Success Stories</vt:lpstr>
      <vt:lpstr>#6. Know Your  Repeat Rate</vt:lpstr>
      <vt:lpstr>LTV Example</vt:lpstr>
      <vt:lpstr>Increasing Your Repeat Rate</vt:lpstr>
      <vt:lpstr>#7. Next Course</vt:lpstr>
      <vt:lpstr>LERN Data Analysis</vt:lpstr>
      <vt:lpstr>#8. Tracking &amp; Best Promotion Mix</vt:lpstr>
      <vt:lpstr>PowerPoint Presentation</vt:lpstr>
      <vt:lpstr>PowerPoint Presentation</vt:lpstr>
      <vt:lpstr>#9. Pricing Diversity</vt:lpstr>
      <vt:lpstr>#10. Half-Life</vt:lpstr>
      <vt:lpstr>Half-Life Examples</vt:lpstr>
      <vt:lpstr>#11. Scorecards </vt:lpstr>
      <vt:lpstr>Scorecard Example</vt:lpstr>
      <vt:lpstr>Increasing Revenue with Data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Marsello</dc:creator>
  <cp:lastModifiedBy>Windows User</cp:lastModifiedBy>
  <cp:revision>23</cp:revision>
  <dcterms:created xsi:type="dcterms:W3CDTF">2017-11-13T11:34:51Z</dcterms:created>
  <dcterms:modified xsi:type="dcterms:W3CDTF">2018-02-28T17:05:08Z</dcterms:modified>
</cp:coreProperties>
</file>