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2" r:id="rId2"/>
    <p:sldId id="273" r:id="rId3"/>
    <p:sldId id="274" r:id="rId4"/>
    <p:sldId id="275" r:id="rId5"/>
    <p:sldId id="277" r:id="rId6"/>
    <p:sldId id="298" r:id="rId7"/>
    <p:sldId id="303" r:id="rId8"/>
    <p:sldId id="279" r:id="rId9"/>
    <p:sldId id="301" r:id="rId10"/>
    <p:sldId id="280" r:id="rId11"/>
    <p:sldId id="281" r:id="rId12"/>
    <p:sldId id="282" r:id="rId13"/>
    <p:sldId id="283" r:id="rId14"/>
    <p:sldId id="284" r:id="rId15"/>
    <p:sldId id="300"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302" r:id="rId29"/>
  </p:sldIdLst>
  <p:sldSz cx="9144000" cy="6858000" type="screen4x3"/>
  <p:notesSz cx="7315200" cy="96012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3300"/>
    <a:srgbClr val="0046E2"/>
    <a:srgbClr val="006699"/>
    <a:srgbClr val="9AB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40" autoAdjust="0"/>
  </p:normalViewPr>
  <p:slideViewPr>
    <p:cSldViewPr>
      <p:cViewPr varScale="1">
        <p:scale>
          <a:sx n="51" d="100"/>
          <a:sy n="51" d="100"/>
        </p:scale>
        <p:origin x="1387" y="43"/>
      </p:cViewPr>
      <p:guideLst>
        <p:guide orient="horz" pos="2160"/>
        <p:guide pos="2880"/>
      </p:guideLst>
    </p:cSldViewPr>
  </p:slideViewPr>
  <p:notesTextViewPr>
    <p:cViewPr>
      <p:scale>
        <a:sx n="150" d="100"/>
        <a:sy n="150" d="100"/>
      </p:scale>
      <p:origin x="0" y="0"/>
    </p:cViewPr>
  </p:notesTextViewPr>
  <p:notesViewPr>
    <p:cSldViewPr showGuides="1">
      <p:cViewPr varScale="1">
        <p:scale>
          <a:sx n="57" d="100"/>
          <a:sy n="57" d="100"/>
        </p:scale>
        <p:origin x="-247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88F64-0D92-4A9E-B2DA-49654877DBF1}" type="doc">
      <dgm:prSet loTypeId="urn:microsoft.com/office/officeart/2005/8/layout/radial6" loCatId="cycle" qsTypeId="urn:microsoft.com/office/officeart/2005/8/quickstyle/3d2" qsCatId="3D" csTypeId="urn:microsoft.com/office/officeart/2005/8/colors/accent1_1" csCatId="accent1" phldr="1"/>
      <dgm:spPr/>
      <dgm:t>
        <a:bodyPr/>
        <a:lstStyle/>
        <a:p>
          <a:endParaRPr lang="en-US"/>
        </a:p>
      </dgm:t>
    </dgm:pt>
    <dgm:pt modelId="{A7E97722-5CF1-499E-9AB4-E18BB7B94CE9}">
      <dgm:prSet phldrT="[Text]" custT="1"/>
      <dgm:spPr>
        <a:solidFill>
          <a:srgbClr val="0070C0"/>
        </a:solidFill>
      </dgm:spPr>
      <dgm:t>
        <a:bodyPr/>
        <a:lstStyle/>
        <a:p>
          <a:r>
            <a:rPr lang="en-US" sz="1200" b="1" dirty="0" smtClean="0">
              <a:solidFill>
                <a:schemeClr val="bg1"/>
              </a:solidFill>
              <a:effectLst>
                <a:outerShdw blurRad="38100" dist="38100" dir="2700000" algn="tl">
                  <a:srgbClr val="000000">
                    <a:alpha val="43137"/>
                  </a:srgbClr>
                </a:outerShdw>
              </a:effectLst>
            </a:rPr>
            <a:t>Director</a:t>
          </a:r>
          <a:endParaRPr lang="en-US" sz="1050" b="1" dirty="0">
            <a:solidFill>
              <a:schemeClr val="bg1"/>
            </a:solidFill>
            <a:effectLst>
              <a:outerShdw blurRad="38100" dist="38100" dir="2700000" algn="tl">
                <a:srgbClr val="000000">
                  <a:alpha val="43137"/>
                </a:srgbClr>
              </a:outerShdw>
            </a:effectLst>
          </a:endParaRPr>
        </a:p>
      </dgm:t>
    </dgm:pt>
    <dgm:pt modelId="{FBCA00A2-A796-4289-89B2-61DC72BE164F}" type="parTrans" cxnId="{5613F491-CBBC-4A04-99B9-8AE5CEC74B55}">
      <dgm:prSet/>
      <dgm:spPr/>
      <dgm:t>
        <a:bodyPr/>
        <a:lstStyle/>
        <a:p>
          <a:endParaRPr lang="en-US"/>
        </a:p>
      </dgm:t>
    </dgm:pt>
    <dgm:pt modelId="{B520C934-E26D-4F0C-B4CF-3A81F7DCEEBB}" type="sibTrans" cxnId="{5613F491-CBBC-4A04-99B9-8AE5CEC74B55}">
      <dgm:prSet/>
      <dgm:spPr/>
      <dgm:t>
        <a:bodyPr/>
        <a:lstStyle/>
        <a:p>
          <a:endParaRPr lang="en-US"/>
        </a:p>
      </dgm:t>
    </dgm:pt>
    <dgm:pt modelId="{81CB46A9-86FB-44E2-B89C-2345628C5785}">
      <dgm:prSet phldrT="[Text]" custT="1"/>
      <dgm:spPr>
        <a:solidFill>
          <a:srgbClr val="CC3300"/>
        </a:solidFill>
      </dgm:spPr>
      <dgm:t>
        <a:bodyPr/>
        <a:lstStyle/>
        <a:p>
          <a:r>
            <a:rPr lang="en-US" sz="1200" b="1" dirty="0" smtClean="0">
              <a:solidFill>
                <a:schemeClr val="bg1"/>
              </a:solidFill>
              <a:effectLst>
                <a:outerShdw blurRad="38100" dist="38100" dir="2700000" algn="tl">
                  <a:srgbClr val="000000">
                    <a:alpha val="43137"/>
                  </a:srgbClr>
                </a:outerShdw>
              </a:effectLst>
            </a:rPr>
            <a:t>Sales</a:t>
          </a:r>
          <a:endParaRPr lang="en-US" sz="1050" b="1" dirty="0">
            <a:solidFill>
              <a:schemeClr val="bg1"/>
            </a:solidFill>
            <a:effectLst>
              <a:outerShdw blurRad="38100" dist="38100" dir="2700000" algn="tl">
                <a:srgbClr val="000000">
                  <a:alpha val="43137"/>
                </a:srgbClr>
              </a:outerShdw>
            </a:effectLst>
          </a:endParaRPr>
        </a:p>
      </dgm:t>
    </dgm:pt>
    <dgm:pt modelId="{9B4D2045-92C0-43D1-938D-F225D963D944}" type="parTrans" cxnId="{CA6FA575-82A2-426A-8AE3-AC2254517E91}">
      <dgm:prSet/>
      <dgm:spPr/>
      <dgm:t>
        <a:bodyPr/>
        <a:lstStyle/>
        <a:p>
          <a:endParaRPr lang="en-US"/>
        </a:p>
      </dgm:t>
    </dgm:pt>
    <dgm:pt modelId="{BFB0801B-8EE8-4DAB-8CB9-3C4C4F79B2D3}" type="sibTrans" cxnId="{CA6FA575-82A2-426A-8AE3-AC2254517E91}">
      <dgm:prSet/>
      <dgm:spPr>
        <a:solidFill>
          <a:srgbClr val="CC3300"/>
        </a:solidFill>
      </dgm:spPr>
      <dgm:t>
        <a:bodyPr/>
        <a:lstStyle/>
        <a:p>
          <a:endParaRPr lang="en-US"/>
        </a:p>
      </dgm:t>
    </dgm:pt>
    <dgm:pt modelId="{39DD6540-13E6-480A-B5D6-7DCE34EB0149}">
      <dgm:prSet phldrT="[Text]" custT="1"/>
      <dgm:spPr>
        <a:solidFill>
          <a:srgbClr val="92D050"/>
        </a:solidFill>
      </dgm:spPr>
      <dgm:t>
        <a:bodyPr/>
        <a:lstStyle/>
        <a:p>
          <a:r>
            <a:rPr lang="en-US" sz="1150" b="1" dirty="0" smtClean="0">
              <a:solidFill>
                <a:schemeClr val="bg1"/>
              </a:solidFill>
              <a:effectLst>
                <a:outerShdw blurRad="38100" dist="38100" dir="2700000" algn="tl">
                  <a:srgbClr val="000000">
                    <a:alpha val="43137"/>
                  </a:srgbClr>
                </a:outerShdw>
              </a:effectLst>
            </a:rPr>
            <a:t>Product Development</a:t>
          </a:r>
          <a:endParaRPr lang="en-US" sz="1150" b="1" dirty="0">
            <a:solidFill>
              <a:schemeClr val="bg1"/>
            </a:solidFill>
            <a:effectLst>
              <a:outerShdw blurRad="38100" dist="38100" dir="2700000" algn="tl">
                <a:srgbClr val="000000">
                  <a:alpha val="43137"/>
                </a:srgbClr>
              </a:outerShdw>
            </a:effectLst>
          </a:endParaRPr>
        </a:p>
      </dgm:t>
    </dgm:pt>
    <dgm:pt modelId="{F156A0A8-E00C-4013-8E71-624D186056E6}" type="parTrans" cxnId="{393C3A6D-0F4B-4438-B6E0-B6C268EF96BB}">
      <dgm:prSet/>
      <dgm:spPr/>
      <dgm:t>
        <a:bodyPr/>
        <a:lstStyle/>
        <a:p>
          <a:endParaRPr lang="en-US"/>
        </a:p>
      </dgm:t>
    </dgm:pt>
    <dgm:pt modelId="{4283A75B-E7EA-459B-87FB-0145F623B33C}" type="sibTrans" cxnId="{393C3A6D-0F4B-4438-B6E0-B6C268EF96BB}">
      <dgm:prSet/>
      <dgm:spPr>
        <a:solidFill>
          <a:srgbClr val="92D050"/>
        </a:solidFill>
      </dgm:spPr>
      <dgm:t>
        <a:bodyPr/>
        <a:lstStyle/>
        <a:p>
          <a:endParaRPr lang="en-US"/>
        </a:p>
      </dgm:t>
    </dgm:pt>
    <dgm:pt modelId="{63A368B1-2DC9-4427-993A-567F2F88CA50}">
      <dgm:prSet phldrT="[Text]" custT="1"/>
      <dgm:spPr>
        <a:solidFill>
          <a:schemeClr val="accent6">
            <a:lumMod val="60000"/>
            <a:lumOff val="40000"/>
          </a:schemeClr>
        </a:solidFill>
      </dgm:spPr>
      <dgm:t>
        <a:bodyPr/>
        <a:lstStyle/>
        <a:p>
          <a:r>
            <a:rPr lang="en-US" sz="1200" b="1" dirty="0" smtClean="0">
              <a:solidFill>
                <a:schemeClr val="bg1"/>
              </a:solidFill>
              <a:effectLst>
                <a:outerShdw blurRad="38100" dist="38100" dir="2700000" algn="tl">
                  <a:srgbClr val="000000">
                    <a:alpha val="43137"/>
                  </a:srgbClr>
                </a:outerShdw>
              </a:effectLst>
            </a:rPr>
            <a:t>Inside Sales</a:t>
          </a:r>
          <a:endParaRPr lang="en-US" sz="1200" b="1" dirty="0">
            <a:solidFill>
              <a:schemeClr val="bg1"/>
            </a:solidFill>
            <a:effectLst>
              <a:outerShdw blurRad="38100" dist="38100" dir="2700000" algn="tl">
                <a:srgbClr val="000000">
                  <a:alpha val="43137"/>
                </a:srgbClr>
              </a:outerShdw>
            </a:effectLst>
          </a:endParaRPr>
        </a:p>
      </dgm:t>
    </dgm:pt>
    <dgm:pt modelId="{9D799406-BAFB-4DBB-A76B-005211B5CB9A}" type="parTrans" cxnId="{4012F4DC-BAE4-44A8-AE98-939C558106F4}">
      <dgm:prSet/>
      <dgm:spPr/>
      <dgm:t>
        <a:bodyPr/>
        <a:lstStyle/>
        <a:p>
          <a:endParaRPr lang="en-US"/>
        </a:p>
      </dgm:t>
    </dgm:pt>
    <dgm:pt modelId="{84641A90-6AF5-4524-9935-AD0669272C48}" type="sibTrans" cxnId="{4012F4DC-BAE4-44A8-AE98-939C558106F4}">
      <dgm:prSet/>
      <dgm:spPr>
        <a:solidFill>
          <a:schemeClr val="accent6">
            <a:lumMod val="60000"/>
            <a:lumOff val="40000"/>
          </a:schemeClr>
        </a:solidFill>
      </dgm:spPr>
      <dgm:t>
        <a:bodyPr/>
        <a:lstStyle/>
        <a:p>
          <a:endParaRPr lang="en-US"/>
        </a:p>
      </dgm:t>
    </dgm:pt>
    <dgm:pt modelId="{5ECB36A5-ECE2-4A3F-8754-74A7141AC6A7}">
      <dgm:prSet phldrT="[Text]" custT="1"/>
      <dgm:spPr>
        <a:solidFill>
          <a:srgbClr val="00B0F0"/>
        </a:solidFill>
      </dgm:spPr>
      <dgm:t>
        <a:bodyPr/>
        <a:lstStyle/>
        <a:p>
          <a:r>
            <a:rPr lang="en-US" sz="1200" b="1" dirty="0" smtClean="0">
              <a:solidFill>
                <a:schemeClr val="bg1"/>
              </a:solidFill>
              <a:effectLst>
                <a:outerShdw blurRad="38100" dist="38100" dir="2700000" algn="tl">
                  <a:srgbClr val="000000">
                    <a:alpha val="43137"/>
                  </a:srgbClr>
                </a:outerShdw>
              </a:effectLst>
            </a:rPr>
            <a:t>Operations</a:t>
          </a:r>
          <a:endParaRPr lang="en-US" sz="1000" b="1" dirty="0">
            <a:solidFill>
              <a:schemeClr val="bg1"/>
            </a:solidFill>
            <a:effectLst>
              <a:outerShdw blurRad="38100" dist="38100" dir="2700000" algn="tl">
                <a:srgbClr val="000000">
                  <a:alpha val="43137"/>
                </a:srgbClr>
              </a:outerShdw>
            </a:effectLst>
          </a:endParaRPr>
        </a:p>
      </dgm:t>
    </dgm:pt>
    <dgm:pt modelId="{DBC96899-00C3-428B-993A-01C8BC97816B}" type="parTrans" cxnId="{0DFB5449-8F0B-4C9B-93D3-DBB001F2EE2C}">
      <dgm:prSet/>
      <dgm:spPr/>
      <dgm:t>
        <a:bodyPr/>
        <a:lstStyle/>
        <a:p>
          <a:endParaRPr lang="en-US"/>
        </a:p>
      </dgm:t>
    </dgm:pt>
    <dgm:pt modelId="{9DD81BB9-A0D7-4D15-9BDB-474B494605F0}" type="sibTrans" cxnId="{0DFB5449-8F0B-4C9B-93D3-DBB001F2EE2C}">
      <dgm:prSet/>
      <dgm:spPr>
        <a:solidFill>
          <a:srgbClr val="00B0F0"/>
        </a:solidFill>
      </dgm:spPr>
      <dgm:t>
        <a:bodyPr/>
        <a:lstStyle/>
        <a:p>
          <a:endParaRPr lang="en-US"/>
        </a:p>
      </dgm:t>
    </dgm:pt>
    <dgm:pt modelId="{5668E61E-A89B-455A-957F-A69EE0EC3308}" type="pres">
      <dgm:prSet presAssocID="{C0F88F64-0D92-4A9E-B2DA-49654877DBF1}" presName="Name0" presStyleCnt="0">
        <dgm:presLayoutVars>
          <dgm:chMax val="1"/>
          <dgm:dir/>
          <dgm:animLvl val="ctr"/>
          <dgm:resizeHandles val="exact"/>
        </dgm:presLayoutVars>
      </dgm:prSet>
      <dgm:spPr/>
      <dgm:t>
        <a:bodyPr/>
        <a:lstStyle/>
        <a:p>
          <a:endParaRPr lang="en-US"/>
        </a:p>
      </dgm:t>
    </dgm:pt>
    <dgm:pt modelId="{31176D75-7848-46E2-BB06-687B17B0ABDF}" type="pres">
      <dgm:prSet presAssocID="{A7E97722-5CF1-499E-9AB4-E18BB7B94CE9}" presName="centerShape" presStyleLbl="node0" presStyleIdx="0" presStyleCnt="1"/>
      <dgm:spPr/>
      <dgm:t>
        <a:bodyPr/>
        <a:lstStyle/>
        <a:p>
          <a:endParaRPr lang="en-US"/>
        </a:p>
      </dgm:t>
    </dgm:pt>
    <dgm:pt modelId="{4E5195E4-2600-46A8-8B88-2EB6588B1DC8}" type="pres">
      <dgm:prSet presAssocID="{81CB46A9-86FB-44E2-B89C-2345628C5785}" presName="node" presStyleLbl="node1" presStyleIdx="0" presStyleCnt="4">
        <dgm:presLayoutVars>
          <dgm:bulletEnabled val="1"/>
        </dgm:presLayoutVars>
      </dgm:prSet>
      <dgm:spPr/>
      <dgm:t>
        <a:bodyPr/>
        <a:lstStyle/>
        <a:p>
          <a:endParaRPr lang="en-US"/>
        </a:p>
      </dgm:t>
    </dgm:pt>
    <dgm:pt modelId="{F665D414-4268-4171-BE66-6A8452DC83D5}" type="pres">
      <dgm:prSet presAssocID="{81CB46A9-86FB-44E2-B89C-2345628C5785}" presName="dummy" presStyleCnt="0"/>
      <dgm:spPr/>
      <dgm:t>
        <a:bodyPr/>
        <a:lstStyle/>
        <a:p>
          <a:endParaRPr lang="en-US"/>
        </a:p>
      </dgm:t>
    </dgm:pt>
    <dgm:pt modelId="{DC082CA3-D199-4A76-BCA2-4BFDA310A8EA}" type="pres">
      <dgm:prSet presAssocID="{BFB0801B-8EE8-4DAB-8CB9-3C4C4F79B2D3}" presName="sibTrans" presStyleLbl="sibTrans2D1" presStyleIdx="0" presStyleCnt="4"/>
      <dgm:spPr/>
      <dgm:t>
        <a:bodyPr/>
        <a:lstStyle/>
        <a:p>
          <a:endParaRPr lang="en-US"/>
        </a:p>
      </dgm:t>
    </dgm:pt>
    <dgm:pt modelId="{EBC9D4C8-4DAF-439F-BF93-128589B0FD8B}" type="pres">
      <dgm:prSet presAssocID="{39DD6540-13E6-480A-B5D6-7DCE34EB0149}" presName="node" presStyleLbl="node1" presStyleIdx="1" presStyleCnt="4">
        <dgm:presLayoutVars>
          <dgm:bulletEnabled val="1"/>
        </dgm:presLayoutVars>
      </dgm:prSet>
      <dgm:spPr/>
      <dgm:t>
        <a:bodyPr/>
        <a:lstStyle/>
        <a:p>
          <a:endParaRPr lang="en-US"/>
        </a:p>
      </dgm:t>
    </dgm:pt>
    <dgm:pt modelId="{F55C4C2B-BB5F-4985-BC37-0C8448B28610}" type="pres">
      <dgm:prSet presAssocID="{39DD6540-13E6-480A-B5D6-7DCE34EB0149}" presName="dummy" presStyleCnt="0"/>
      <dgm:spPr/>
      <dgm:t>
        <a:bodyPr/>
        <a:lstStyle/>
        <a:p>
          <a:endParaRPr lang="en-US"/>
        </a:p>
      </dgm:t>
    </dgm:pt>
    <dgm:pt modelId="{9B472C41-B258-4677-B494-0A575699088C}" type="pres">
      <dgm:prSet presAssocID="{4283A75B-E7EA-459B-87FB-0145F623B33C}" presName="sibTrans" presStyleLbl="sibTrans2D1" presStyleIdx="1" presStyleCnt="4"/>
      <dgm:spPr/>
      <dgm:t>
        <a:bodyPr/>
        <a:lstStyle/>
        <a:p>
          <a:endParaRPr lang="en-US"/>
        </a:p>
      </dgm:t>
    </dgm:pt>
    <dgm:pt modelId="{EFB51EFD-13E5-42D9-8644-37D144FDBEC6}" type="pres">
      <dgm:prSet presAssocID="{63A368B1-2DC9-4427-993A-567F2F88CA50}" presName="node" presStyleLbl="node1" presStyleIdx="2" presStyleCnt="4">
        <dgm:presLayoutVars>
          <dgm:bulletEnabled val="1"/>
        </dgm:presLayoutVars>
      </dgm:prSet>
      <dgm:spPr/>
      <dgm:t>
        <a:bodyPr/>
        <a:lstStyle/>
        <a:p>
          <a:endParaRPr lang="en-US"/>
        </a:p>
      </dgm:t>
    </dgm:pt>
    <dgm:pt modelId="{51B2B1BB-E851-41C6-AF17-618366D0BFA7}" type="pres">
      <dgm:prSet presAssocID="{63A368B1-2DC9-4427-993A-567F2F88CA50}" presName="dummy" presStyleCnt="0"/>
      <dgm:spPr/>
      <dgm:t>
        <a:bodyPr/>
        <a:lstStyle/>
        <a:p>
          <a:endParaRPr lang="en-US"/>
        </a:p>
      </dgm:t>
    </dgm:pt>
    <dgm:pt modelId="{103168C6-F0C8-416E-AF48-957AB5AD9C3F}" type="pres">
      <dgm:prSet presAssocID="{84641A90-6AF5-4524-9935-AD0669272C48}" presName="sibTrans" presStyleLbl="sibTrans2D1" presStyleIdx="2" presStyleCnt="4"/>
      <dgm:spPr/>
      <dgm:t>
        <a:bodyPr/>
        <a:lstStyle/>
        <a:p>
          <a:endParaRPr lang="en-US"/>
        </a:p>
      </dgm:t>
    </dgm:pt>
    <dgm:pt modelId="{34F7988B-AACA-48BD-B8B1-44252BF6EBEA}" type="pres">
      <dgm:prSet presAssocID="{5ECB36A5-ECE2-4A3F-8754-74A7141AC6A7}" presName="node" presStyleLbl="node1" presStyleIdx="3" presStyleCnt="4">
        <dgm:presLayoutVars>
          <dgm:bulletEnabled val="1"/>
        </dgm:presLayoutVars>
      </dgm:prSet>
      <dgm:spPr/>
      <dgm:t>
        <a:bodyPr/>
        <a:lstStyle/>
        <a:p>
          <a:endParaRPr lang="en-US"/>
        </a:p>
      </dgm:t>
    </dgm:pt>
    <dgm:pt modelId="{DF71E02B-46CF-4AE8-9ECD-641EEE990EC0}" type="pres">
      <dgm:prSet presAssocID="{5ECB36A5-ECE2-4A3F-8754-74A7141AC6A7}" presName="dummy" presStyleCnt="0"/>
      <dgm:spPr/>
      <dgm:t>
        <a:bodyPr/>
        <a:lstStyle/>
        <a:p>
          <a:endParaRPr lang="en-US"/>
        </a:p>
      </dgm:t>
    </dgm:pt>
    <dgm:pt modelId="{78A990F7-8AC0-4314-A723-93E2E8314C47}" type="pres">
      <dgm:prSet presAssocID="{9DD81BB9-A0D7-4D15-9BDB-474B494605F0}" presName="sibTrans" presStyleLbl="sibTrans2D1" presStyleIdx="3" presStyleCnt="4"/>
      <dgm:spPr/>
      <dgm:t>
        <a:bodyPr/>
        <a:lstStyle/>
        <a:p>
          <a:endParaRPr lang="en-US"/>
        </a:p>
      </dgm:t>
    </dgm:pt>
  </dgm:ptLst>
  <dgm:cxnLst>
    <dgm:cxn modelId="{5B8004B6-0A5C-46FC-B39D-0E17D1717C74}" type="presOf" srcId="{81CB46A9-86FB-44E2-B89C-2345628C5785}" destId="{4E5195E4-2600-46A8-8B88-2EB6588B1DC8}" srcOrd="0" destOrd="0" presId="urn:microsoft.com/office/officeart/2005/8/layout/radial6"/>
    <dgm:cxn modelId="{41C956EE-AA4C-446D-B3C9-B51A0EAED224}" type="presOf" srcId="{BFB0801B-8EE8-4DAB-8CB9-3C4C4F79B2D3}" destId="{DC082CA3-D199-4A76-BCA2-4BFDA310A8EA}" srcOrd="0" destOrd="0" presId="urn:microsoft.com/office/officeart/2005/8/layout/radial6"/>
    <dgm:cxn modelId="{DDEB71C9-4BC9-4E4B-B832-A96A94C5F231}" type="presOf" srcId="{5ECB36A5-ECE2-4A3F-8754-74A7141AC6A7}" destId="{34F7988B-AACA-48BD-B8B1-44252BF6EBEA}" srcOrd="0" destOrd="0" presId="urn:microsoft.com/office/officeart/2005/8/layout/radial6"/>
    <dgm:cxn modelId="{7FF515B3-2721-4167-8B7E-953091A09422}" type="presOf" srcId="{4283A75B-E7EA-459B-87FB-0145F623B33C}" destId="{9B472C41-B258-4677-B494-0A575699088C}" srcOrd="0" destOrd="0" presId="urn:microsoft.com/office/officeart/2005/8/layout/radial6"/>
    <dgm:cxn modelId="{E395BA10-FBEB-4810-AACC-D7F3CEF521F3}" type="presOf" srcId="{A7E97722-5CF1-499E-9AB4-E18BB7B94CE9}" destId="{31176D75-7848-46E2-BB06-687B17B0ABDF}" srcOrd="0" destOrd="0" presId="urn:microsoft.com/office/officeart/2005/8/layout/radial6"/>
    <dgm:cxn modelId="{4012F4DC-BAE4-44A8-AE98-939C558106F4}" srcId="{A7E97722-5CF1-499E-9AB4-E18BB7B94CE9}" destId="{63A368B1-2DC9-4427-993A-567F2F88CA50}" srcOrd="2" destOrd="0" parTransId="{9D799406-BAFB-4DBB-A76B-005211B5CB9A}" sibTransId="{84641A90-6AF5-4524-9935-AD0669272C48}"/>
    <dgm:cxn modelId="{1B3320E4-88E5-4AB4-951D-8E76CA1BBD7C}" type="presOf" srcId="{84641A90-6AF5-4524-9935-AD0669272C48}" destId="{103168C6-F0C8-416E-AF48-957AB5AD9C3F}" srcOrd="0" destOrd="0" presId="urn:microsoft.com/office/officeart/2005/8/layout/radial6"/>
    <dgm:cxn modelId="{0922EA2D-9BE1-4D66-9DE1-B971FED5289D}" type="presOf" srcId="{39DD6540-13E6-480A-B5D6-7DCE34EB0149}" destId="{EBC9D4C8-4DAF-439F-BF93-128589B0FD8B}" srcOrd="0" destOrd="0" presId="urn:microsoft.com/office/officeart/2005/8/layout/radial6"/>
    <dgm:cxn modelId="{0DFB5449-8F0B-4C9B-93D3-DBB001F2EE2C}" srcId="{A7E97722-5CF1-499E-9AB4-E18BB7B94CE9}" destId="{5ECB36A5-ECE2-4A3F-8754-74A7141AC6A7}" srcOrd="3" destOrd="0" parTransId="{DBC96899-00C3-428B-993A-01C8BC97816B}" sibTransId="{9DD81BB9-A0D7-4D15-9BDB-474B494605F0}"/>
    <dgm:cxn modelId="{CA6FA575-82A2-426A-8AE3-AC2254517E91}" srcId="{A7E97722-5CF1-499E-9AB4-E18BB7B94CE9}" destId="{81CB46A9-86FB-44E2-B89C-2345628C5785}" srcOrd="0" destOrd="0" parTransId="{9B4D2045-92C0-43D1-938D-F225D963D944}" sibTransId="{BFB0801B-8EE8-4DAB-8CB9-3C4C4F79B2D3}"/>
    <dgm:cxn modelId="{5613F491-CBBC-4A04-99B9-8AE5CEC74B55}" srcId="{C0F88F64-0D92-4A9E-B2DA-49654877DBF1}" destId="{A7E97722-5CF1-499E-9AB4-E18BB7B94CE9}" srcOrd="0" destOrd="0" parTransId="{FBCA00A2-A796-4289-89B2-61DC72BE164F}" sibTransId="{B520C934-E26D-4F0C-B4CF-3A81F7DCEEBB}"/>
    <dgm:cxn modelId="{393C3A6D-0F4B-4438-B6E0-B6C268EF96BB}" srcId="{A7E97722-5CF1-499E-9AB4-E18BB7B94CE9}" destId="{39DD6540-13E6-480A-B5D6-7DCE34EB0149}" srcOrd="1" destOrd="0" parTransId="{F156A0A8-E00C-4013-8E71-624D186056E6}" sibTransId="{4283A75B-E7EA-459B-87FB-0145F623B33C}"/>
    <dgm:cxn modelId="{EE788406-3CCE-465C-A7F8-F3304617B86B}" type="presOf" srcId="{63A368B1-2DC9-4427-993A-567F2F88CA50}" destId="{EFB51EFD-13E5-42D9-8644-37D144FDBEC6}" srcOrd="0" destOrd="0" presId="urn:microsoft.com/office/officeart/2005/8/layout/radial6"/>
    <dgm:cxn modelId="{532E6041-FEFB-4DD9-82D4-32C3C532FED2}" type="presOf" srcId="{9DD81BB9-A0D7-4D15-9BDB-474B494605F0}" destId="{78A990F7-8AC0-4314-A723-93E2E8314C47}" srcOrd="0" destOrd="0" presId="urn:microsoft.com/office/officeart/2005/8/layout/radial6"/>
    <dgm:cxn modelId="{12E1B375-DAAE-4AC8-98A5-A1F34611B8A8}" type="presOf" srcId="{C0F88F64-0D92-4A9E-B2DA-49654877DBF1}" destId="{5668E61E-A89B-455A-957F-A69EE0EC3308}" srcOrd="0" destOrd="0" presId="urn:microsoft.com/office/officeart/2005/8/layout/radial6"/>
    <dgm:cxn modelId="{348415EB-806E-4A59-A5C8-F61B5BBDD512}" type="presParOf" srcId="{5668E61E-A89B-455A-957F-A69EE0EC3308}" destId="{31176D75-7848-46E2-BB06-687B17B0ABDF}" srcOrd="0" destOrd="0" presId="urn:microsoft.com/office/officeart/2005/8/layout/radial6"/>
    <dgm:cxn modelId="{3DBB85B4-3F73-450C-80F5-FEB120F49935}" type="presParOf" srcId="{5668E61E-A89B-455A-957F-A69EE0EC3308}" destId="{4E5195E4-2600-46A8-8B88-2EB6588B1DC8}" srcOrd="1" destOrd="0" presId="urn:microsoft.com/office/officeart/2005/8/layout/radial6"/>
    <dgm:cxn modelId="{C18C5061-3744-416C-AD21-10BA7C2F58F4}" type="presParOf" srcId="{5668E61E-A89B-455A-957F-A69EE0EC3308}" destId="{F665D414-4268-4171-BE66-6A8452DC83D5}" srcOrd="2" destOrd="0" presId="urn:microsoft.com/office/officeart/2005/8/layout/radial6"/>
    <dgm:cxn modelId="{E9817243-A7A9-46C8-9003-AAF3015BB98C}" type="presParOf" srcId="{5668E61E-A89B-455A-957F-A69EE0EC3308}" destId="{DC082CA3-D199-4A76-BCA2-4BFDA310A8EA}" srcOrd="3" destOrd="0" presId="urn:microsoft.com/office/officeart/2005/8/layout/radial6"/>
    <dgm:cxn modelId="{26D8AF3A-1BE5-4EBE-BB94-52014B891FA9}" type="presParOf" srcId="{5668E61E-A89B-455A-957F-A69EE0EC3308}" destId="{EBC9D4C8-4DAF-439F-BF93-128589B0FD8B}" srcOrd="4" destOrd="0" presId="urn:microsoft.com/office/officeart/2005/8/layout/radial6"/>
    <dgm:cxn modelId="{3D1CF50B-4887-47F7-A482-6D42234AEAE4}" type="presParOf" srcId="{5668E61E-A89B-455A-957F-A69EE0EC3308}" destId="{F55C4C2B-BB5F-4985-BC37-0C8448B28610}" srcOrd="5" destOrd="0" presId="urn:microsoft.com/office/officeart/2005/8/layout/radial6"/>
    <dgm:cxn modelId="{AF9B6FA4-47C4-4215-980C-4F2ACE2DA2A2}" type="presParOf" srcId="{5668E61E-A89B-455A-957F-A69EE0EC3308}" destId="{9B472C41-B258-4677-B494-0A575699088C}" srcOrd="6" destOrd="0" presId="urn:microsoft.com/office/officeart/2005/8/layout/radial6"/>
    <dgm:cxn modelId="{6593527F-3417-482E-8CEC-50789A5576AD}" type="presParOf" srcId="{5668E61E-A89B-455A-957F-A69EE0EC3308}" destId="{EFB51EFD-13E5-42D9-8644-37D144FDBEC6}" srcOrd="7" destOrd="0" presId="urn:microsoft.com/office/officeart/2005/8/layout/radial6"/>
    <dgm:cxn modelId="{2FD94A8C-497E-4021-B19F-B2972CCB8718}" type="presParOf" srcId="{5668E61E-A89B-455A-957F-A69EE0EC3308}" destId="{51B2B1BB-E851-41C6-AF17-618366D0BFA7}" srcOrd="8" destOrd="0" presId="urn:microsoft.com/office/officeart/2005/8/layout/radial6"/>
    <dgm:cxn modelId="{3FB36CBF-19CE-4424-BA36-D1B9D74149B1}" type="presParOf" srcId="{5668E61E-A89B-455A-957F-A69EE0EC3308}" destId="{103168C6-F0C8-416E-AF48-957AB5AD9C3F}" srcOrd="9" destOrd="0" presId="urn:microsoft.com/office/officeart/2005/8/layout/radial6"/>
    <dgm:cxn modelId="{4A8F7011-151B-4840-81BF-15015D3FD0F5}" type="presParOf" srcId="{5668E61E-A89B-455A-957F-A69EE0EC3308}" destId="{34F7988B-AACA-48BD-B8B1-44252BF6EBEA}" srcOrd="10" destOrd="0" presId="urn:microsoft.com/office/officeart/2005/8/layout/radial6"/>
    <dgm:cxn modelId="{8A8553C5-9BB4-40B8-ACE6-CBC26D1D05E9}" type="presParOf" srcId="{5668E61E-A89B-455A-957F-A69EE0EC3308}" destId="{DF71E02B-46CF-4AE8-9ECD-641EEE990EC0}" srcOrd="11" destOrd="0" presId="urn:microsoft.com/office/officeart/2005/8/layout/radial6"/>
    <dgm:cxn modelId="{25FEE7C8-FCF6-4E8F-A221-195BA09FC0E4}" type="presParOf" srcId="{5668E61E-A89B-455A-957F-A69EE0EC3308}" destId="{78A990F7-8AC0-4314-A723-93E2E8314C4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4" name="Footer Placeholder 3"/>
          <p:cNvSpPr>
            <a:spLocks noGrp="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Tree>
    <p:extLst>
      <p:ext uri="{BB962C8B-B14F-4D97-AF65-F5344CB8AC3E}">
        <p14:creationId xmlns:p14="http://schemas.microsoft.com/office/powerpoint/2010/main" val="371957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fld id="{7B54971A-53E8-4AF5-BA36-CDF7A7BCA332}" type="datetimeFigureOut">
              <a:rPr lang="en-US"/>
              <a:pPr/>
              <a:t>5/12/2018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22C640D2-DF16-47C8-A1BC-A0D282EAE321}" type="slidenum">
              <a:rPr lang="en-US"/>
              <a:pPr/>
              <a:t>‹#›</a:t>
            </a:fld>
            <a:endParaRPr lang="en-US"/>
          </a:p>
        </p:txBody>
      </p:sp>
    </p:spTree>
    <p:extLst>
      <p:ext uri="{BB962C8B-B14F-4D97-AF65-F5344CB8AC3E}">
        <p14:creationId xmlns:p14="http://schemas.microsoft.com/office/powerpoint/2010/main" val="156088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the shift from the Industrial Age to the Information</a:t>
            </a:r>
          </a:p>
          <a:p>
            <a:r>
              <a:rPr lang="en-US" sz="1200" b="0" i="0" u="none" strike="noStrike" kern="1200" baseline="0" dirty="0" smtClean="0">
                <a:solidFill>
                  <a:schemeClr val="tx1"/>
                </a:solidFill>
                <a:latin typeface="+mn-lt"/>
                <a:ea typeface="+mn-ea"/>
                <a:cs typeface="+mn-cs"/>
              </a:rPr>
              <a:t>Age, lifelong learning programs must redesign how</a:t>
            </a:r>
          </a:p>
          <a:p>
            <a:r>
              <a:rPr lang="en-US" sz="1200" b="0" i="0" u="none" strike="noStrike" kern="1200" baseline="0" dirty="0" smtClean="0">
                <a:solidFill>
                  <a:schemeClr val="tx1"/>
                </a:solidFill>
                <a:latin typeface="+mn-lt"/>
                <a:ea typeface="+mn-ea"/>
                <a:cs typeface="+mn-cs"/>
              </a:rPr>
              <a:t>they operate. The staffing structure for the Information</a:t>
            </a:r>
          </a:p>
          <a:p>
            <a:r>
              <a:rPr lang="en-US" sz="1200" b="0" i="0" u="none" strike="noStrike" kern="1200" baseline="0" dirty="0" smtClean="0">
                <a:solidFill>
                  <a:schemeClr val="tx1"/>
                </a:solidFill>
                <a:latin typeface="+mn-lt"/>
                <a:ea typeface="+mn-ea"/>
                <a:cs typeface="+mn-cs"/>
              </a:rPr>
              <a:t>Age requires speed, quality, service, flexibility, innovation,</a:t>
            </a:r>
          </a:p>
          <a:p>
            <a:r>
              <a:rPr lang="en-US" sz="1200" b="0" i="0" u="none" strike="noStrike" kern="1200" baseline="0" dirty="0" smtClean="0">
                <a:solidFill>
                  <a:schemeClr val="tx1"/>
                </a:solidFill>
                <a:latin typeface="+mn-lt"/>
                <a:ea typeface="+mn-ea"/>
                <a:cs typeface="+mn-cs"/>
              </a:rPr>
              <a:t>and has to be focused on the bottom line. This is</a:t>
            </a:r>
          </a:p>
          <a:p>
            <a:r>
              <a:rPr lang="en-US" sz="1200" b="0" i="0" u="none" strike="noStrike" kern="1200" baseline="0" dirty="0" smtClean="0">
                <a:solidFill>
                  <a:schemeClr val="tx1"/>
                </a:solidFill>
                <a:latin typeface="+mn-lt"/>
                <a:ea typeface="+mn-ea"/>
                <a:cs typeface="+mn-cs"/>
              </a:rPr>
              <a:t>true for associations, higher education, recreation programs,</a:t>
            </a:r>
          </a:p>
          <a:p>
            <a:r>
              <a:rPr lang="en-US" sz="1200" b="0" i="0" u="none" strike="noStrike" kern="1200" baseline="0" dirty="0" smtClean="0">
                <a:solidFill>
                  <a:schemeClr val="tx1"/>
                </a:solidFill>
                <a:latin typeface="+mn-lt"/>
                <a:ea typeface="+mn-ea"/>
                <a:cs typeface="+mn-cs"/>
              </a:rPr>
              <a:t>public schools, private providers, and other programs in the business of lifelong learning.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future of lifelong learning is bright. But there will be winners and losers. Lifelong learning programs that are</a:t>
            </a:r>
          </a:p>
          <a:p>
            <a:r>
              <a:rPr lang="en-US" sz="1200" b="0" i="0" u="none" strike="noStrike" kern="1200" baseline="0" dirty="0" smtClean="0">
                <a:solidFill>
                  <a:schemeClr val="tx1"/>
                </a:solidFill>
                <a:latin typeface="+mn-lt"/>
                <a:ea typeface="+mn-ea"/>
                <a:cs typeface="+mn-cs"/>
              </a:rPr>
              <a:t>not operated efficiently will find it impossible to survive the ever-growing competition.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 to organize your staff for greater productivity is one of the hottest topics in lifelong learning. What is clear is</a:t>
            </a:r>
          </a:p>
          <a:p>
            <a:r>
              <a:rPr lang="en-US" sz="1200" b="0" i="0" u="none" strike="noStrike" kern="1200" baseline="0" dirty="0" smtClean="0">
                <a:solidFill>
                  <a:schemeClr val="tx1"/>
                </a:solidFill>
                <a:latin typeface="+mn-lt"/>
                <a:ea typeface="+mn-ea"/>
                <a:cs typeface="+mn-cs"/>
              </a:rPr>
              <a:t>that every lifelong learning program has to have an efficient and logical structure to maximize the productivity of staff.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reasons are many: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Programs are not getting much, if any, additional staff.</a:t>
            </a:r>
          </a:p>
          <a:p>
            <a:r>
              <a:rPr lang="en-US" sz="1200" b="0" i="0" u="none" strike="noStrike" kern="1200" baseline="0" dirty="0" smtClean="0">
                <a:solidFill>
                  <a:schemeClr val="tx1"/>
                </a:solidFill>
                <a:latin typeface="+mn-lt"/>
                <a:ea typeface="+mn-ea"/>
                <a:cs typeface="+mn-cs"/>
              </a:rPr>
              <a:t>• Staff have to be more productive. Your staff members</a:t>
            </a:r>
          </a:p>
          <a:p>
            <a:r>
              <a:rPr lang="en-US" sz="1200" b="0" i="0" u="none" strike="noStrike" kern="1200" baseline="0" dirty="0" smtClean="0">
                <a:solidFill>
                  <a:schemeClr val="tx1"/>
                </a:solidFill>
                <a:latin typeface="+mn-lt"/>
                <a:ea typeface="+mn-ea"/>
                <a:cs typeface="+mn-cs"/>
              </a:rPr>
              <a:t>are the foundation of your program. They are your</a:t>
            </a:r>
          </a:p>
          <a:p>
            <a:r>
              <a:rPr lang="en-US" sz="1200" b="0" i="0" u="none" strike="noStrike" kern="1200" baseline="0" dirty="0" smtClean="0">
                <a:solidFill>
                  <a:schemeClr val="tx1"/>
                </a:solidFill>
                <a:latin typeface="+mn-lt"/>
                <a:ea typeface="+mn-ea"/>
                <a:cs typeface="+mn-cs"/>
              </a:rPr>
              <a:t>future. Your staff must have an efficiency factor of</a:t>
            </a:r>
          </a:p>
          <a:p>
            <a:r>
              <a:rPr lang="en-US" sz="1200" b="0" i="0" u="none" strike="noStrike" kern="1200" baseline="0" dirty="0" smtClean="0">
                <a:solidFill>
                  <a:schemeClr val="tx1"/>
                </a:solidFill>
                <a:latin typeface="+mn-lt"/>
                <a:ea typeface="+mn-ea"/>
                <a:cs typeface="+mn-cs"/>
              </a:rPr>
              <a:t>80% or higher. The less efficient, the less income and</a:t>
            </a:r>
          </a:p>
          <a:p>
            <a:r>
              <a:rPr lang="en-US" sz="1200" b="0" i="0" u="none" strike="noStrike" kern="1200" baseline="0" dirty="0" smtClean="0">
                <a:solidFill>
                  <a:schemeClr val="tx1"/>
                </a:solidFill>
                <a:latin typeface="+mn-lt"/>
                <a:ea typeface="+mn-ea"/>
                <a:cs typeface="+mn-cs"/>
              </a:rPr>
              <a:t>enrollments you will generate.</a:t>
            </a:r>
          </a:p>
          <a:p>
            <a:r>
              <a:rPr lang="en-US" sz="1200" b="0" i="0" u="none" strike="noStrike" kern="1200" baseline="0" dirty="0" smtClean="0">
                <a:solidFill>
                  <a:schemeClr val="tx1"/>
                </a:solidFill>
                <a:latin typeface="+mn-lt"/>
                <a:ea typeface="+mn-ea"/>
                <a:cs typeface="+mn-cs"/>
              </a:rPr>
              <a:t>• More staff means more supervision, and that is</a:t>
            </a:r>
          </a:p>
          <a:p>
            <a:r>
              <a:rPr lang="en-US" sz="1200" b="0" i="0" u="none" strike="noStrike" kern="1200" baseline="0" dirty="0" smtClean="0">
                <a:solidFill>
                  <a:schemeClr val="tx1"/>
                </a:solidFill>
                <a:latin typeface="+mn-lt"/>
                <a:ea typeface="+mn-ea"/>
                <a:cs typeface="+mn-cs"/>
              </a:rPr>
              <a:t>costly.</a:t>
            </a:r>
          </a:p>
          <a:p>
            <a:r>
              <a:rPr lang="en-US" sz="1200" b="0" i="0" u="none" strike="noStrike" kern="1200" baseline="0" dirty="0" smtClean="0">
                <a:solidFill>
                  <a:schemeClr val="tx1"/>
                </a:solidFill>
                <a:latin typeface="+mn-lt"/>
                <a:ea typeface="+mn-ea"/>
                <a:cs typeface="+mn-cs"/>
              </a:rPr>
              <a:t>• In order to be market-driven and customer-oriented,</a:t>
            </a:r>
          </a:p>
          <a:p>
            <a:r>
              <a:rPr lang="en-US" sz="1200" b="0" i="0" u="none" strike="noStrike" kern="1200" baseline="0" dirty="0" smtClean="0">
                <a:solidFill>
                  <a:schemeClr val="tx1"/>
                </a:solidFill>
                <a:latin typeface="+mn-lt"/>
                <a:ea typeface="+mn-ea"/>
                <a:cs typeface="+mn-cs"/>
              </a:rPr>
              <a:t>you need to separate operations, programming, marketing</a:t>
            </a:r>
          </a:p>
          <a:p>
            <a:r>
              <a:rPr lang="en-US" sz="1200" b="0" i="0" u="none" strike="noStrike" kern="1200" baseline="0" dirty="0" smtClean="0">
                <a:solidFill>
                  <a:schemeClr val="tx1"/>
                </a:solidFill>
                <a:latin typeface="+mn-lt"/>
                <a:ea typeface="+mn-ea"/>
                <a:cs typeface="+mn-cs"/>
              </a:rPr>
              <a:t>and sales responsibilities.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your staff is small, you need to organize how your staff spend their</a:t>
            </a:r>
          </a:p>
          <a:p>
            <a:r>
              <a:rPr lang="en-US" sz="1200" b="0" i="0" u="none" strike="noStrike" kern="1200" baseline="0" dirty="0" smtClean="0">
                <a:solidFill>
                  <a:schemeClr val="tx1"/>
                </a:solidFill>
                <a:latin typeface="+mn-lt"/>
                <a:ea typeface="+mn-ea"/>
                <a:cs typeface="+mn-cs"/>
              </a:rPr>
              <a:t>Time in order to maximize their productivity.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means documenting and analyzing the multiple tasks and timelines</a:t>
            </a:r>
          </a:p>
          <a:p>
            <a:r>
              <a:rPr lang="en-US" sz="1200" b="0" i="0" u="none" strike="noStrike" kern="1200" baseline="0" dirty="0" smtClean="0">
                <a:solidFill>
                  <a:schemeClr val="tx1"/>
                </a:solidFill>
                <a:latin typeface="+mn-lt"/>
                <a:ea typeface="+mn-ea"/>
                <a:cs typeface="+mn-cs"/>
              </a:rPr>
              <a:t>You have to successfully address, and creating a structure that minimizes</a:t>
            </a:r>
          </a:p>
          <a:p>
            <a:r>
              <a:rPr lang="en-US" sz="1200" b="0" i="0" u="none" strike="noStrike" kern="1200" baseline="0" dirty="0" smtClean="0">
                <a:solidFill>
                  <a:schemeClr val="tx1"/>
                </a:solidFill>
                <a:latin typeface="+mn-lt"/>
                <a:ea typeface="+mn-ea"/>
                <a:cs typeface="+mn-cs"/>
              </a:rPr>
              <a:t>Overlap and re-work.</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C640D2-DF16-47C8-A1BC-A0D282EAE321}" type="slidenum">
              <a:rPr lang="en-US" smtClean="0"/>
              <a:pPr/>
              <a:t>1</a:t>
            </a:fld>
            <a:endParaRPr lang="en-US" dirty="0"/>
          </a:p>
        </p:txBody>
      </p:sp>
    </p:spTree>
    <p:extLst>
      <p:ext uri="{BB962C8B-B14F-4D97-AF65-F5344CB8AC3E}">
        <p14:creationId xmlns:p14="http://schemas.microsoft.com/office/powerpoint/2010/main" val="362604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Meetings are time wasters. Try this little </a:t>
            </a:r>
            <a:r>
              <a:rPr lang="en-US" dirty="0" err="1" smtClean="0"/>
              <a:t>excrcise</a:t>
            </a:r>
            <a:r>
              <a:rPr lang="en-US" dirty="0" smtClean="0"/>
              <a:t>:</a:t>
            </a:r>
          </a:p>
          <a:p>
            <a:endParaRPr lang="en-US" dirty="0" smtClean="0"/>
          </a:p>
          <a:p>
            <a:r>
              <a:rPr lang="en-US" dirty="0" smtClean="0"/>
              <a:t>Multiply the hourly rate of each person in the meeting room times the number of hours per week they spend in meetings. This will give you some idea of how much these meetings are costing you.</a:t>
            </a:r>
          </a:p>
          <a:p>
            <a:endParaRPr lang="en-US" dirty="0" smtClean="0"/>
          </a:p>
          <a:p>
            <a:r>
              <a:rPr lang="en-US" dirty="0" smtClean="0"/>
              <a:t>Now, try to measure the real outcomes, in terms of productivity, that is achieved by these meetings. Chances are you will find that the meeting</a:t>
            </a:r>
            <a:r>
              <a:rPr lang="en-US" baseline="0" dirty="0" smtClean="0"/>
              <a:t> is NOT the best way to improve productivity.</a:t>
            </a:r>
          </a:p>
          <a:p>
            <a:endParaRPr lang="en-US" baseline="0" dirty="0" smtClean="0"/>
          </a:p>
          <a:p>
            <a:r>
              <a:rPr lang="en-US" baseline="0" dirty="0" smtClean="0"/>
              <a:t>If you do hold meetings, be sure they are designed to have clear results—problem solving and planning outcomes—not reporting on what has been going on. This can be much more effectively done using technology.</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11</a:t>
            </a:fld>
            <a:endParaRPr lang="en-US"/>
          </a:p>
        </p:txBody>
      </p:sp>
    </p:spTree>
    <p:extLst>
      <p:ext uri="{BB962C8B-B14F-4D97-AF65-F5344CB8AC3E}">
        <p14:creationId xmlns:p14="http://schemas.microsoft.com/office/powerpoint/2010/main" val="278198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full annual plan with timelines</a:t>
            </a:r>
            <a:r>
              <a:rPr lang="en-US" baseline="0" dirty="0" smtClean="0"/>
              <a:t> to guide you in the production of your catalog.</a:t>
            </a:r>
          </a:p>
          <a:p>
            <a:endParaRPr lang="en-US" baseline="0" dirty="0" smtClean="0"/>
          </a:p>
          <a:p>
            <a:r>
              <a:rPr lang="en-US" baseline="0" dirty="0" smtClean="0"/>
              <a:t>Have deadlines and guidelines for analysis of each term so that you can make decisions about new programs, elimination of programs, etc.</a:t>
            </a:r>
          </a:p>
          <a:p>
            <a:endParaRPr lang="en-US" baseline="0" dirty="0" smtClean="0"/>
          </a:p>
          <a:p>
            <a:r>
              <a:rPr lang="en-US" baseline="0" dirty="0" smtClean="0"/>
              <a:t>Create a template for your brochure so that it is a simple matter to lay out the content and to also maintain a high quality publication with a professional look. </a:t>
            </a:r>
          </a:p>
          <a:p>
            <a:endParaRPr lang="en-US" baseline="0" dirty="0" smtClean="0"/>
          </a:p>
          <a:p>
            <a:r>
              <a:rPr lang="en-US" baseline="0" dirty="0" smtClean="0"/>
              <a:t>Design the brochure so that the content that does not change from session to session is stable and does not have to be recreated. This greatly reduces production time.</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12</a:t>
            </a:fld>
            <a:endParaRPr lang="en-US"/>
          </a:p>
        </p:txBody>
      </p:sp>
    </p:spTree>
    <p:extLst>
      <p:ext uri="{BB962C8B-B14F-4D97-AF65-F5344CB8AC3E}">
        <p14:creationId xmlns:p14="http://schemas.microsoft.com/office/powerpoint/2010/main" val="368596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information specialist</a:t>
            </a:r>
            <a:r>
              <a:rPr lang="en-US" baseline="0" dirty="0" smtClean="0"/>
              <a:t> is a key staff position for your organization. This person is the one who “knows everything.” This individual is a front-line representative of your organization and knows what you are offering, which classes typically have waiting lists, which courses are almost full, etc., as well as policies and procedures. This person can handle most of the day to day communication with customers and potential customers, relieving program and other staff from this responsibility. The information specialist is also a salesperson on the phones, helping to guide people into the programs that are best for them. </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13</a:t>
            </a:fld>
            <a:endParaRPr lang="en-US"/>
          </a:p>
        </p:txBody>
      </p:sp>
    </p:spTree>
    <p:extLst>
      <p:ext uri="{BB962C8B-B14F-4D97-AF65-F5344CB8AC3E}">
        <p14:creationId xmlns:p14="http://schemas.microsoft.com/office/powerpoint/2010/main" val="3710623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Telecommuting is growing rapidly in the U. S. Revenue generators</a:t>
            </a:r>
            <a:r>
              <a:rPr lang="en-US" baseline="0" dirty="0" smtClean="0"/>
              <a:t> can be much more productive if they are not required to be in the office from 9-5. These staff benefit from being away from the office distractions that interfere with getting work done efficiently.</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14</a:t>
            </a:fld>
            <a:endParaRPr lang="en-US"/>
          </a:p>
        </p:txBody>
      </p:sp>
    </p:spTree>
    <p:extLst>
      <p:ext uri="{BB962C8B-B14F-4D97-AF65-F5344CB8AC3E}">
        <p14:creationId xmlns:p14="http://schemas.microsoft.com/office/powerpoint/2010/main" val="269645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Increasingly, programs are finding that there are financial benefits to outsourcing some of their day to day functions.</a:t>
            </a:r>
            <a:r>
              <a:rPr lang="en-US" baseline="0" dirty="0" smtClean="0"/>
              <a:t> Contracting with someone to do web site development, for example, can be much more cost effective than doing it in house. It is more efficient, and eliminates many of the fringe costs of maintaining a staff position. It also means that staff can concentrate on the key functions of program development, delivery, analysis and sales that are key to successful operations.</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16</a:t>
            </a:fld>
            <a:endParaRPr lang="en-US"/>
          </a:p>
        </p:txBody>
      </p:sp>
    </p:spTree>
    <p:extLst>
      <p:ext uri="{BB962C8B-B14F-4D97-AF65-F5344CB8AC3E}">
        <p14:creationId xmlns:p14="http://schemas.microsoft.com/office/powerpoint/2010/main" val="406681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good planning</a:t>
            </a:r>
            <a:r>
              <a:rPr lang="en-US" baseline="0" dirty="0" smtClean="0"/>
              <a:t> decisions is critical to an efficient organization. Collecting data—the LERN ratios are the best guideline—analyzing it and using it for planning will increase the financial success as well as the efficiency of your organization.</a:t>
            </a:r>
          </a:p>
          <a:p>
            <a:endParaRPr lang="en-US" baseline="0" dirty="0" smtClean="0"/>
          </a:p>
          <a:p>
            <a:r>
              <a:rPr lang="en-US" baseline="0" dirty="0" smtClean="0"/>
              <a:t>In Lumens, the LERN software tools are built in, so using that robust feature of your existing software will make an important different to you in getting the data you need for good decision making.</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17</a:t>
            </a:fld>
            <a:endParaRPr lang="en-US"/>
          </a:p>
        </p:txBody>
      </p:sp>
    </p:spTree>
    <p:extLst>
      <p:ext uri="{BB962C8B-B14F-4D97-AF65-F5344CB8AC3E}">
        <p14:creationId xmlns:p14="http://schemas.microsoft.com/office/powerpoint/2010/main" val="4204970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get to where you are going, you need a good roadmap.</a:t>
            </a:r>
            <a:r>
              <a:rPr lang="en-US" baseline="0" dirty="0" smtClean="0"/>
              <a:t> In the case of your program, you need a solid one-year plan which includes:</a:t>
            </a:r>
          </a:p>
          <a:p>
            <a:endParaRPr lang="en-US" baseline="0" dirty="0" smtClean="0"/>
          </a:p>
          <a:p>
            <a:pPr marL="228600" indent="-228600">
              <a:buAutoNum type="arabicPeriod"/>
            </a:pPr>
            <a:r>
              <a:rPr lang="en-US" baseline="0" dirty="0" smtClean="0"/>
              <a:t>Overall goals in terms of both income and registrations, new program development, any new markets you may want to reach, etc.</a:t>
            </a:r>
          </a:p>
          <a:p>
            <a:pPr marL="228600" indent="-228600">
              <a:buAutoNum type="arabicPeriod"/>
            </a:pPr>
            <a:r>
              <a:rPr lang="en-US" baseline="0" dirty="0" smtClean="0"/>
              <a:t>You want a clear statement of what you need to do with your overall financial goal for the year as well as for each department or division within your organization. Using the LERN ratios as benchmarks, you should be able to set realistic and measurable goals.</a:t>
            </a:r>
          </a:p>
          <a:p>
            <a:pPr marL="228600" indent="-228600">
              <a:buAutoNum type="arabicPeriod"/>
            </a:pPr>
            <a:r>
              <a:rPr lang="en-US" baseline="0" dirty="0" smtClean="0"/>
              <a:t>Each term or session should have it’s own plan which should be evaluated at the end of the term and adjustments made as necessary to improve your performance.</a:t>
            </a:r>
          </a:p>
          <a:p>
            <a:pPr marL="228600" indent="-228600">
              <a:buAutoNum type="arabicPeriod"/>
            </a:pPr>
            <a:r>
              <a:rPr lang="en-US" baseline="0" dirty="0" smtClean="0"/>
              <a:t>A clear timeline for every activity within your organization should be in place and IN USE by every staff member. Meeting the deadlines will greatly increase your efficiency and add to your financial success.</a:t>
            </a:r>
          </a:p>
          <a:p>
            <a:pPr marL="228600" indent="-228600">
              <a:buAutoNum type="arabicPeriod"/>
            </a:pPr>
            <a:r>
              <a:rPr lang="en-US" baseline="0" dirty="0" smtClean="0"/>
              <a:t>Clear delineation of staff responsibilities, eliminating as much duplication and cross-over as possible with stated goals and expected outcomes for each position should be </a:t>
            </a:r>
            <a:r>
              <a:rPr lang="en-US" baseline="0" dirty="0" err="1" smtClean="0"/>
              <a:t>devleoped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18</a:t>
            </a:fld>
            <a:endParaRPr lang="en-US"/>
          </a:p>
        </p:txBody>
      </p:sp>
    </p:spTree>
    <p:extLst>
      <p:ext uri="{BB962C8B-B14F-4D97-AF65-F5344CB8AC3E}">
        <p14:creationId xmlns:p14="http://schemas.microsoft.com/office/powerpoint/2010/main" val="399169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your program analysis, the response to your classes, and</a:t>
            </a:r>
            <a:r>
              <a:rPr lang="en-US" baseline="0" dirty="0" smtClean="0"/>
              <a:t> the market you serve, you should  be looking at a new direction or growth area each year. This will allow you to continue to serve your existing customers and remain current in the market.  It can take as much as three years to achieve stability of new program initiatives.</a:t>
            </a:r>
          </a:p>
          <a:p>
            <a:endParaRPr lang="en-US" baseline="0" dirty="0" smtClean="0"/>
          </a:p>
          <a:p>
            <a:r>
              <a:rPr lang="en-US" baseline="0" dirty="0" smtClean="0"/>
              <a:t>These new directions should be well thought out and you should budget appropriately for building new areas based on your analysis of projected income from new initiatives.</a:t>
            </a:r>
          </a:p>
          <a:p>
            <a:endParaRPr lang="en-US" baseline="0" dirty="0" smtClean="0"/>
          </a:p>
          <a:p>
            <a:r>
              <a:rPr lang="en-US" baseline="0" dirty="0" smtClean="0"/>
              <a:t>You should maintain your overall operating margin of 50% as you seek to grow your program. New programs may not perform at the same level, so you need to account for this in your growth plan.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20</a:t>
            </a:fld>
            <a:endParaRPr lang="en-US"/>
          </a:p>
        </p:txBody>
      </p:sp>
    </p:spTree>
    <p:extLst>
      <p:ext uri="{BB962C8B-B14F-4D97-AF65-F5344CB8AC3E}">
        <p14:creationId xmlns:p14="http://schemas.microsoft.com/office/powerpoint/2010/main" val="3492373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Allocate responsibilities logically so that staff are doing those things that are most consistent</a:t>
            </a:r>
            <a:r>
              <a:rPr lang="en-US" baseline="0" dirty="0" smtClean="0"/>
              <a:t> with their roles. Not everyone does everything.</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21</a:t>
            </a:fld>
            <a:endParaRPr lang="en-US"/>
          </a:p>
        </p:txBody>
      </p:sp>
    </p:spTree>
    <p:extLst>
      <p:ext uri="{BB962C8B-B14F-4D97-AF65-F5344CB8AC3E}">
        <p14:creationId xmlns:p14="http://schemas.microsoft.com/office/powerpoint/2010/main" val="270936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importance of staff training.</a:t>
            </a:r>
          </a:p>
          <a:p>
            <a:endParaRPr lang="en-US" dirty="0" smtClean="0"/>
          </a:p>
          <a:p>
            <a:r>
              <a:rPr lang="en-US" dirty="0" smtClean="0"/>
              <a:t>This can and</a:t>
            </a:r>
            <a:r>
              <a:rPr lang="en-US" baseline="0" dirty="0" smtClean="0"/>
              <a:t> should be done in house on such areas as responsibility areas, internal communication, etc. Cross training can also help people understand each other’s jobs and can lead to efficiency within the organization in crunch times.</a:t>
            </a:r>
          </a:p>
          <a:p>
            <a:endParaRPr lang="en-US" baseline="0" dirty="0" smtClean="0"/>
          </a:p>
          <a:p>
            <a:r>
              <a:rPr lang="en-US" baseline="0" dirty="0" smtClean="0"/>
              <a:t>Each staff person should develop his or her own personal Unique Selling Proposition—what makes them different in their responsibilities from their co-workers.</a:t>
            </a:r>
          </a:p>
          <a:p>
            <a:endParaRPr lang="en-US" baseline="0" dirty="0" smtClean="0"/>
          </a:p>
          <a:p>
            <a:r>
              <a:rPr lang="en-US" baseline="0" dirty="0" smtClean="0"/>
              <a:t>Quarterly job reviews are important to help keep people on track.</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22</a:t>
            </a:fld>
            <a:endParaRPr lang="en-US"/>
          </a:p>
        </p:txBody>
      </p:sp>
    </p:spTree>
    <p:extLst>
      <p:ext uri="{BB962C8B-B14F-4D97-AF65-F5344CB8AC3E}">
        <p14:creationId xmlns:p14="http://schemas.microsoft.com/office/powerpoint/2010/main" val="421237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more crossover of duties, the less efficient your program is likely to be.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have a larger staff: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You cannot afford to have executives doing frontline</a:t>
            </a:r>
          </a:p>
          <a:p>
            <a:r>
              <a:rPr lang="en-US" sz="1200" b="0" i="0" u="none" strike="noStrike" kern="1200" baseline="0" dirty="0" smtClean="0">
                <a:solidFill>
                  <a:schemeClr val="tx1"/>
                </a:solidFill>
                <a:latin typeface="+mn-lt"/>
                <a:ea typeface="+mn-ea"/>
                <a:cs typeface="+mn-cs"/>
              </a:rPr>
              <a:t>work and frontline staff must be given responsibilities</a:t>
            </a:r>
          </a:p>
          <a:p>
            <a:r>
              <a:rPr lang="en-US" sz="1200" b="0" i="0" u="none" strike="noStrike" kern="1200" baseline="0" dirty="0" smtClean="0">
                <a:solidFill>
                  <a:schemeClr val="tx1"/>
                </a:solidFill>
                <a:latin typeface="+mn-lt"/>
                <a:ea typeface="+mn-ea"/>
                <a:cs typeface="+mn-cs"/>
              </a:rPr>
              <a:t>that matter.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Processes have to be streamlined.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Programmers and salespeople need to be accountable</a:t>
            </a:r>
          </a:p>
          <a:p>
            <a:r>
              <a:rPr lang="en-US" sz="1200" b="0" i="0" u="none" strike="noStrike" kern="1200" baseline="0" dirty="0" smtClean="0">
                <a:solidFill>
                  <a:schemeClr val="tx1"/>
                </a:solidFill>
                <a:latin typeface="+mn-lt"/>
                <a:ea typeface="+mn-ea"/>
                <a:cs typeface="+mn-cs"/>
              </a:rPr>
              <a:t>for their decisions with their performance measured</a:t>
            </a:r>
          </a:p>
          <a:p>
            <a:r>
              <a:rPr lang="en-US" sz="1200" b="0" i="0" u="none" strike="noStrike" kern="1200" baseline="0" dirty="0" smtClean="0">
                <a:solidFill>
                  <a:schemeClr val="tx1"/>
                </a:solidFill>
                <a:latin typeface="+mn-lt"/>
                <a:ea typeface="+mn-ea"/>
                <a:cs typeface="+mn-cs"/>
              </a:rPr>
              <a:t>against proven benchmarks.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You must have someone on staff who does “think</a:t>
            </a:r>
          </a:p>
          <a:p>
            <a:r>
              <a:rPr lang="en-US" sz="1200" b="0" i="0" u="none" strike="noStrike" kern="1200" baseline="0" dirty="0" smtClean="0">
                <a:solidFill>
                  <a:schemeClr val="tx1"/>
                </a:solidFill>
                <a:latin typeface="+mn-lt"/>
                <a:ea typeface="+mn-ea"/>
                <a:cs typeface="+mn-cs"/>
              </a:rPr>
              <a:t>marketing” and is intimately aware of your primary</a:t>
            </a:r>
          </a:p>
          <a:p>
            <a:r>
              <a:rPr lang="en-US" sz="1200" b="0" i="0" u="none" strike="noStrike" kern="1200" baseline="0" dirty="0" smtClean="0">
                <a:solidFill>
                  <a:schemeClr val="tx1"/>
                </a:solidFill>
                <a:latin typeface="+mn-lt"/>
                <a:ea typeface="+mn-ea"/>
                <a:cs typeface="+mn-cs"/>
              </a:rPr>
              <a:t>market segments.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You must know the critical ratios and benchmarks that</a:t>
            </a:r>
          </a:p>
          <a:p>
            <a:r>
              <a:rPr lang="en-US" sz="1200" b="0" i="0" u="none" strike="noStrike" kern="1200" baseline="0" dirty="0" smtClean="0">
                <a:solidFill>
                  <a:schemeClr val="tx1"/>
                </a:solidFill>
                <a:latin typeface="+mn-lt"/>
                <a:ea typeface="+mn-ea"/>
                <a:cs typeface="+mn-cs"/>
              </a:rPr>
              <a:t>can be used to measure performance.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More new programs need to be created.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You need to be able to do your job. You, as the program manager or director</a:t>
            </a:r>
          </a:p>
          <a:p>
            <a:r>
              <a:rPr lang="en-US" sz="1200" b="0" i="0" u="none" strike="noStrike" kern="1200" baseline="0" dirty="0" smtClean="0">
                <a:solidFill>
                  <a:schemeClr val="tx1"/>
                </a:solidFill>
                <a:latin typeface="+mn-lt"/>
                <a:ea typeface="+mn-ea"/>
                <a:cs typeface="+mn-cs"/>
              </a:rPr>
              <a:t> need to be developing “high dollar” markets and products. This</a:t>
            </a:r>
          </a:p>
          <a:p>
            <a:r>
              <a:rPr lang="en-US" sz="1200" b="0" i="0" u="none" strike="noStrike" kern="1200" baseline="0" dirty="0" smtClean="0">
                <a:solidFill>
                  <a:schemeClr val="tx1"/>
                </a:solidFill>
                <a:latin typeface="+mn-lt"/>
                <a:ea typeface="+mn-ea"/>
                <a:cs typeface="+mn-cs"/>
              </a:rPr>
              <a:t>cannot happen if you are managing the day-to-day</a:t>
            </a:r>
          </a:p>
          <a:p>
            <a:r>
              <a:rPr lang="en-US" sz="1200" b="0" i="0" u="none" strike="noStrike" kern="1200" baseline="0" dirty="0" smtClean="0">
                <a:solidFill>
                  <a:schemeClr val="tx1"/>
                </a:solidFill>
                <a:latin typeface="+mn-lt"/>
                <a:ea typeface="+mn-ea"/>
                <a:cs typeface="+mn-cs"/>
              </a:rPr>
              <a:t>operations of your program.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Customers have to be served better.</a:t>
            </a:r>
          </a:p>
          <a:p>
            <a:r>
              <a:rPr lang="en-US" sz="1200" b="0" i="0" u="none" strike="noStrike" kern="1200" baseline="0" dirty="0" smtClean="0">
                <a:solidFill>
                  <a:schemeClr val="tx1"/>
                </a:solidFill>
                <a:latin typeface="+mn-lt"/>
                <a:ea typeface="+mn-ea"/>
                <a:cs typeface="+mn-cs"/>
              </a:rPr>
              <a:t>The only way to get more with the same or fewer staffing</a:t>
            </a:r>
          </a:p>
          <a:p>
            <a:r>
              <a:rPr lang="en-US" sz="1200" b="0" i="0" u="none" strike="noStrike" kern="1200" baseline="0" dirty="0" smtClean="0">
                <a:solidFill>
                  <a:schemeClr val="tx1"/>
                </a:solidFill>
                <a:latin typeface="+mn-lt"/>
                <a:ea typeface="+mn-ea"/>
                <a:cs typeface="+mn-cs"/>
              </a:rPr>
              <a:t>resources is to redesign your staffing for greater productivity</a:t>
            </a:r>
          </a:p>
          <a:p>
            <a:r>
              <a:rPr lang="en-US" sz="1200" b="0" i="0" u="none" strike="noStrike" kern="1200" baseline="0" dirty="0" smtClean="0">
                <a:solidFill>
                  <a:schemeClr val="tx1"/>
                </a:solidFill>
                <a:latin typeface="+mn-lt"/>
                <a:ea typeface="+mn-ea"/>
                <a:cs typeface="+mn-cs"/>
              </a:rPr>
              <a:t>and better financial results.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have a small staff, you cannot simply re-design and reassign responsibilities.</a:t>
            </a:r>
          </a:p>
          <a:p>
            <a:r>
              <a:rPr lang="en-US" sz="1200" b="0" i="0" u="none" strike="noStrike" kern="1200" baseline="0" dirty="0" smtClean="0">
                <a:solidFill>
                  <a:schemeClr val="tx1"/>
                </a:solidFill>
                <a:latin typeface="+mn-lt"/>
                <a:ea typeface="+mn-ea"/>
                <a:cs typeface="+mn-cs"/>
              </a:rPr>
              <a:t>You have to wear all the hats—or most of them, but you still need to think in terms of:</a:t>
            </a:r>
          </a:p>
          <a:p>
            <a:endParaRPr lang="en-US" sz="1200" b="0" i="0" u="none" strike="noStrike" kern="1200" baseline="0" dirty="0" smtClean="0">
              <a:solidFill>
                <a:schemeClr val="tx1"/>
              </a:solidFill>
              <a:latin typeface="+mn-lt"/>
              <a:ea typeface="+mn-ea"/>
              <a:cs typeface="+mn-cs"/>
            </a:endParaRPr>
          </a:p>
          <a:p>
            <a:pPr marL="228600" indent="-228600">
              <a:buAutoNum type="arabicPeriod"/>
            </a:pPr>
            <a:r>
              <a:rPr lang="en-US" sz="1200" b="0" i="0" u="none" strike="noStrike" kern="1200" baseline="0" dirty="0" smtClean="0">
                <a:solidFill>
                  <a:schemeClr val="tx1"/>
                </a:solidFill>
                <a:latin typeface="+mn-lt"/>
                <a:ea typeface="+mn-ea"/>
                <a:cs typeface="+mn-cs"/>
              </a:rPr>
              <a:t>Streamlining. You need to define all of the tasks areas you are responsible for and create timelines and procedures to make each area as efficient as possible.</a:t>
            </a:r>
          </a:p>
          <a:p>
            <a:pPr marL="228600" indent="-228600">
              <a:buAutoNum type="arabicPeriod"/>
            </a:pPr>
            <a:r>
              <a:rPr lang="en-US" sz="1200" b="0" i="0" u="none" strike="noStrike" kern="1200" baseline="0" dirty="0" smtClean="0">
                <a:solidFill>
                  <a:schemeClr val="tx1"/>
                </a:solidFill>
                <a:latin typeface="+mn-lt"/>
                <a:ea typeface="+mn-ea"/>
                <a:cs typeface="+mn-cs"/>
              </a:rPr>
              <a:t>Accountability. Whether you have a staff of 10 or a staff of two, you need to understand the benchmarks to which you should aspire and create strategies to measure accountability. These would include things such as number of sales contacts, number of sales conversions, percentage of conversions, etc. Other measures would be related to registration, income, and </a:t>
            </a:r>
            <a:r>
              <a:rPr lang="en-US" sz="1200" b="0" i="0" u="none" strike="noStrike" kern="1200" baseline="0" dirty="0" err="1" smtClean="0">
                <a:solidFill>
                  <a:schemeClr val="tx1"/>
                </a:solidFill>
                <a:latin typeface="+mn-lt"/>
                <a:ea typeface="+mn-ea"/>
                <a:cs typeface="+mn-cs"/>
              </a:rPr>
              <a:t>roi</a:t>
            </a:r>
            <a:r>
              <a:rPr lang="en-US" sz="1200" b="0" i="0" u="none" strike="noStrike" kern="1200" baseline="0" dirty="0" smtClean="0">
                <a:solidFill>
                  <a:schemeClr val="tx1"/>
                </a:solidFill>
                <a:latin typeface="+mn-lt"/>
                <a:ea typeface="+mn-ea"/>
                <a:cs typeface="+mn-cs"/>
              </a:rPr>
              <a:t> on marketing.</a:t>
            </a:r>
          </a:p>
          <a:p>
            <a:pPr marL="228600" indent="-228600">
              <a:buAutoNum type="arabicPeriod"/>
            </a:pPr>
            <a:r>
              <a:rPr lang="en-US" sz="1200" b="0" i="0" u="none" strike="noStrike" kern="1200" baseline="0" dirty="0" smtClean="0">
                <a:solidFill>
                  <a:schemeClr val="tx1"/>
                </a:solidFill>
                <a:latin typeface="+mn-lt"/>
                <a:ea typeface="+mn-ea"/>
                <a:cs typeface="+mn-cs"/>
              </a:rPr>
              <a:t>You need to understand the relationship between your market and your programs, and to be constantly thinking about how to effectively provide your customers with what they want and need, and about how to make sure you get the message across to them effectively.</a:t>
            </a:r>
          </a:p>
          <a:p>
            <a:pPr marL="228600" indent="-228600">
              <a:buAutoNum type="arabicPeriod"/>
            </a:pPr>
            <a:r>
              <a:rPr lang="en-US" sz="1200" b="0" i="0" u="none" strike="noStrike" kern="1200" baseline="0" dirty="0" smtClean="0">
                <a:solidFill>
                  <a:schemeClr val="tx1"/>
                </a:solidFill>
                <a:latin typeface="+mn-lt"/>
                <a:ea typeface="+mn-ea"/>
                <a:cs typeface="+mn-cs"/>
              </a:rPr>
              <a:t>You need strategies for analyzing the success of what you are doing and determining what you need to drop as well as what you need to add to create new growth areas. LERN software tools are available to you to help you with this analytical task.</a:t>
            </a:r>
          </a:p>
          <a:p>
            <a:pPr marL="228600" indent="-228600">
              <a:buAutoNum type="arabicPeriod"/>
            </a:pPr>
            <a:r>
              <a:rPr lang="en-US" sz="1200" b="0" i="0" u="none" strike="noStrike" kern="1200" baseline="0" dirty="0" smtClean="0">
                <a:solidFill>
                  <a:schemeClr val="tx1"/>
                </a:solidFill>
                <a:latin typeface="+mn-lt"/>
                <a:ea typeface="+mn-ea"/>
                <a:cs typeface="+mn-cs"/>
              </a:rPr>
              <a:t>If your staffing allows you to do so, you should assign as much of the day-to-day management of your program to your staff.</a:t>
            </a:r>
          </a:p>
          <a:p>
            <a:pPr marL="228600" indent="-228600">
              <a:buAutoNum type="arabicPeriod"/>
            </a:pPr>
            <a:r>
              <a:rPr lang="en-US" sz="1200" b="0" i="0" u="none" strike="noStrike" kern="1200" baseline="0" dirty="0" smtClean="0">
                <a:solidFill>
                  <a:schemeClr val="tx1"/>
                </a:solidFill>
                <a:latin typeface="+mn-lt"/>
                <a:ea typeface="+mn-ea"/>
                <a:cs typeface="+mn-cs"/>
              </a:rPr>
              <a:t>Your should </a:t>
            </a:r>
            <a:r>
              <a:rPr lang="en-US" sz="1200" b="0" i="0" u="none" strike="noStrike" kern="1200" baseline="0" dirty="0" err="1" smtClean="0">
                <a:solidFill>
                  <a:schemeClr val="tx1"/>
                </a:solidFill>
                <a:latin typeface="+mn-lt"/>
                <a:ea typeface="+mn-ea"/>
                <a:cs typeface="+mn-cs"/>
              </a:rPr>
              <a:t>should</a:t>
            </a:r>
            <a:r>
              <a:rPr lang="en-US" sz="1200" b="0" i="0" u="none" strike="noStrike" kern="1200" baseline="0" dirty="0" smtClean="0">
                <a:solidFill>
                  <a:schemeClr val="tx1"/>
                </a:solidFill>
                <a:latin typeface="+mn-lt"/>
                <a:ea typeface="+mn-ea"/>
                <a:cs typeface="+mn-cs"/>
              </a:rPr>
              <a:t> focus, as much as possible on the higher level tasks of analysis and development.</a:t>
            </a:r>
          </a:p>
          <a:p>
            <a:pPr marL="228600" indent="-228600">
              <a:buAutoNum type="arabicPeriod"/>
            </a:pPr>
            <a:r>
              <a:rPr lang="en-US" sz="1200" b="0" i="0" u="none" strike="noStrike" kern="1200" baseline="0" dirty="0" smtClean="0">
                <a:solidFill>
                  <a:schemeClr val="tx1"/>
                </a:solidFill>
                <a:latin typeface="+mn-lt"/>
                <a:ea typeface="+mn-ea"/>
                <a:cs typeface="+mn-cs"/>
              </a:rPr>
              <a:t>Your primary concern should be serving your customers with the highest possible level of customer service. Creating discrete areas of activity, eliminating as much overlap (duplication) of work as possible, and creating clear channels of communication are critical to increasing efficiency.</a:t>
            </a:r>
          </a:p>
          <a:p>
            <a:pPr marL="228600" indent="-228600">
              <a:buAutoNum type="arabicPeriod"/>
            </a:pPr>
            <a:r>
              <a:rPr lang="en-US" sz="1200" b="0" i="0" u="none" strike="noStrike" kern="1200" baseline="0" dirty="0" smtClean="0">
                <a:solidFill>
                  <a:schemeClr val="tx1"/>
                </a:solidFill>
                <a:latin typeface="+mn-lt"/>
                <a:ea typeface="+mn-ea"/>
                <a:cs typeface="+mn-cs"/>
              </a:rPr>
              <a:t>Setting clear timelines and deadlines for every function with your organization is critical to this effort.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2</a:t>
            </a:fld>
            <a:endParaRPr lang="en-US"/>
          </a:p>
        </p:txBody>
      </p:sp>
    </p:spTree>
    <p:extLst>
      <p:ext uri="{BB962C8B-B14F-4D97-AF65-F5344CB8AC3E}">
        <p14:creationId xmlns:p14="http://schemas.microsoft.com/office/powerpoint/2010/main" val="1758741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analyze your program, get rid</a:t>
            </a:r>
            <a:r>
              <a:rPr lang="en-US" baseline="0" dirty="0" smtClean="0"/>
              <a:t> of the time wasters and the resource gobblers.</a:t>
            </a:r>
          </a:p>
          <a:p>
            <a:endParaRPr lang="en-US" baseline="0" dirty="0" smtClean="0"/>
          </a:p>
          <a:p>
            <a:r>
              <a:rPr lang="en-US" baseline="0" dirty="0" smtClean="0"/>
              <a:t>Drop courses that do not generate enough money.</a:t>
            </a:r>
          </a:p>
          <a:p>
            <a:r>
              <a:rPr lang="en-US" baseline="0" dirty="0" smtClean="0"/>
              <a:t>Weed out poor instructors who may not deliver the quality you need and your customers expect.</a:t>
            </a:r>
          </a:p>
          <a:p>
            <a:r>
              <a:rPr lang="en-US" baseline="0" dirty="0" smtClean="0"/>
              <a:t>Stop promoting to clients who do not respond to your marketing. This is a waste of time and money.</a:t>
            </a:r>
          </a:p>
          <a:p>
            <a:r>
              <a:rPr lang="en-US" baseline="0" dirty="0" smtClean="0"/>
              <a:t>Eliminate promotional strategies that do not work. Analyze and track your promotions and do more of what works best.</a:t>
            </a:r>
          </a:p>
          <a:p>
            <a:r>
              <a:rPr lang="en-US" baseline="0" dirty="0" smtClean="0"/>
              <a:t>Make sure that your staff are producing. If you have done all you can to train and nurture productivity without success, you may need to ask some people to move on into other jobs where they may be more successful.</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23</a:t>
            </a:fld>
            <a:endParaRPr lang="en-US"/>
          </a:p>
        </p:txBody>
      </p:sp>
    </p:spTree>
    <p:extLst>
      <p:ext uri="{BB962C8B-B14F-4D97-AF65-F5344CB8AC3E}">
        <p14:creationId xmlns:p14="http://schemas.microsoft.com/office/powerpoint/2010/main" val="3242819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director as a buffer against barriers that staff may encounter. Eliminate the roadblocks so that your staff can be productive</a:t>
            </a:r>
            <a:r>
              <a:rPr lang="en-US" baseline="0" dirty="0" smtClean="0"/>
              <a:t> and not distracted.</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24</a:t>
            </a:fld>
            <a:endParaRPr lang="en-US"/>
          </a:p>
        </p:txBody>
      </p:sp>
    </p:spTree>
    <p:extLst>
      <p:ext uri="{BB962C8B-B14F-4D97-AF65-F5344CB8AC3E}">
        <p14:creationId xmlns:p14="http://schemas.microsoft.com/office/powerpoint/2010/main" val="3587457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 achievement. This is critically important.</a:t>
            </a:r>
          </a:p>
          <a:p>
            <a:endParaRPr lang="en-US" dirty="0" smtClean="0"/>
          </a:p>
          <a:p>
            <a:r>
              <a:rPr lang="en-US" dirty="0" smtClean="0"/>
              <a:t>We all</a:t>
            </a:r>
            <a:r>
              <a:rPr lang="en-US" baseline="0" dirty="0" smtClean="0"/>
              <a:t> know we are not in this for the money, but having our efforts recognized not only motivates us to do more and do it better, but it keeps morale high and productivity soaring.</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25</a:t>
            </a:fld>
            <a:endParaRPr lang="en-US"/>
          </a:p>
        </p:txBody>
      </p:sp>
    </p:spTree>
    <p:extLst>
      <p:ext uri="{BB962C8B-B14F-4D97-AF65-F5344CB8AC3E}">
        <p14:creationId xmlns:p14="http://schemas.microsoft.com/office/powerpoint/2010/main" val="470995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Remember—you can’t serve everyone.</a:t>
            </a:r>
          </a:p>
          <a:p>
            <a:endParaRPr lang="en-US" dirty="0" smtClean="0"/>
          </a:p>
          <a:p>
            <a:r>
              <a:rPr lang="en-US" dirty="0" smtClean="0"/>
              <a:t>80% of your income comes from 20% of</a:t>
            </a:r>
            <a:r>
              <a:rPr lang="en-US" baseline="0" dirty="0" smtClean="0"/>
              <a:t> your customers. Serve these customers and grow their participation.</a:t>
            </a:r>
          </a:p>
          <a:p>
            <a:endParaRPr lang="en-US" baseline="0" dirty="0" smtClean="0"/>
          </a:p>
          <a:p>
            <a:r>
              <a:rPr lang="en-US" baseline="0" dirty="0" smtClean="0"/>
              <a:t>Analyze your seven primary market segments and work to maintain and grow them. Eliminate those segments who are not right for your program. Don’t waste your time and dollars on them.</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26</a:t>
            </a:fld>
            <a:endParaRPr lang="en-US"/>
          </a:p>
        </p:txBody>
      </p:sp>
    </p:spTree>
    <p:extLst>
      <p:ext uri="{BB962C8B-B14F-4D97-AF65-F5344CB8AC3E}">
        <p14:creationId xmlns:p14="http://schemas.microsoft.com/office/powerpoint/2010/main" val="1786809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software.</a:t>
            </a:r>
          </a:p>
          <a:p>
            <a:endParaRPr lang="en-US" dirty="0" smtClean="0"/>
          </a:p>
          <a:p>
            <a:r>
              <a:rPr lang="en-US" dirty="0" smtClean="0"/>
              <a:t>With</a:t>
            </a:r>
            <a:r>
              <a:rPr lang="en-US" baseline="0" dirty="0" smtClean="0"/>
              <a:t> Lumens, you have the best software available for lifelong learning programs. (Get more info to highlight the features of Lumens for participants).</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27</a:t>
            </a:fld>
            <a:endParaRPr lang="en-US"/>
          </a:p>
        </p:txBody>
      </p:sp>
    </p:spTree>
    <p:extLst>
      <p:ext uri="{BB962C8B-B14F-4D97-AF65-F5344CB8AC3E}">
        <p14:creationId xmlns:p14="http://schemas.microsoft.com/office/powerpoint/2010/main" val="341734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Many lifelong learning programs have limited staffing</a:t>
            </a:r>
          </a:p>
          <a:p>
            <a:r>
              <a:rPr lang="en-US" sz="1200" b="0" i="0" u="none" strike="noStrike" kern="1200" baseline="0" dirty="0" smtClean="0">
                <a:solidFill>
                  <a:schemeClr val="tx1"/>
                </a:solidFill>
                <a:latin typeface="+mn-lt"/>
                <a:ea typeface="+mn-ea"/>
                <a:cs typeface="+mn-cs"/>
              </a:rPr>
              <a:t>resources. There are very successful lifelong learning programs</a:t>
            </a:r>
          </a:p>
          <a:p>
            <a:r>
              <a:rPr lang="en-US" sz="1200" b="0" i="0" u="none" strike="noStrike" kern="1200" baseline="0" dirty="0" smtClean="0">
                <a:solidFill>
                  <a:schemeClr val="tx1"/>
                </a:solidFill>
                <a:latin typeface="+mn-lt"/>
                <a:ea typeface="+mn-ea"/>
                <a:cs typeface="+mn-cs"/>
              </a:rPr>
              <a:t>that are operating with five or less staff. With limited</a:t>
            </a:r>
          </a:p>
          <a:p>
            <a:r>
              <a:rPr lang="en-US" sz="1200" b="0" i="0" u="none" strike="noStrike" kern="1200" baseline="0" dirty="0" smtClean="0">
                <a:solidFill>
                  <a:schemeClr val="tx1"/>
                </a:solidFill>
                <a:latin typeface="+mn-lt"/>
                <a:ea typeface="+mn-ea"/>
                <a:cs typeface="+mn-cs"/>
              </a:rPr>
              <a:t>staff, how can thinking about restructuring be useful?</a:t>
            </a:r>
          </a:p>
          <a:p>
            <a:r>
              <a:rPr lang="en-US" sz="1200" b="0" i="0" u="none" strike="noStrike" kern="1200" baseline="0" dirty="0" smtClean="0">
                <a:solidFill>
                  <a:schemeClr val="tx1"/>
                </a:solidFill>
                <a:latin typeface="+mn-lt"/>
                <a:ea typeface="+mn-ea"/>
                <a:cs typeface="+mn-cs"/>
              </a:rPr>
              <a:t>First, restructuring is more than just who does what.</a:t>
            </a:r>
          </a:p>
          <a:p>
            <a:r>
              <a:rPr lang="en-US" sz="1200" b="0" i="0" u="none" strike="noStrike" kern="1200" baseline="0" dirty="0" smtClean="0">
                <a:solidFill>
                  <a:schemeClr val="tx1"/>
                </a:solidFill>
                <a:latin typeface="+mn-lt"/>
                <a:ea typeface="+mn-ea"/>
                <a:cs typeface="+mn-cs"/>
              </a:rPr>
              <a:t>Restructuring is about redesigning how you run your business.</a:t>
            </a:r>
          </a:p>
          <a:p>
            <a:r>
              <a:rPr lang="en-US" sz="1200" b="0" i="0" u="none" strike="noStrike" kern="1200" baseline="0" dirty="0" smtClean="0">
                <a:solidFill>
                  <a:schemeClr val="tx1"/>
                </a:solidFill>
                <a:latin typeface="+mn-lt"/>
                <a:ea typeface="+mn-ea"/>
                <a:cs typeface="+mn-cs"/>
              </a:rPr>
              <a:t>It is about deciding what programs and operating</a:t>
            </a:r>
          </a:p>
          <a:p>
            <a:r>
              <a:rPr lang="en-US" sz="1200" b="0" i="0" u="none" strike="noStrike" kern="1200" baseline="0" dirty="0" smtClean="0">
                <a:solidFill>
                  <a:schemeClr val="tx1"/>
                </a:solidFill>
                <a:latin typeface="+mn-lt"/>
                <a:ea typeface="+mn-ea"/>
                <a:cs typeface="+mn-cs"/>
              </a:rPr>
              <a:t>procedures are really adding value to the customers’ experience</a:t>
            </a:r>
          </a:p>
          <a:p>
            <a:r>
              <a:rPr lang="en-US" sz="1200" b="0" i="0" u="none" strike="noStrike" kern="1200" baseline="0" dirty="0" smtClean="0">
                <a:solidFill>
                  <a:schemeClr val="tx1"/>
                </a:solidFill>
                <a:latin typeface="+mn-lt"/>
                <a:ea typeface="+mn-ea"/>
                <a:cs typeface="+mn-cs"/>
              </a:rPr>
              <a:t>with your program.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programs, small and large, offer more programs</a:t>
            </a:r>
          </a:p>
          <a:p>
            <a:r>
              <a:rPr lang="en-US" sz="1200" b="0" i="0" u="none" strike="noStrike" kern="1200" baseline="0" dirty="0" smtClean="0">
                <a:solidFill>
                  <a:schemeClr val="tx1"/>
                </a:solidFill>
                <a:latin typeface="+mn-lt"/>
                <a:ea typeface="+mn-ea"/>
                <a:cs typeface="+mn-cs"/>
              </a:rPr>
              <a:t>and a greater diversity of programming than is necessary.</a:t>
            </a:r>
          </a:p>
          <a:p>
            <a:r>
              <a:rPr lang="en-US" sz="1200" b="0" i="0" u="none" strike="noStrike" kern="1200" baseline="0" dirty="0" smtClean="0">
                <a:solidFill>
                  <a:schemeClr val="tx1"/>
                </a:solidFill>
                <a:latin typeface="+mn-lt"/>
                <a:ea typeface="+mn-ea"/>
                <a:cs typeface="+mn-cs"/>
              </a:rPr>
              <a:t>They also have implemented numerous policies and</a:t>
            </a:r>
          </a:p>
          <a:p>
            <a:r>
              <a:rPr lang="en-US" sz="1200" b="0" i="0" u="none" strike="noStrike" kern="1200" baseline="0" dirty="0" smtClean="0">
                <a:solidFill>
                  <a:schemeClr val="tx1"/>
                </a:solidFill>
                <a:latin typeface="+mn-lt"/>
                <a:ea typeface="+mn-ea"/>
                <a:cs typeface="+mn-cs"/>
              </a:rPr>
              <a:t>procedures that consume a great deal of staff time and</a:t>
            </a:r>
          </a:p>
          <a:p>
            <a:r>
              <a:rPr lang="en-US" sz="1200" b="0" i="0" u="none" strike="noStrike" kern="1200" baseline="0" dirty="0" smtClean="0">
                <a:solidFill>
                  <a:schemeClr val="tx1"/>
                </a:solidFill>
                <a:latin typeface="+mn-lt"/>
                <a:ea typeface="+mn-ea"/>
                <a:cs typeface="+mn-cs"/>
              </a:rPr>
              <a:t>energy.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Prior to thinking about restructuring, you should first</a:t>
            </a:r>
          </a:p>
          <a:p>
            <a:r>
              <a:rPr lang="en-US" sz="1200" b="0" i="0" u="none" strike="noStrike" kern="1200" baseline="0" dirty="0" smtClean="0">
                <a:solidFill>
                  <a:schemeClr val="tx1"/>
                </a:solidFill>
                <a:latin typeface="+mn-lt"/>
                <a:ea typeface="+mn-ea"/>
                <a:cs typeface="+mn-cs"/>
              </a:rPr>
              <a:t>consider these two questions.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Can our program really be everything to everybody?</a:t>
            </a:r>
          </a:p>
          <a:p>
            <a:r>
              <a:rPr lang="en-US" sz="1200" b="0" i="0" u="none" strike="noStrike" kern="1200" baseline="0" dirty="0" smtClean="0">
                <a:solidFill>
                  <a:schemeClr val="tx1"/>
                </a:solidFill>
                <a:latin typeface="+mn-lt"/>
                <a:ea typeface="+mn-ea"/>
                <a:cs typeface="+mn-cs"/>
              </a:rPr>
              <a:t>2. Can we reengineer, reduce or just eliminate processes</a:t>
            </a:r>
          </a:p>
          <a:p>
            <a:r>
              <a:rPr lang="en-US" sz="1200" b="0" i="0" u="none" strike="noStrike" kern="1200" baseline="0" dirty="0" smtClean="0">
                <a:solidFill>
                  <a:schemeClr val="tx1"/>
                </a:solidFill>
                <a:latin typeface="+mn-lt"/>
                <a:ea typeface="+mn-ea"/>
                <a:cs typeface="+mn-cs"/>
              </a:rPr>
              <a:t>and/or tasks that are used to operate our program?</a:t>
            </a:r>
          </a:p>
          <a:p>
            <a:r>
              <a:rPr lang="en-US" sz="1200" b="0" i="0" u="none" strike="noStrike" kern="1200" baseline="0" dirty="0" smtClean="0">
                <a:solidFill>
                  <a:schemeClr val="tx1"/>
                </a:solidFill>
                <a:latin typeface="+mn-lt"/>
                <a:ea typeface="+mn-ea"/>
                <a:cs typeface="+mn-cs"/>
              </a:rPr>
              <a:t>We cannot be everything to everybody. Even if our mandate</a:t>
            </a:r>
          </a:p>
          <a:p>
            <a:r>
              <a:rPr lang="en-US" sz="1200" b="0" i="0" u="none" strike="noStrike" kern="1200" baseline="0" dirty="0" smtClean="0">
                <a:solidFill>
                  <a:schemeClr val="tx1"/>
                </a:solidFill>
                <a:latin typeface="+mn-lt"/>
                <a:ea typeface="+mn-ea"/>
                <a:cs typeface="+mn-cs"/>
              </a:rPr>
              <a:t>is to serve the whole community, our efforts must</a:t>
            </a:r>
          </a:p>
          <a:p>
            <a:r>
              <a:rPr lang="en-US" sz="1200" b="0" i="0" u="none" strike="noStrike" kern="1200" baseline="0" dirty="0" smtClean="0">
                <a:solidFill>
                  <a:schemeClr val="tx1"/>
                </a:solidFill>
                <a:latin typeface="+mn-lt"/>
                <a:ea typeface="+mn-ea"/>
                <a:cs typeface="+mn-cs"/>
              </a:rPr>
              <a:t>first be focused on serving those people who perceive that</a:t>
            </a:r>
          </a:p>
          <a:p>
            <a:r>
              <a:rPr lang="en-US" sz="1200" b="0" i="0" u="none" strike="noStrike" kern="1200" baseline="0" dirty="0" smtClean="0">
                <a:solidFill>
                  <a:schemeClr val="tx1"/>
                </a:solidFill>
                <a:latin typeface="+mn-lt"/>
                <a:ea typeface="+mn-ea"/>
                <a:cs typeface="+mn-cs"/>
              </a:rPr>
              <a:t>our programs meet their needs. By narrowing our scope of</a:t>
            </a:r>
          </a:p>
          <a:p>
            <a:r>
              <a:rPr lang="en-US" sz="1200" b="0" i="0" u="none" strike="noStrike" kern="1200" baseline="0" dirty="0" smtClean="0">
                <a:solidFill>
                  <a:schemeClr val="tx1"/>
                </a:solidFill>
                <a:latin typeface="+mn-lt"/>
                <a:ea typeface="+mn-ea"/>
                <a:cs typeface="+mn-cs"/>
              </a:rPr>
              <a:t>programming and service expectations, we can better designate</a:t>
            </a:r>
          </a:p>
          <a:p>
            <a:r>
              <a:rPr lang="en-US" sz="1200" b="0" i="0" u="none" strike="noStrike" kern="1200" baseline="0" dirty="0" smtClean="0">
                <a:solidFill>
                  <a:schemeClr val="tx1"/>
                </a:solidFill>
                <a:latin typeface="+mn-lt"/>
                <a:ea typeface="+mn-ea"/>
                <a:cs typeface="+mn-cs"/>
              </a:rPr>
              <a:t>staffing responsibilities. By using the benchmarks</a:t>
            </a:r>
          </a:p>
          <a:p>
            <a:r>
              <a:rPr lang="en-US" sz="1200" b="0" i="0" u="none" strike="noStrike" kern="1200" baseline="0" dirty="0" smtClean="0">
                <a:solidFill>
                  <a:schemeClr val="tx1"/>
                </a:solidFill>
                <a:latin typeface="+mn-lt"/>
                <a:ea typeface="+mn-ea"/>
                <a:cs typeface="+mn-cs"/>
              </a:rPr>
              <a:t>and strategies discussed in this manual, you should be</a:t>
            </a:r>
          </a:p>
          <a:p>
            <a:r>
              <a:rPr lang="en-US" sz="1200" b="0" i="0" u="none" strike="noStrike" kern="1200" baseline="0" dirty="0" smtClean="0">
                <a:solidFill>
                  <a:schemeClr val="tx1"/>
                </a:solidFill>
                <a:latin typeface="+mn-lt"/>
                <a:ea typeface="+mn-ea"/>
                <a:cs typeface="+mn-cs"/>
              </a:rPr>
              <a:t>able to reduce wasted efforts.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lifelong learning programs are way too complicated.</a:t>
            </a:r>
          </a:p>
          <a:p>
            <a:r>
              <a:rPr lang="en-US" sz="1200" b="0" i="0" u="none" strike="noStrike" kern="1200" baseline="0" dirty="0" smtClean="0">
                <a:solidFill>
                  <a:schemeClr val="tx1"/>
                </a:solidFill>
                <a:latin typeface="+mn-lt"/>
                <a:ea typeface="+mn-ea"/>
                <a:cs typeface="+mn-cs"/>
              </a:rPr>
              <a:t>Think like a business and start eliminating anything</a:t>
            </a:r>
          </a:p>
          <a:p>
            <a:r>
              <a:rPr lang="en-US" sz="1200" b="0" i="0" u="none" strike="noStrike" kern="1200" baseline="0" dirty="0" smtClean="0">
                <a:solidFill>
                  <a:schemeClr val="tx1"/>
                </a:solidFill>
                <a:latin typeface="+mn-lt"/>
                <a:ea typeface="+mn-ea"/>
                <a:cs typeface="+mn-cs"/>
              </a:rPr>
              <a:t>that you would not do if you owned your lifelong learning</a:t>
            </a:r>
          </a:p>
          <a:p>
            <a:r>
              <a:rPr lang="en-US" sz="1200" b="0" i="0" u="none" strike="noStrike" kern="1200" baseline="0" dirty="0" smtClean="0">
                <a:solidFill>
                  <a:schemeClr val="tx1"/>
                </a:solidFill>
                <a:latin typeface="+mn-lt"/>
                <a:ea typeface="+mn-ea"/>
                <a:cs typeface="+mn-cs"/>
              </a:rPr>
              <a:t>program and needed to generate a surplus so that you</a:t>
            </a:r>
          </a:p>
          <a:p>
            <a:r>
              <a:rPr lang="en-US" sz="1200" b="0" i="0" u="none" strike="noStrike" kern="1200" baseline="0" dirty="0" smtClean="0">
                <a:solidFill>
                  <a:schemeClr val="tx1"/>
                </a:solidFill>
                <a:latin typeface="+mn-lt"/>
                <a:ea typeface="+mn-ea"/>
                <a:cs typeface="+mn-cs"/>
              </a:rPr>
              <a:t>could keep paying the bills. Reengineer processes by getting</a:t>
            </a:r>
          </a:p>
          <a:p>
            <a:r>
              <a:rPr lang="en-US" sz="1200" b="0" i="0" u="none" strike="noStrike" kern="1200" baseline="0" dirty="0" smtClean="0">
                <a:solidFill>
                  <a:schemeClr val="tx1"/>
                </a:solidFill>
                <a:latin typeface="+mn-lt"/>
                <a:ea typeface="+mn-ea"/>
                <a:cs typeface="+mn-cs"/>
              </a:rPr>
              <a:t>rid of tasks (or whole processes) that are not critical to</a:t>
            </a:r>
          </a:p>
          <a:p>
            <a:r>
              <a:rPr lang="en-US" sz="1200" b="0" i="0" u="none" strike="noStrike" kern="1200" baseline="0" dirty="0" smtClean="0">
                <a:solidFill>
                  <a:schemeClr val="tx1"/>
                </a:solidFill>
                <a:latin typeface="+mn-lt"/>
                <a:ea typeface="+mn-ea"/>
                <a:cs typeface="+mn-cs"/>
              </a:rPr>
              <a:t>the functioning of the program.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people say that their programs could</a:t>
            </a:r>
          </a:p>
          <a:p>
            <a:r>
              <a:rPr lang="en-US" sz="1200" b="0" i="0" u="none" strike="noStrike" kern="1200" baseline="0" dirty="0" smtClean="0">
                <a:solidFill>
                  <a:schemeClr val="tx1"/>
                </a:solidFill>
                <a:latin typeface="+mn-lt"/>
                <a:ea typeface="+mn-ea"/>
                <a:cs typeface="+mn-cs"/>
              </a:rPr>
              <a:t>never make these adjustments. My answer is that you do</a:t>
            </a:r>
          </a:p>
          <a:p>
            <a:r>
              <a:rPr lang="en-US" sz="1200" b="0" i="0" u="none" strike="noStrike" kern="1200" baseline="0" dirty="0" smtClean="0">
                <a:solidFill>
                  <a:schemeClr val="tx1"/>
                </a:solidFill>
                <a:latin typeface="+mn-lt"/>
                <a:ea typeface="+mn-ea"/>
                <a:cs typeface="+mn-cs"/>
              </a:rPr>
              <a:t>not have a choice. The programs that are overextended</a:t>
            </a:r>
          </a:p>
          <a:p>
            <a:r>
              <a:rPr lang="en-US" sz="1200" b="0" i="0" u="none" strike="noStrike" kern="1200" baseline="0" dirty="0" smtClean="0">
                <a:solidFill>
                  <a:schemeClr val="tx1"/>
                </a:solidFill>
                <a:latin typeface="+mn-lt"/>
                <a:ea typeface="+mn-ea"/>
                <a:cs typeface="+mn-cs"/>
              </a:rPr>
              <a:t>and laden with valueless processes will not exist in the future.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They will be the losers or will be acquired by more</a:t>
            </a:r>
          </a:p>
          <a:p>
            <a:r>
              <a:rPr lang="en-US" sz="1200" b="0" i="0" u="none" strike="noStrike" kern="1200" baseline="0" dirty="0" smtClean="0">
                <a:solidFill>
                  <a:schemeClr val="tx1"/>
                </a:solidFill>
                <a:latin typeface="+mn-lt"/>
                <a:ea typeface="+mn-ea"/>
                <a:cs typeface="+mn-cs"/>
              </a:rPr>
              <a:t>forward thinking lifelong learning programs. We are already seeing </a:t>
            </a:r>
          </a:p>
          <a:p>
            <a:r>
              <a:rPr lang="en-US" sz="1200" b="0" i="0" u="none" strike="noStrike" kern="1200" baseline="0" dirty="0" smtClean="0">
                <a:solidFill>
                  <a:schemeClr val="tx1"/>
                </a:solidFill>
                <a:latin typeface="+mn-lt"/>
                <a:ea typeface="+mn-ea"/>
                <a:cs typeface="+mn-cs"/>
              </a:rPr>
              <a:t>A lot of consolidation and mergers in the programs we serve.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programs that have focused their efforts and</a:t>
            </a:r>
          </a:p>
          <a:p>
            <a:r>
              <a:rPr lang="en-US" sz="1200" b="0" i="0" u="none" strike="noStrike" kern="1200" baseline="0" dirty="0" smtClean="0">
                <a:solidFill>
                  <a:schemeClr val="tx1"/>
                </a:solidFill>
                <a:latin typeface="+mn-lt"/>
                <a:ea typeface="+mn-ea"/>
                <a:cs typeface="+mn-cs"/>
              </a:rPr>
              <a:t>have eliminated waste but still are unsure how to transition</a:t>
            </a:r>
          </a:p>
          <a:p>
            <a:r>
              <a:rPr lang="en-US" sz="1200" b="0" i="0" u="none" strike="noStrike" kern="1200" baseline="0" dirty="0" smtClean="0">
                <a:solidFill>
                  <a:schemeClr val="tx1"/>
                </a:solidFill>
                <a:latin typeface="+mn-lt"/>
                <a:ea typeface="+mn-ea"/>
                <a:cs typeface="+mn-cs"/>
              </a:rPr>
              <a:t>to a staffing structure where everyone does not do</a:t>
            </a:r>
          </a:p>
          <a:p>
            <a:r>
              <a:rPr lang="en-US" sz="1200" b="0" i="0" u="none" strike="noStrike" kern="1200" baseline="0" dirty="0" smtClean="0">
                <a:solidFill>
                  <a:schemeClr val="tx1"/>
                </a:solidFill>
                <a:latin typeface="+mn-lt"/>
                <a:ea typeface="+mn-ea"/>
                <a:cs typeface="+mn-cs"/>
              </a:rPr>
              <a:t>Everything.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most important thing is to conceptualize the structure and the development of</a:t>
            </a:r>
          </a:p>
          <a:p>
            <a:r>
              <a:rPr lang="en-US" sz="1200" b="0" i="0" u="none" strike="noStrike" kern="1200" baseline="0" dirty="0" smtClean="0">
                <a:solidFill>
                  <a:schemeClr val="tx1"/>
                </a:solidFill>
                <a:latin typeface="+mn-lt"/>
                <a:ea typeface="+mn-ea"/>
                <a:cs typeface="+mn-cs"/>
              </a:rPr>
              <a:t>functional units than it is to be concerned about having certain staff positions.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of LERN’s most successful member programs produces</a:t>
            </a:r>
          </a:p>
          <a:p>
            <a:r>
              <a:rPr lang="en-US" sz="1200" b="0" i="0" u="none" strike="noStrike" kern="1200" baseline="0" dirty="0" smtClean="0">
                <a:solidFill>
                  <a:schemeClr val="tx1"/>
                </a:solidFill>
                <a:latin typeface="+mn-lt"/>
                <a:ea typeface="+mn-ea"/>
                <a:cs typeface="+mn-cs"/>
              </a:rPr>
              <a:t>six brochures a year, generates 15,000 registrations, and</a:t>
            </a:r>
          </a:p>
          <a:p>
            <a:r>
              <a:rPr lang="en-US" sz="1200" b="0" i="0" u="none" strike="noStrike" kern="1200" baseline="0" dirty="0" smtClean="0">
                <a:solidFill>
                  <a:schemeClr val="tx1"/>
                </a:solidFill>
                <a:latin typeface="+mn-lt"/>
                <a:ea typeface="+mn-ea"/>
                <a:cs typeface="+mn-cs"/>
              </a:rPr>
              <a:t>provides contract training and a speaker series with only</a:t>
            </a:r>
          </a:p>
          <a:p>
            <a:r>
              <a:rPr lang="en-US" sz="1200" b="0" i="0" u="none" strike="noStrike" kern="1200" baseline="0" dirty="0" smtClean="0">
                <a:solidFill>
                  <a:schemeClr val="tx1"/>
                </a:solidFill>
                <a:latin typeface="+mn-lt"/>
                <a:ea typeface="+mn-ea"/>
                <a:cs typeface="+mn-cs"/>
              </a:rPr>
              <a:t>three staff members.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program is not structured exactly</a:t>
            </a:r>
          </a:p>
          <a:p>
            <a:r>
              <a:rPr lang="en-US" sz="1200" b="0" i="0" u="none" strike="noStrike" kern="1200" baseline="0" dirty="0" smtClean="0">
                <a:solidFill>
                  <a:schemeClr val="tx1"/>
                </a:solidFill>
                <a:latin typeface="+mn-lt"/>
                <a:ea typeface="+mn-ea"/>
                <a:cs typeface="+mn-cs"/>
              </a:rPr>
              <a:t>following the LERN Ideal Staffing Structure, but conceptually</a:t>
            </a:r>
          </a:p>
          <a:p>
            <a:r>
              <a:rPr lang="en-US" sz="1200" b="1" i="0" u="none" strike="noStrike" kern="1200" baseline="0" dirty="0" smtClean="0">
                <a:solidFill>
                  <a:schemeClr val="tx1"/>
                </a:solidFill>
                <a:latin typeface="+mn-lt"/>
                <a:ea typeface="+mn-ea"/>
                <a:cs typeface="+mn-cs"/>
              </a:rPr>
              <a:t>operations is separated from programming; new programming</a:t>
            </a:r>
          </a:p>
          <a:p>
            <a:r>
              <a:rPr lang="en-US" sz="1200" b="1" i="0" u="none" strike="noStrike" kern="1200" baseline="0" dirty="0" smtClean="0">
                <a:solidFill>
                  <a:schemeClr val="tx1"/>
                </a:solidFill>
                <a:latin typeface="+mn-lt"/>
                <a:ea typeface="+mn-ea"/>
                <a:cs typeface="+mn-cs"/>
              </a:rPr>
              <a:t>is handled differently then repeat programming;</a:t>
            </a:r>
          </a:p>
          <a:p>
            <a:r>
              <a:rPr lang="en-US" sz="1200" b="1" i="0" u="none" strike="noStrike" kern="1200" baseline="0" dirty="0" smtClean="0">
                <a:solidFill>
                  <a:schemeClr val="tx1"/>
                </a:solidFill>
                <a:latin typeface="+mn-lt"/>
                <a:ea typeface="+mn-ea"/>
                <a:cs typeface="+mn-cs"/>
              </a:rPr>
              <a:t>tasks such as brochure development, program development</a:t>
            </a:r>
          </a:p>
          <a:p>
            <a:r>
              <a:rPr lang="en-US" sz="1200" b="1" i="0" u="none" strike="noStrike" kern="1200" baseline="0" dirty="0" smtClean="0">
                <a:solidFill>
                  <a:schemeClr val="tx1"/>
                </a:solidFill>
                <a:latin typeface="+mn-lt"/>
                <a:ea typeface="+mn-ea"/>
                <a:cs typeface="+mn-cs"/>
              </a:rPr>
              <a:t>and distribution are contracted out; planning formulas,</a:t>
            </a:r>
          </a:p>
          <a:p>
            <a:r>
              <a:rPr lang="en-US" sz="1200" b="1" i="0" u="none" strike="noStrike" kern="1200" baseline="0" dirty="0" smtClean="0">
                <a:solidFill>
                  <a:schemeClr val="tx1"/>
                </a:solidFill>
                <a:latin typeface="+mn-lt"/>
                <a:ea typeface="+mn-ea"/>
                <a:cs typeface="+mn-cs"/>
              </a:rPr>
              <a:t>daily and weekly computer-generated reports, inflexible</a:t>
            </a:r>
          </a:p>
          <a:p>
            <a:r>
              <a:rPr lang="en-US" sz="1200" b="1" i="0" u="none" strike="noStrike" kern="1200" baseline="0" dirty="0" smtClean="0">
                <a:solidFill>
                  <a:schemeClr val="tx1"/>
                </a:solidFill>
                <a:latin typeface="+mn-lt"/>
                <a:ea typeface="+mn-ea"/>
                <a:cs typeface="+mn-cs"/>
              </a:rPr>
              <a:t>production schedules, etc., are used; and benchmarks are</a:t>
            </a:r>
          </a:p>
          <a:p>
            <a:r>
              <a:rPr lang="en-US" sz="1200" b="1" i="0" u="none" strike="noStrike" kern="1200" baseline="0" dirty="0" smtClean="0">
                <a:solidFill>
                  <a:schemeClr val="tx1"/>
                </a:solidFill>
                <a:latin typeface="+mn-lt"/>
                <a:ea typeface="+mn-ea"/>
                <a:cs typeface="+mn-cs"/>
              </a:rPr>
              <a:t>the measurement tools that support the continuation or</a:t>
            </a:r>
          </a:p>
          <a:p>
            <a:r>
              <a:rPr lang="en-US" sz="1200" b="1" i="0" u="none" strike="noStrike" kern="1200" baseline="0" dirty="0" smtClean="0">
                <a:solidFill>
                  <a:schemeClr val="tx1"/>
                </a:solidFill>
                <a:latin typeface="+mn-lt"/>
                <a:ea typeface="+mn-ea"/>
                <a:cs typeface="+mn-cs"/>
              </a:rPr>
              <a:t>elimination of certain activities.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This is the key!</a:t>
            </a:r>
          </a:p>
        </p:txBody>
      </p:sp>
      <p:sp>
        <p:nvSpPr>
          <p:cNvPr id="4" name="Slide Number Placeholder 3"/>
          <p:cNvSpPr>
            <a:spLocks noGrp="1"/>
          </p:cNvSpPr>
          <p:nvPr>
            <p:ph type="sldNum" sz="quarter" idx="10"/>
          </p:nvPr>
        </p:nvSpPr>
        <p:spPr/>
        <p:txBody>
          <a:bodyPr/>
          <a:lstStyle/>
          <a:p>
            <a:fld id="{22C640D2-DF16-47C8-A1BC-A0D282EAE321}" type="slidenum">
              <a:rPr lang="en-US" smtClean="0"/>
              <a:pPr/>
              <a:t>3</a:t>
            </a:fld>
            <a:endParaRPr lang="en-US"/>
          </a:p>
        </p:txBody>
      </p:sp>
    </p:spTree>
    <p:extLst>
      <p:ext uri="{BB962C8B-B14F-4D97-AF65-F5344CB8AC3E}">
        <p14:creationId xmlns:p14="http://schemas.microsoft.com/office/powerpoint/2010/main" val="136385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 all positions or functions are income generating. Therefore, it is important to establish goals for staff who are responsible for income generation. Staff who are responsible for sales and staff who are responsible for program development must generate more income than they earn in order create sufficient income to pay other program and staff costs.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standard operating margin for lifelong</a:t>
            </a:r>
          </a:p>
          <a:p>
            <a:r>
              <a:rPr lang="en-US" sz="1200" b="0" i="0" u="none" strike="noStrike" kern="1200" baseline="0" dirty="0" smtClean="0">
                <a:solidFill>
                  <a:schemeClr val="tx1"/>
                </a:solidFill>
                <a:latin typeface="+mn-lt"/>
                <a:ea typeface="+mn-ea"/>
                <a:cs typeface="+mn-cs"/>
              </a:rPr>
              <a:t>learning contracts ranges between 50 percent and</a:t>
            </a:r>
          </a:p>
          <a:p>
            <a:r>
              <a:rPr lang="en-US" sz="1200" b="0" i="0" u="none" strike="noStrike" kern="1200" baseline="0" dirty="0" smtClean="0">
                <a:solidFill>
                  <a:schemeClr val="tx1"/>
                </a:solidFill>
                <a:latin typeface="+mn-lt"/>
                <a:ea typeface="+mn-ea"/>
                <a:cs typeface="+mn-cs"/>
              </a:rPr>
              <a:t>70 percent. When setting bonuses and incentives with a</a:t>
            </a:r>
          </a:p>
          <a:p>
            <a:r>
              <a:rPr lang="en-US" sz="1200" b="0" i="0" u="none" strike="noStrike" kern="1200" baseline="0" dirty="0" smtClean="0">
                <a:solidFill>
                  <a:schemeClr val="tx1"/>
                </a:solidFill>
                <a:latin typeface="+mn-lt"/>
                <a:ea typeface="+mn-ea"/>
                <a:cs typeface="+mn-cs"/>
              </a:rPr>
              <a:t>salesperson, the payout must be dependent both on income</a:t>
            </a:r>
          </a:p>
          <a:p>
            <a:r>
              <a:rPr lang="en-US" sz="1200" b="0" i="0" u="none" strike="noStrike" kern="1200" baseline="0" dirty="0" smtClean="0">
                <a:solidFill>
                  <a:schemeClr val="tx1"/>
                </a:solidFill>
                <a:latin typeface="+mn-lt"/>
                <a:ea typeface="+mn-ea"/>
                <a:cs typeface="+mn-cs"/>
              </a:rPr>
              <a:t>and operating margin. These totals/percentages</a:t>
            </a:r>
          </a:p>
          <a:p>
            <a:r>
              <a:rPr lang="en-US" sz="1200" b="0" i="0" u="none" strike="noStrike" kern="1200" baseline="0" dirty="0" smtClean="0">
                <a:solidFill>
                  <a:schemeClr val="tx1"/>
                </a:solidFill>
                <a:latin typeface="+mn-lt"/>
                <a:ea typeface="+mn-ea"/>
                <a:cs typeface="+mn-cs"/>
              </a:rPr>
              <a:t>would be agreed on ahead of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have designated sales staff there should be a measurement for the amount of income a salesperson should be expected to generate. The benchmark being used is  12 times their salary. If a salesperson is being paid</a:t>
            </a:r>
          </a:p>
          <a:p>
            <a:r>
              <a:rPr lang="en-US" sz="1200" b="0" i="0" u="none" strike="noStrike" kern="1200" baseline="0" dirty="0" smtClean="0">
                <a:solidFill>
                  <a:schemeClr val="tx1"/>
                </a:solidFill>
                <a:latin typeface="+mn-lt"/>
                <a:ea typeface="+mn-ea"/>
                <a:cs typeface="+mn-cs"/>
              </a:rPr>
              <a:t>$50,000, the expectation is that they will generate a minimum</a:t>
            </a:r>
          </a:p>
          <a:p>
            <a:r>
              <a:rPr lang="en-US" sz="1200" b="0" i="0" u="none" strike="noStrike" kern="1200" baseline="0" dirty="0" smtClean="0">
                <a:solidFill>
                  <a:schemeClr val="tx1"/>
                </a:solidFill>
                <a:latin typeface="+mn-lt"/>
                <a:ea typeface="+mn-ea"/>
                <a:cs typeface="+mn-cs"/>
              </a:rPr>
              <a:t>of $600,000 in sales. It is not until that income goal is</a:t>
            </a:r>
          </a:p>
          <a:p>
            <a:r>
              <a:rPr lang="en-US" sz="1200" b="0" i="0" u="none" strike="noStrike" kern="1200" baseline="0" dirty="0" smtClean="0">
                <a:solidFill>
                  <a:schemeClr val="tx1"/>
                </a:solidFill>
                <a:latin typeface="+mn-lt"/>
                <a:ea typeface="+mn-ea"/>
                <a:cs typeface="+mn-cs"/>
              </a:rPr>
              <a:t>reached that the bonus or incentives should be considered. </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4</a:t>
            </a:fld>
            <a:endParaRPr lang="en-US"/>
          </a:p>
        </p:txBody>
      </p:sp>
    </p:spTree>
    <p:extLst>
      <p:ext uri="{BB962C8B-B14F-4D97-AF65-F5344CB8AC3E}">
        <p14:creationId xmlns:p14="http://schemas.microsoft.com/office/powerpoint/2010/main" val="1989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of the key challenges of surviving and thriving in the 21st century is the ability to redesign  or structure your program. Increasing customer value and running like a business should be your central purpose. Designing an organization that supports that purpose is a must. </a:t>
            </a:r>
          </a:p>
          <a:p>
            <a:pPr lvl="0"/>
            <a:r>
              <a:rPr lang="en-US" sz="1200" b="0" i="0" u="none" strike="noStrike" kern="1200" baseline="0" dirty="0" smtClean="0">
                <a:solidFill>
                  <a:schemeClr val="tx1"/>
                </a:solidFill>
                <a:latin typeface="+mn-lt"/>
                <a:ea typeface="+mn-ea"/>
                <a:cs typeface="+mn-cs"/>
              </a:rPr>
              <a:t>is not reengineering. 													Structure									</a:t>
            </a:r>
          </a:p>
          <a:p>
            <a:r>
              <a:rPr lang="en-US" sz="1200" b="0" i="0" u="none" strike="noStrike" kern="1200" baseline="0" dirty="0" smtClean="0">
                <a:solidFill>
                  <a:schemeClr val="tx1"/>
                </a:solidFill>
                <a:latin typeface="+mn-lt"/>
                <a:ea typeface="+mn-ea"/>
                <a:cs typeface="+mn-cs"/>
              </a:rPr>
              <a:t>Redesigning requires you to look at more than your processes.</a:t>
            </a:r>
          </a:p>
          <a:p>
            <a:r>
              <a:rPr lang="en-US" sz="1200" b="0" i="0" u="none" strike="noStrike" kern="1200" baseline="0" dirty="0" smtClean="0">
                <a:solidFill>
                  <a:schemeClr val="tx1"/>
                </a:solidFill>
                <a:latin typeface="+mn-lt"/>
                <a:ea typeface="+mn-ea"/>
                <a:cs typeface="+mn-cs"/>
              </a:rPr>
              <a:t>It requires you to look at how you “do business.”</a:t>
            </a:r>
          </a:p>
          <a:p>
            <a:r>
              <a:rPr lang="en-US" sz="1200" b="0" i="0" u="none" strike="noStrike" kern="1200" baseline="0" dirty="0" smtClean="0">
                <a:solidFill>
                  <a:schemeClr val="tx1"/>
                </a:solidFill>
                <a:latin typeface="+mn-lt"/>
                <a:ea typeface="+mn-ea"/>
                <a:cs typeface="+mn-cs"/>
              </a:rPr>
              <a:t>To redesign your lifelong learning program, you should</a:t>
            </a:r>
          </a:p>
          <a:p>
            <a:r>
              <a:rPr lang="en-US" sz="1200" b="0" i="0" u="none" strike="noStrike" kern="1200" baseline="0" dirty="0" smtClean="0">
                <a:solidFill>
                  <a:schemeClr val="tx1"/>
                </a:solidFill>
                <a:latin typeface="+mn-lt"/>
                <a:ea typeface="+mn-ea"/>
                <a:cs typeface="+mn-cs"/>
              </a:rPr>
              <a:t>be focusing on the following areas. Each of these areas</a:t>
            </a:r>
          </a:p>
          <a:p>
            <a:r>
              <a:rPr lang="en-US" sz="1200" b="0" i="0" u="none" strike="noStrike" kern="1200" baseline="0" dirty="0" smtClean="0">
                <a:solidFill>
                  <a:schemeClr val="tx1"/>
                </a:solidFill>
                <a:latin typeface="+mn-lt"/>
                <a:ea typeface="+mn-ea"/>
                <a:cs typeface="+mn-cs"/>
              </a:rPr>
              <a:t>needs your attention and all are interrelated.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Best Practices</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1. From Products to Customers</a:t>
            </a:r>
          </a:p>
          <a:p>
            <a:r>
              <a:rPr lang="en-US" sz="1200" b="0" i="0" u="none" strike="noStrike" kern="1200" baseline="0" dirty="0" smtClean="0">
                <a:solidFill>
                  <a:schemeClr val="tx1"/>
                </a:solidFill>
                <a:latin typeface="+mn-lt"/>
                <a:ea typeface="+mn-ea"/>
                <a:cs typeface="+mn-cs"/>
              </a:rPr>
              <a:t>In today’s world, we need to have a people orientation.</a:t>
            </a:r>
          </a:p>
          <a:p>
            <a:r>
              <a:rPr lang="en-US" sz="1200" b="0" i="0" u="none" strike="noStrike" kern="1200" baseline="0" dirty="0" smtClean="0">
                <a:solidFill>
                  <a:schemeClr val="tx1"/>
                </a:solidFill>
                <a:latin typeface="+mn-lt"/>
                <a:ea typeface="+mn-ea"/>
                <a:cs typeface="+mn-cs"/>
              </a:rPr>
              <a:t>We start with our markets, our target audiences. Then</a:t>
            </a:r>
          </a:p>
          <a:p>
            <a:r>
              <a:rPr lang="en-US" sz="1200" b="0" i="0" u="none" strike="noStrike" kern="1200" baseline="0" dirty="0" smtClean="0">
                <a:solidFill>
                  <a:schemeClr val="tx1"/>
                </a:solidFill>
                <a:latin typeface="+mn-lt"/>
                <a:ea typeface="+mn-ea"/>
                <a:cs typeface="+mn-cs"/>
              </a:rPr>
              <a:t>we build products around each different market segment.</a:t>
            </a:r>
          </a:p>
          <a:p>
            <a:r>
              <a:rPr lang="en-US" sz="1200" b="0" i="0" u="none" strike="noStrike" kern="1200" baseline="0" dirty="0" smtClean="0">
                <a:solidFill>
                  <a:schemeClr val="tx1"/>
                </a:solidFill>
                <a:latin typeface="+mn-lt"/>
                <a:ea typeface="+mn-ea"/>
                <a:cs typeface="+mn-cs"/>
              </a:rPr>
              <a:t>And then we design promotions to best reach each audience</a:t>
            </a:r>
          </a:p>
          <a:p>
            <a:r>
              <a:rPr lang="en-US" sz="1200" b="0" i="0" u="none" strike="noStrike" kern="1200" baseline="0" dirty="0" smtClean="0">
                <a:solidFill>
                  <a:schemeClr val="tx1"/>
                </a:solidFill>
                <a:latin typeface="+mn-lt"/>
                <a:ea typeface="+mn-ea"/>
                <a:cs typeface="+mn-cs"/>
              </a:rPr>
              <a:t>for a particular product.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Financial Benchmarks</a:t>
            </a:r>
          </a:p>
          <a:p>
            <a:r>
              <a:rPr lang="en-US" sz="1200" b="0" i="0" u="none" strike="noStrike" kern="1200" baseline="0" dirty="0" smtClean="0">
                <a:solidFill>
                  <a:schemeClr val="tx1"/>
                </a:solidFill>
                <a:latin typeface="+mn-lt"/>
                <a:ea typeface="+mn-ea"/>
                <a:cs typeface="+mn-cs"/>
              </a:rPr>
              <a:t>Utilizing the LERN Financial Format, we need to be</a:t>
            </a:r>
          </a:p>
          <a:p>
            <a:r>
              <a:rPr lang="en-US" sz="1200" b="0" i="0" u="none" strike="noStrike" kern="1200" baseline="0" dirty="0" smtClean="0">
                <a:solidFill>
                  <a:schemeClr val="tx1"/>
                </a:solidFill>
                <a:latin typeface="+mn-lt"/>
                <a:ea typeface="+mn-ea"/>
                <a:cs typeface="+mn-cs"/>
              </a:rPr>
              <a:t>focused on operating margin. We need to spend more</a:t>
            </a:r>
          </a:p>
          <a:p>
            <a:r>
              <a:rPr lang="en-US" sz="1200" b="0" i="0" u="none" strike="noStrike" kern="1200" baseline="0" dirty="0" smtClean="0">
                <a:solidFill>
                  <a:schemeClr val="tx1"/>
                </a:solidFill>
                <a:latin typeface="+mn-lt"/>
                <a:ea typeface="+mn-ea"/>
                <a:cs typeface="+mn-cs"/>
              </a:rPr>
              <a:t>time analyzing the operating margins of courses/events,</a:t>
            </a:r>
          </a:p>
          <a:p>
            <a:r>
              <a:rPr lang="en-US" sz="1200" b="0" i="0" u="none" strike="noStrike" kern="1200" baseline="0" dirty="0" smtClean="0">
                <a:solidFill>
                  <a:schemeClr val="tx1"/>
                </a:solidFill>
                <a:latin typeface="+mn-lt"/>
                <a:ea typeface="+mn-ea"/>
                <a:cs typeface="+mn-cs"/>
              </a:rPr>
              <a:t>divisions, and the overall program. Comparisons should</a:t>
            </a:r>
          </a:p>
          <a:p>
            <a:r>
              <a:rPr lang="en-US" sz="1200" b="0" i="0" u="none" strike="noStrike" kern="1200" baseline="0" dirty="0" smtClean="0">
                <a:solidFill>
                  <a:schemeClr val="tx1"/>
                </a:solidFill>
                <a:latin typeface="+mn-lt"/>
                <a:ea typeface="+mn-ea"/>
                <a:cs typeface="+mn-cs"/>
              </a:rPr>
              <a:t>be made, and courses/events that do not perform should</a:t>
            </a:r>
          </a:p>
          <a:p>
            <a:r>
              <a:rPr lang="en-US" sz="1200" b="0" i="0" u="none" strike="noStrike" kern="1200" baseline="0" dirty="0" smtClean="0">
                <a:solidFill>
                  <a:schemeClr val="tx1"/>
                </a:solidFill>
                <a:latin typeface="+mn-lt"/>
                <a:ea typeface="+mn-ea"/>
                <a:cs typeface="+mn-cs"/>
              </a:rPr>
              <a:t>be eliminated and time should be spent developing profitable</a:t>
            </a:r>
          </a:p>
          <a:p>
            <a:r>
              <a:rPr lang="en-US" sz="1200" b="0" i="0" u="none" strike="noStrike" kern="1200" baseline="0" dirty="0" smtClean="0">
                <a:solidFill>
                  <a:schemeClr val="tx1"/>
                </a:solidFill>
                <a:latin typeface="+mn-lt"/>
                <a:ea typeface="+mn-ea"/>
                <a:cs typeface="+mn-cs"/>
              </a:rPr>
              <a:t>programming that meets the needs of your top</a:t>
            </a:r>
          </a:p>
          <a:p>
            <a:r>
              <a:rPr lang="en-US" sz="1200" b="0" i="0" u="none" strike="noStrike" kern="1200" baseline="0" dirty="0" smtClean="0">
                <a:solidFill>
                  <a:schemeClr val="tx1"/>
                </a:solidFill>
                <a:latin typeface="+mn-lt"/>
                <a:ea typeface="+mn-ea"/>
                <a:cs typeface="+mn-cs"/>
              </a:rPr>
              <a:t>seven market segments.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Planning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One-Year Marketing Plan</a:t>
            </a:r>
          </a:p>
          <a:p>
            <a:r>
              <a:rPr lang="en-US" sz="1200" b="0" i="0" u="none" strike="noStrike" kern="1200" baseline="0" dirty="0" smtClean="0">
                <a:solidFill>
                  <a:schemeClr val="tx1"/>
                </a:solidFill>
                <a:latin typeface="+mn-lt"/>
                <a:ea typeface="+mn-ea"/>
                <a:cs typeface="+mn-cs"/>
              </a:rPr>
              <a:t>Every organization needs to have a detailed one-year</a:t>
            </a:r>
          </a:p>
          <a:p>
            <a:r>
              <a:rPr lang="en-US" sz="1200" b="0" i="0" u="none" strike="noStrike" kern="1200" baseline="0" dirty="0" smtClean="0">
                <a:solidFill>
                  <a:schemeClr val="tx1"/>
                </a:solidFill>
                <a:latin typeface="+mn-lt"/>
                <a:ea typeface="+mn-ea"/>
                <a:cs typeface="+mn-cs"/>
              </a:rPr>
              <a:t>marketing plan. It is important to have a long-term vision</a:t>
            </a:r>
          </a:p>
          <a:p>
            <a:r>
              <a:rPr lang="en-US" sz="1200" b="0" i="0" u="none" strike="noStrike" kern="1200" baseline="0" dirty="0" smtClean="0">
                <a:solidFill>
                  <a:schemeClr val="tx1"/>
                </a:solidFill>
                <a:latin typeface="+mn-lt"/>
                <a:ea typeface="+mn-ea"/>
                <a:cs typeface="+mn-cs"/>
              </a:rPr>
              <a:t>and plan, but overall success will be determined by your</a:t>
            </a:r>
          </a:p>
          <a:p>
            <a:r>
              <a:rPr lang="en-US" sz="1200" b="0" i="0" u="none" strike="noStrike" kern="1200" baseline="0" dirty="0" smtClean="0">
                <a:solidFill>
                  <a:schemeClr val="tx1"/>
                </a:solidFill>
                <a:latin typeface="+mn-lt"/>
                <a:ea typeface="+mn-ea"/>
                <a:cs typeface="+mn-cs"/>
              </a:rPr>
              <a:t>ability to develop a plan that gets your promotions in the</a:t>
            </a:r>
          </a:p>
          <a:p>
            <a:r>
              <a:rPr lang="en-US" sz="1200" b="0" i="0" u="none" strike="noStrike" kern="1200" baseline="0" dirty="0" smtClean="0">
                <a:solidFill>
                  <a:schemeClr val="tx1"/>
                </a:solidFill>
                <a:latin typeface="+mn-lt"/>
                <a:ea typeface="+mn-ea"/>
                <a:cs typeface="+mn-cs"/>
              </a:rPr>
              <a:t>right person’s hands at the right time. This plan needs to</a:t>
            </a:r>
          </a:p>
          <a:p>
            <a:r>
              <a:rPr lang="en-US" sz="1200" b="0" i="0" u="none" strike="noStrike" kern="1200" baseline="0" dirty="0" smtClean="0">
                <a:solidFill>
                  <a:schemeClr val="tx1"/>
                </a:solidFill>
                <a:latin typeface="+mn-lt"/>
                <a:ea typeface="+mn-ea"/>
                <a:cs typeface="+mn-cs"/>
              </a:rPr>
              <a:t>be followed by everyone in the organization, and performance</a:t>
            </a:r>
          </a:p>
          <a:p>
            <a:r>
              <a:rPr lang="en-US" sz="1200" b="0" i="0" u="none" strike="noStrike" kern="1200" baseline="0" dirty="0" smtClean="0">
                <a:solidFill>
                  <a:schemeClr val="tx1"/>
                </a:solidFill>
                <a:latin typeface="+mn-lt"/>
                <a:ea typeface="+mn-ea"/>
                <a:cs typeface="+mn-cs"/>
              </a:rPr>
              <a:t>goals (registrations, total dollars, operating margin,</a:t>
            </a:r>
          </a:p>
          <a:p>
            <a:r>
              <a:rPr lang="en-US" sz="1200" b="0" i="0" u="none" strike="noStrike" kern="1200" baseline="0" dirty="0" smtClean="0">
                <a:solidFill>
                  <a:schemeClr val="tx1"/>
                </a:solidFill>
                <a:latin typeface="+mn-lt"/>
                <a:ea typeface="+mn-ea"/>
                <a:cs typeface="+mn-cs"/>
              </a:rPr>
              <a:t>participant satisfaction) need to be set at the start and reviewed</a:t>
            </a:r>
          </a:p>
          <a:p>
            <a:r>
              <a:rPr lang="en-US" sz="1200" b="0" i="0" u="none" strike="noStrike" kern="1200" baseline="0" dirty="0" smtClean="0">
                <a:solidFill>
                  <a:schemeClr val="tx1"/>
                </a:solidFill>
                <a:latin typeface="+mn-lt"/>
                <a:ea typeface="+mn-ea"/>
                <a:cs typeface="+mn-cs"/>
              </a:rPr>
              <a:t>after each promotional campaign.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Software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Software &amp; Technology</a:t>
            </a:r>
          </a:p>
          <a:p>
            <a:r>
              <a:rPr lang="en-US" sz="1200" b="0" i="0" u="none" strike="noStrike" kern="1200" baseline="0" dirty="0" smtClean="0">
                <a:solidFill>
                  <a:schemeClr val="tx1"/>
                </a:solidFill>
                <a:latin typeface="+mn-lt"/>
                <a:ea typeface="+mn-ea"/>
                <a:cs typeface="+mn-cs"/>
              </a:rPr>
              <a:t>You need to have a software program that is integrated</a:t>
            </a:r>
          </a:p>
          <a:p>
            <a:r>
              <a:rPr lang="en-US" sz="1200" b="0" i="0" u="none" strike="noStrike" kern="1200" baseline="0" dirty="0" smtClean="0">
                <a:solidFill>
                  <a:schemeClr val="tx1"/>
                </a:solidFill>
                <a:latin typeface="+mn-lt"/>
                <a:ea typeface="+mn-ea"/>
                <a:cs typeface="+mn-cs"/>
              </a:rPr>
              <a:t>and services all of your needs. Brochure development,</a:t>
            </a:r>
          </a:p>
          <a:p>
            <a:r>
              <a:rPr lang="en-US" sz="1200" b="0" i="0" u="none" strike="noStrike" kern="1200" baseline="0" dirty="0" smtClean="0">
                <a:solidFill>
                  <a:schemeClr val="tx1"/>
                </a:solidFill>
                <a:latin typeface="+mn-lt"/>
                <a:ea typeface="+mn-ea"/>
                <a:cs typeface="+mn-cs"/>
              </a:rPr>
              <a:t>registration, marketing, and financial reports all</a:t>
            </a:r>
          </a:p>
          <a:p>
            <a:r>
              <a:rPr lang="en-US" sz="1200" b="0" i="0" u="none" strike="noStrike" kern="1200" baseline="0" dirty="0" smtClean="0">
                <a:solidFill>
                  <a:schemeClr val="tx1"/>
                </a:solidFill>
                <a:latin typeface="+mn-lt"/>
                <a:ea typeface="+mn-ea"/>
                <a:cs typeface="+mn-cs"/>
              </a:rPr>
              <a:t>need to be generated by the same system. You must have</a:t>
            </a:r>
          </a:p>
          <a:p>
            <a:r>
              <a:rPr lang="en-US" sz="1200" b="0" i="0" u="none" strike="noStrike" kern="1200" baseline="0" dirty="0" smtClean="0">
                <a:solidFill>
                  <a:schemeClr val="tx1"/>
                </a:solidFill>
                <a:latin typeface="+mn-lt"/>
                <a:ea typeface="+mn-ea"/>
                <a:cs typeface="+mn-cs"/>
              </a:rPr>
              <a:t>a master data file where you can capture customer information,</a:t>
            </a:r>
          </a:p>
          <a:p>
            <a:r>
              <a:rPr lang="en-US" sz="1200" b="0" i="0" u="none" strike="noStrike" kern="1200" baseline="0" dirty="0" smtClean="0">
                <a:solidFill>
                  <a:schemeClr val="tx1"/>
                </a:solidFill>
                <a:latin typeface="+mn-lt"/>
                <a:ea typeface="+mn-ea"/>
                <a:cs typeface="+mn-cs"/>
              </a:rPr>
              <a:t>so that you can determine your best segments</a:t>
            </a:r>
          </a:p>
          <a:p>
            <a:r>
              <a:rPr lang="en-US" sz="1200" b="0" i="0" u="none" strike="noStrike" kern="1200" baseline="0" dirty="0" smtClean="0">
                <a:solidFill>
                  <a:schemeClr val="tx1"/>
                </a:solidFill>
                <a:latin typeface="+mn-lt"/>
                <a:ea typeface="+mn-ea"/>
                <a:cs typeface="+mn-cs"/>
              </a:rPr>
              <a:t>and develop promotional campaigns that work.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to software, you need to be on the Internet.</a:t>
            </a:r>
          </a:p>
          <a:p>
            <a:r>
              <a:rPr lang="en-US" sz="1200" b="0" i="0" u="none" strike="noStrike" kern="1200" baseline="0" dirty="0" smtClean="0">
                <a:solidFill>
                  <a:schemeClr val="tx1"/>
                </a:solidFill>
                <a:latin typeface="+mn-lt"/>
                <a:ea typeface="+mn-ea"/>
                <a:cs typeface="+mn-cs"/>
              </a:rPr>
              <a:t>You need to have a good web site and you need to take</a:t>
            </a:r>
          </a:p>
          <a:p>
            <a:r>
              <a:rPr lang="en-US" sz="1200" b="0" i="0" u="none" strike="noStrike" kern="1200" baseline="0" dirty="0" smtClean="0">
                <a:solidFill>
                  <a:schemeClr val="tx1"/>
                </a:solidFill>
                <a:latin typeface="+mn-lt"/>
                <a:ea typeface="+mn-ea"/>
                <a:cs typeface="+mn-cs"/>
              </a:rPr>
              <a:t>registrations on the Internet. You also need to start offering</a:t>
            </a:r>
          </a:p>
          <a:p>
            <a:r>
              <a:rPr lang="en-US" sz="1200" b="0" i="0" u="none" strike="noStrike" kern="1200" baseline="0" dirty="0" smtClean="0">
                <a:solidFill>
                  <a:schemeClr val="tx1"/>
                </a:solidFill>
                <a:latin typeface="+mn-lt"/>
                <a:ea typeface="+mn-ea"/>
                <a:cs typeface="+mn-cs"/>
              </a:rPr>
              <a:t>courses/events on the Internet. You need to use social media and mobile media to both promote and deliver your courses.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technology is moving fast, and you need to keep up.</a:t>
            </a:r>
          </a:p>
        </p:txBody>
      </p:sp>
      <p:sp>
        <p:nvSpPr>
          <p:cNvPr id="4" name="Slide Number Placeholder 3"/>
          <p:cNvSpPr>
            <a:spLocks noGrp="1"/>
          </p:cNvSpPr>
          <p:nvPr>
            <p:ph type="sldNum" sz="quarter" idx="10"/>
          </p:nvPr>
        </p:nvSpPr>
        <p:spPr/>
        <p:txBody>
          <a:bodyPr/>
          <a:lstStyle/>
          <a:p>
            <a:fld id="{22C640D2-DF16-47C8-A1BC-A0D282EAE321}" type="slidenum">
              <a:rPr lang="en-US" smtClean="0"/>
              <a:pPr/>
              <a:t>5</a:t>
            </a:fld>
            <a:endParaRPr lang="en-US" dirty="0"/>
          </a:p>
        </p:txBody>
      </p:sp>
    </p:spTree>
    <p:extLst>
      <p:ext uri="{BB962C8B-B14F-4D97-AF65-F5344CB8AC3E}">
        <p14:creationId xmlns:p14="http://schemas.microsoft.com/office/powerpoint/2010/main" val="334753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thinking about the cost of staffing, there are two</a:t>
            </a:r>
          </a:p>
          <a:p>
            <a:r>
              <a:rPr lang="en-US" sz="1200" b="0" i="0" u="none" strike="noStrike" kern="1200" baseline="0" dirty="0" smtClean="0">
                <a:solidFill>
                  <a:schemeClr val="tx1"/>
                </a:solidFill>
                <a:latin typeface="+mn-lt"/>
                <a:ea typeface="+mn-ea"/>
                <a:cs typeface="+mn-cs"/>
              </a:rPr>
              <a:t>key points to review.</a:t>
            </a:r>
          </a:p>
          <a:p>
            <a:r>
              <a:rPr lang="en-US" sz="1200" b="0" i="0" u="none" strike="noStrike" kern="1200" baseline="0" dirty="0" smtClean="0">
                <a:solidFill>
                  <a:schemeClr val="tx1"/>
                </a:solidFill>
                <a:latin typeface="+mn-lt"/>
                <a:ea typeface="+mn-ea"/>
                <a:cs typeface="+mn-cs"/>
              </a:rPr>
              <a:t>1. What percentage of your budgeted income should be</a:t>
            </a:r>
          </a:p>
          <a:p>
            <a:r>
              <a:rPr lang="en-US" sz="1200" b="0" i="0" u="none" strike="noStrike" kern="1200" baseline="0" dirty="0" smtClean="0">
                <a:solidFill>
                  <a:schemeClr val="tx1"/>
                </a:solidFill>
                <a:latin typeface="+mn-lt"/>
                <a:ea typeface="+mn-ea"/>
                <a:cs typeface="+mn-cs"/>
              </a:rPr>
              <a:t>allocated to staff salaries?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Successful lifelong learning programs budget administrative</a:t>
            </a:r>
          </a:p>
          <a:p>
            <a:r>
              <a:rPr lang="en-US" sz="1200" b="0" i="0" u="none" strike="noStrike" kern="1200" baseline="0" dirty="0" smtClean="0">
                <a:solidFill>
                  <a:schemeClr val="tx1"/>
                </a:solidFill>
                <a:latin typeface="+mn-lt"/>
                <a:ea typeface="+mn-ea"/>
                <a:cs typeface="+mn-cs"/>
              </a:rPr>
              <a:t>costs at 35 percent. That means that all the expenses</a:t>
            </a:r>
          </a:p>
          <a:p>
            <a:r>
              <a:rPr lang="en-US" sz="1200" b="0" i="0" u="none" strike="noStrike" kern="1200" baseline="0" dirty="0" smtClean="0">
                <a:solidFill>
                  <a:schemeClr val="tx1"/>
                </a:solidFill>
                <a:latin typeface="+mn-lt"/>
                <a:ea typeface="+mn-ea"/>
                <a:cs typeface="+mn-cs"/>
              </a:rPr>
              <a:t>incurred to operate the program on a day-to-day basis —</a:t>
            </a:r>
          </a:p>
          <a:p>
            <a:r>
              <a:rPr lang="en-US" sz="1200" b="0" i="0" u="none" strike="noStrike" kern="1200" baseline="0" dirty="0" smtClean="0">
                <a:solidFill>
                  <a:schemeClr val="tx1"/>
                </a:solidFill>
                <a:latin typeface="+mn-lt"/>
                <a:ea typeface="+mn-ea"/>
                <a:cs typeface="+mn-cs"/>
              </a:rPr>
              <a:t>staff costs, supplies, equipment for staff, etc. — totals 35</a:t>
            </a:r>
          </a:p>
          <a:p>
            <a:r>
              <a:rPr lang="en-US" sz="1200" b="0" i="0" u="none" strike="noStrike" kern="1200" baseline="0" dirty="0" smtClean="0">
                <a:solidFill>
                  <a:schemeClr val="tx1"/>
                </a:solidFill>
                <a:latin typeface="+mn-lt"/>
                <a:ea typeface="+mn-ea"/>
                <a:cs typeface="+mn-cs"/>
              </a:rPr>
              <a:t>percent of income. A program with a $1,000,000 budget</a:t>
            </a:r>
          </a:p>
          <a:p>
            <a:r>
              <a:rPr lang="en-US" sz="1200" b="0" i="0" u="none" strike="noStrike" kern="1200" baseline="0" dirty="0" smtClean="0">
                <a:solidFill>
                  <a:schemeClr val="tx1"/>
                </a:solidFill>
                <a:latin typeface="+mn-lt"/>
                <a:ea typeface="+mn-ea"/>
                <a:cs typeface="+mn-cs"/>
              </a:rPr>
              <a:t>would spend $350,000 on administrative costs.</a:t>
            </a:r>
          </a:p>
          <a:p>
            <a:r>
              <a:rPr lang="en-US" sz="1200" b="0" i="0" u="none" strike="noStrike" kern="1200" baseline="0" dirty="0" smtClean="0">
                <a:solidFill>
                  <a:schemeClr val="tx1"/>
                </a:solidFill>
                <a:latin typeface="+mn-lt"/>
                <a:ea typeface="+mn-ea"/>
                <a:cs typeface="+mn-cs"/>
              </a:rPr>
              <a:t>Of the $350,000, $200,000 or 20 percent would be allocated</a:t>
            </a:r>
          </a:p>
          <a:p>
            <a:r>
              <a:rPr lang="en-US" sz="1200" b="0" i="0" u="none" strike="noStrike" kern="1200" baseline="0" dirty="0" smtClean="0">
                <a:solidFill>
                  <a:schemeClr val="tx1"/>
                </a:solidFill>
                <a:latin typeface="+mn-lt"/>
                <a:ea typeface="+mn-ea"/>
                <a:cs typeface="+mn-cs"/>
              </a:rPr>
              <a:t>to staff salaries. It should be noted that staff salaries</a:t>
            </a:r>
          </a:p>
          <a:p>
            <a:r>
              <a:rPr lang="en-US" sz="1200" b="0" i="0" u="none" strike="noStrike" kern="1200" baseline="0" dirty="0" smtClean="0">
                <a:solidFill>
                  <a:schemeClr val="tx1"/>
                </a:solidFill>
                <a:latin typeface="+mn-lt"/>
                <a:ea typeface="+mn-ea"/>
                <a:cs typeface="+mn-cs"/>
              </a:rPr>
              <a:t>does not include benefits. The benefits would be included</a:t>
            </a:r>
          </a:p>
          <a:p>
            <a:r>
              <a:rPr lang="en-US" sz="1200" b="0" i="0" u="none" strike="noStrike" kern="1200" baseline="0" dirty="0" smtClean="0">
                <a:solidFill>
                  <a:schemeClr val="tx1"/>
                </a:solidFill>
                <a:latin typeface="+mn-lt"/>
                <a:ea typeface="+mn-ea"/>
                <a:cs typeface="+mn-cs"/>
              </a:rPr>
              <a:t>in the rest of the administrative costs.</a:t>
            </a:r>
          </a:p>
          <a:p>
            <a:r>
              <a:rPr lang="en-US" sz="1200" b="0" i="0" u="none" strike="noStrike" kern="1200" baseline="0" dirty="0" smtClean="0">
                <a:solidFill>
                  <a:schemeClr val="tx1"/>
                </a:solidFill>
                <a:latin typeface="+mn-lt"/>
                <a:ea typeface="+mn-ea"/>
                <a:cs typeface="+mn-cs"/>
              </a:rPr>
              <a:t>So for every dollar spent on staffing you need five dollars</a:t>
            </a:r>
          </a:p>
          <a:p>
            <a:r>
              <a:rPr lang="en-US" sz="1200" b="0" i="0" u="none" strike="noStrike" kern="1200" baseline="0" dirty="0" smtClean="0">
                <a:solidFill>
                  <a:schemeClr val="tx1"/>
                </a:solidFill>
                <a:latin typeface="+mn-lt"/>
                <a:ea typeface="+mn-ea"/>
                <a:cs typeface="+mn-cs"/>
              </a:rPr>
              <a:t>in income.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How do I decide how many people I should have on</a:t>
            </a:r>
          </a:p>
          <a:p>
            <a:r>
              <a:rPr lang="en-US" sz="1200" b="0" i="0" u="none" strike="noStrike" kern="1200" baseline="0" dirty="0" smtClean="0">
                <a:solidFill>
                  <a:schemeClr val="tx1"/>
                </a:solidFill>
                <a:latin typeface="+mn-lt"/>
                <a:ea typeface="+mn-ea"/>
                <a:cs typeface="+mn-cs"/>
              </a:rPr>
              <a:t>staff?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for every dollar spent on staffing you need five dollars</a:t>
            </a:r>
          </a:p>
          <a:p>
            <a:r>
              <a:rPr lang="en-US" sz="1200" b="0" i="0" u="none" strike="noStrike" kern="1200" baseline="0" dirty="0" smtClean="0">
                <a:solidFill>
                  <a:schemeClr val="tx1"/>
                </a:solidFill>
                <a:latin typeface="+mn-lt"/>
                <a:ea typeface="+mn-ea"/>
                <a:cs typeface="+mn-cs"/>
              </a:rPr>
              <a:t>in income, to find out the number of staff you would</a:t>
            </a:r>
          </a:p>
          <a:p>
            <a:r>
              <a:rPr lang="en-US" sz="1200" b="0" i="0" u="none" strike="noStrike" kern="1200" baseline="0" dirty="0" smtClean="0">
                <a:solidFill>
                  <a:schemeClr val="tx1"/>
                </a:solidFill>
                <a:latin typeface="+mn-lt"/>
                <a:ea typeface="+mn-ea"/>
                <a:cs typeface="+mn-cs"/>
              </a:rPr>
              <a:t>need to first figure out the average staff salary. All staff</a:t>
            </a:r>
          </a:p>
          <a:p>
            <a:r>
              <a:rPr lang="en-US" sz="1200" b="0" i="0" u="none" strike="noStrike" kern="1200" baseline="0" dirty="0" smtClean="0">
                <a:solidFill>
                  <a:schemeClr val="tx1"/>
                </a:solidFill>
                <a:latin typeface="+mn-lt"/>
                <a:ea typeface="+mn-ea"/>
                <a:cs typeface="+mn-cs"/>
              </a:rPr>
              <a:t>should be included. You would add all salaries and divide</a:t>
            </a:r>
          </a:p>
          <a:p>
            <a:r>
              <a:rPr lang="en-US" sz="1200" b="0" i="0" u="none" strike="noStrike" kern="1200" baseline="0" dirty="0" smtClean="0">
                <a:solidFill>
                  <a:schemeClr val="tx1"/>
                </a:solidFill>
                <a:latin typeface="+mn-lt"/>
                <a:ea typeface="+mn-ea"/>
                <a:cs typeface="+mn-cs"/>
              </a:rPr>
              <a:t>by the number of full-time staff (two half-time staff equal</a:t>
            </a:r>
          </a:p>
          <a:p>
            <a:r>
              <a:rPr lang="en-US" sz="1200" b="0" i="0" u="none" strike="noStrike" kern="1200" baseline="0" dirty="0" smtClean="0">
                <a:solidFill>
                  <a:schemeClr val="tx1"/>
                </a:solidFill>
                <a:latin typeface="+mn-lt"/>
                <a:ea typeface="+mn-ea"/>
                <a:cs typeface="+mn-cs"/>
              </a:rPr>
              <a:t>one full-time position).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your average staff salary is $25,000, you would then</a:t>
            </a:r>
          </a:p>
          <a:p>
            <a:r>
              <a:rPr lang="en-US" sz="1200" b="0" i="0" u="none" strike="noStrike" kern="1200" baseline="0" dirty="0" smtClean="0">
                <a:solidFill>
                  <a:schemeClr val="tx1"/>
                </a:solidFill>
                <a:latin typeface="+mn-lt"/>
                <a:ea typeface="+mn-ea"/>
                <a:cs typeface="+mn-cs"/>
              </a:rPr>
              <a:t>multiply the $25,000 by 5 because for every dollar spent on</a:t>
            </a:r>
          </a:p>
          <a:p>
            <a:r>
              <a:rPr lang="en-US" sz="1200" b="0" i="0" u="none" strike="noStrike" kern="1200" baseline="0" dirty="0" smtClean="0">
                <a:solidFill>
                  <a:schemeClr val="tx1"/>
                </a:solidFill>
                <a:latin typeface="+mn-lt"/>
                <a:ea typeface="+mn-ea"/>
                <a:cs typeface="+mn-cs"/>
              </a:rPr>
              <a:t>staffing you need five dollars of income; $25,000 now becomes</a:t>
            </a:r>
          </a:p>
          <a:p>
            <a:r>
              <a:rPr lang="en-US" sz="1200" b="0" i="0" u="none" strike="noStrike" kern="1200" baseline="0" dirty="0" smtClean="0">
                <a:solidFill>
                  <a:schemeClr val="tx1"/>
                </a:solidFill>
                <a:latin typeface="+mn-lt"/>
                <a:ea typeface="+mn-ea"/>
                <a:cs typeface="+mn-cs"/>
              </a:rPr>
              <a:t>$125,000, or the amount of income you need to support</a:t>
            </a:r>
          </a:p>
          <a:p>
            <a:r>
              <a:rPr lang="en-US" sz="1200" b="0" i="0" u="none" strike="noStrike" kern="1200" baseline="0" dirty="0" smtClean="0">
                <a:solidFill>
                  <a:schemeClr val="tx1"/>
                </a:solidFill>
                <a:latin typeface="+mn-lt"/>
                <a:ea typeface="+mn-ea"/>
                <a:cs typeface="+mn-cs"/>
              </a:rPr>
              <a:t>an average staff position. Next you would divide the</a:t>
            </a:r>
          </a:p>
          <a:p>
            <a:r>
              <a:rPr lang="en-US" sz="1200" b="0" i="0" u="none" strike="noStrike" kern="1200" baseline="0" dirty="0" smtClean="0">
                <a:solidFill>
                  <a:schemeClr val="tx1"/>
                </a:solidFill>
                <a:latin typeface="+mn-lt"/>
                <a:ea typeface="+mn-ea"/>
                <a:cs typeface="+mn-cs"/>
              </a:rPr>
              <a:t>$1,000,000 budget by $125,000 and you would get 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your average staff salary is $40,000, then income required</a:t>
            </a:r>
          </a:p>
          <a:p>
            <a:r>
              <a:rPr lang="en-US" sz="1200" b="0" i="0" u="none" strike="noStrike" kern="1200" baseline="0" dirty="0" smtClean="0">
                <a:solidFill>
                  <a:schemeClr val="tx1"/>
                </a:solidFill>
                <a:latin typeface="+mn-lt"/>
                <a:ea typeface="+mn-ea"/>
                <a:cs typeface="+mn-cs"/>
              </a:rPr>
              <a:t>to support the average position is $200,000 and the number</a:t>
            </a:r>
          </a:p>
          <a:p>
            <a:r>
              <a:rPr lang="en-US" sz="1200" b="0" i="0" u="none" strike="noStrike" kern="1200" baseline="0" dirty="0" smtClean="0">
                <a:solidFill>
                  <a:schemeClr val="tx1"/>
                </a:solidFill>
                <a:latin typeface="+mn-lt"/>
                <a:ea typeface="+mn-ea"/>
                <a:cs typeface="+mn-cs"/>
              </a:rPr>
              <a:t>of staff a $1,000,000 budget could support would be 5.</a:t>
            </a:r>
          </a:p>
          <a:p>
            <a:r>
              <a:rPr lang="en-US" sz="1200" b="0" i="0" u="none" strike="noStrike" kern="1200" baseline="0" dirty="0" smtClean="0">
                <a:solidFill>
                  <a:schemeClr val="tx1"/>
                </a:solidFill>
                <a:latin typeface="+mn-lt"/>
                <a:ea typeface="+mn-ea"/>
                <a:cs typeface="+mn-cs"/>
              </a:rPr>
              <a:t>It should be noted that if your staffing costs are presently</a:t>
            </a:r>
          </a:p>
          <a:p>
            <a:r>
              <a:rPr lang="en-US" sz="1200" b="0" i="0" u="none" strike="noStrike" kern="1200" baseline="0" dirty="0" smtClean="0">
                <a:solidFill>
                  <a:schemeClr val="tx1"/>
                </a:solidFill>
                <a:latin typeface="+mn-lt"/>
                <a:ea typeface="+mn-ea"/>
                <a:cs typeface="+mn-cs"/>
              </a:rPr>
              <a:t>at 25 percent and not 20 percent, you would multiply</a:t>
            </a:r>
          </a:p>
          <a:p>
            <a:r>
              <a:rPr lang="en-US" sz="1200" b="0" i="0" u="none" strike="noStrike" kern="1200" baseline="0" dirty="0" smtClean="0">
                <a:solidFill>
                  <a:schemeClr val="tx1"/>
                </a:solidFill>
                <a:latin typeface="+mn-lt"/>
                <a:ea typeface="+mn-ea"/>
                <a:cs typeface="+mn-cs"/>
              </a:rPr>
              <a:t>the average staff salary by 4 instead of 5. In the $25,000</a:t>
            </a:r>
          </a:p>
          <a:p>
            <a:r>
              <a:rPr lang="en-US" sz="1200" b="0" i="0" u="none" strike="noStrike" kern="1200" baseline="0" dirty="0" smtClean="0">
                <a:solidFill>
                  <a:schemeClr val="tx1"/>
                </a:solidFill>
                <a:latin typeface="+mn-lt"/>
                <a:ea typeface="+mn-ea"/>
                <a:cs typeface="+mn-cs"/>
              </a:rPr>
              <a:t>example, you would need $100,000 to support an average</a:t>
            </a:r>
          </a:p>
          <a:p>
            <a:r>
              <a:rPr lang="en-US" sz="1200" b="0" i="0" u="none" strike="noStrike" kern="1200" baseline="0" dirty="0" smtClean="0">
                <a:solidFill>
                  <a:schemeClr val="tx1"/>
                </a:solidFill>
                <a:latin typeface="+mn-lt"/>
                <a:ea typeface="+mn-ea"/>
                <a:cs typeface="+mn-cs"/>
              </a:rPr>
              <a:t>staff position and you could have 10 people on staff, while</a:t>
            </a:r>
          </a:p>
          <a:p>
            <a:r>
              <a:rPr lang="en-US" sz="1200" b="0" i="0" u="none" strike="noStrike" kern="1200" baseline="0" dirty="0" smtClean="0">
                <a:solidFill>
                  <a:schemeClr val="tx1"/>
                </a:solidFill>
                <a:latin typeface="+mn-lt"/>
                <a:ea typeface="+mn-ea"/>
                <a:cs typeface="+mn-cs"/>
              </a:rPr>
              <a:t>at $40,000 you would need $160,000 and could have 6.</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Following the $1,000,000 budget and $25,000 staff salary</a:t>
            </a:r>
          </a:p>
          <a:p>
            <a:r>
              <a:rPr lang="en-US" sz="1200" b="0" i="0" u="none" strike="noStrike" kern="1200" baseline="0" dirty="0" smtClean="0">
                <a:solidFill>
                  <a:schemeClr val="tx1"/>
                </a:solidFill>
                <a:latin typeface="+mn-lt"/>
                <a:ea typeface="+mn-ea"/>
                <a:cs typeface="+mn-cs"/>
              </a:rPr>
              <a:t>average, you now know you can have 8 people on staff</a:t>
            </a:r>
          </a:p>
          <a:p>
            <a:r>
              <a:rPr lang="en-US" sz="1200" b="0" i="0" u="none" strike="noStrike" kern="1200" baseline="0" dirty="0" smtClean="0">
                <a:solidFill>
                  <a:schemeClr val="tx1"/>
                </a:solidFill>
                <a:latin typeface="+mn-lt"/>
                <a:ea typeface="+mn-ea"/>
                <a:cs typeface="+mn-cs"/>
              </a:rPr>
              <a:t>and you can afford $200,000 for staffing costs.</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6</a:t>
            </a:fld>
            <a:endParaRPr lang="en-US"/>
          </a:p>
        </p:txBody>
      </p:sp>
    </p:spTree>
    <p:extLst>
      <p:ext uri="{BB962C8B-B14F-4D97-AF65-F5344CB8AC3E}">
        <p14:creationId xmlns:p14="http://schemas.microsoft.com/office/powerpoint/2010/main" val="380080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next </a:t>
            </a:r>
            <a:r>
              <a:rPr lang="en-US" smtClean="0"/>
              <a:t>20</a:t>
            </a:r>
            <a:r>
              <a:rPr lang="en-US" baseline="0" smtClean="0"/>
              <a:t> slides</a:t>
            </a:r>
            <a:endParaRPr lang="en-US"/>
          </a:p>
        </p:txBody>
      </p:sp>
      <p:sp>
        <p:nvSpPr>
          <p:cNvPr id="4" name="Slide Number Placeholder 3"/>
          <p:cNvSpPr>
            <a:spLocks noGrp="1"/>
          </p:cNvSpPr>
          <p:nvPr>
            <p:ph type="sldNum" sz="quarter" idx="10"/>
          </p:nvPr>
        </p:nvSpPr>
        <p:spPr/>
        <p:txBody>
          <a:bodyPr/>
          <a:lstStyle/>
          <a:p>
            <a:fld id="{22C640D2-DF16-47C8-A1BC-A0D282EAE321}" type="slidenum">
              <a:rPr lang="en-US" smtClean="0"/>
              <a:pPr/>
              <a:t>7</a:t>
            </a:fld>
            <a:endParaRPr lang="en-US"/>
          </a:p>
        </p:txBody>
      </p:sp>
    </p:spTree>
    <p:extLst>
      <p:ext uri="{BB962C8B-B14F-4D97-AF65-F5344CB8AC3E}">
        <p14:creationId xmlns:p14="http://schemas.microsoft.com/office/powerpoint/2010/main" val="423722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Remember—if you do not have all these positions on your staff, think in terms of FUNCTIONS.	</a:t>
            </a:r>
          </a:p>
          <a:p>
            <a:endParaRPr lang="en-US" dirty="0" smtClean="0"/>
          </a:p>
          <a:p>
            <a:r>
              <a:rPr lang="en-US" sz="1200" b="0" i="0" u="none" strike="noStrike" kern="1200" baseline="0" dirty="0" smtClean="0">
                <a:solidFill>
                  <a:schemeClr val="tx1"/>
                </a:solidFill>
                <a:latin typeface="+mn-lt"/>
                <a:ea typeface="+mn-ea"/>
                <a:cs typeface="+mn-cs"/>
              </a:rPr>
              <a:t>Five-Step Process</a:t>
            </a:r>
          </a:p>
          <a:p>
            <a:r>
              <a:rPr lang="en-US" sz="1200" b="0" i="0" u="none" strike="noStrike" kern="1200" baseline="0" dirty="0" smtClean="0">
                <a:solidFill>
                  <a:schemeClr val="tx1"/>
                </a:solidFill>
                <a:latin typeface="+mn-lt"/>
                <a:ea typeface="+mn-ea"/>
                <a:cs typeface="+mn-cs"/>
              </a:rPr>
              <a:t>The following is a five-step process for transitioning to</a:t>
            </a:r>
          </a:p>
          <a:p>
            <a:r>
              <a:rPr lang="en-US" sz="1200" b="0" i="0" u="none" strike="noStrike" kern="1200" baseline="0" dirty="0" smtClean="0">
                <a:solidFill>
                  <a:schemeClr val="tx1"/>
                </a:solidFill>
                <a:latin typeface="+mn-lt"/>
                <a:ea typeface="+mn-ea"/>
                <a:cs typeface="+mn-cs"/>
              </a:rPr>
              <a:t>this structure.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Get the CEO/director out of the day-to-day. He/she</a:t>
            </a:r>
          </a:p>
          <a:p>
            <a:r>
              <a:rPr lang="en-US" sz="1200" b="0" i="0" u="none" strike="noStrike" kern="1200" baseline="0" dirty="0" smtClean="0">
                <a:solidFill>
                  <a:schemeClr val="tx1"/>
                </a:solidFill>
                <a:latin typeface="+mn-lt"/>
                <a:ea typeface="+mn-ea"/>
                <a:cs typeface="+mn-cs"/>
              </a:rPr>
              <a:t>should be out developing new income opportunities</a:t>
            </a:r>
          </a:p>
          <a:p>
            <a:r>
              <a:rPr lang="en-US" sz="1200" b="0" i="0" u="none" strike="noStrike" kern="1200" baseline="0" dirty="0" smtClean="0">
                <a:solidFill>
                  <a:schemeClr val="tx1"/>
                </a:solidFill>
                <a:latin typeface="+mn-lt"/>
                <a:ea typeface="+mn-ea"/>
                <a:cs typeface="+mn-cs"/>
              </a:rPr>
              <a:t>that will support and generate income and enrollment</a:t>
            </a:r>
          </a:p>
          <a:p>
            <a:r>
              <a:rPr lang="en-US" sz="1200" b="0" i="0" u="none" strike="noStrike" kern="1200" baseline="0" dirty="0" smtClean="0">
                <a:solidFill>
                  <a:schemeClr val="tx1"/>
                </a:solidFill>
                <a:latin typeface="+mn-lt"/>
                <a:ea typeface="+mn-ea"/>
                <a:cs typeface="+mn-cs"/>
              </a:rPr>
              <a:t>growth.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Find a person who has the capabilities of being the</a:t>
            </a:r>
          </a:p>
          <a:p>
            <a:r>
              <a:rPr lang="en-US" sz="1200" b="0" i="0" u="none" strike="noStrike" kern="1200" baseline="0" dirty="0" smtClean="0">
                <a:solidFill>
                  <a:schemeClr val="tx1"/>
                </a:solidFill>
                <a:latin typeface="+mn-lt"/>
                <a:ea typeface="+mn-ea"/>
                <a:cs typeface="+mn-cs"/>
              </a:rPr>
              <a:t>operations professional. This is the hardest lifelong</a:t>
            </a:r>
          </a:p>
          <a:p>
            <a:r>
              <a:rPr lang="en-US" sz="1200" b="0" i="0" u="none" strike="noStrike" kern="1200" baseline="0" dirty="0" smtClean="0">
                <a:solidFill>
                  <a:schemeClr val="tx1"/>
                </a:solidFill>
                <a:latin typeface="+mn-lt"/>
                <a:ea typeface="+mn-ea"/>
                <a:cs typeface="+mn-cs"/>
              </a:rPr>
              <a:t>learning staffing position to fill. It requires a person</a:t>
            </a:r>
          </a:p>
          <a:p>
            <a:r>
              <a:rPr lang="en-US" sz="1200" b="0" i="0" u="none" strike="noStrike" kern="1200" baseline="0" dirty="0" smtClean="0">
                <a:solidFill>
                  <a:schemeClr val="tx1"/>
                </a:solidFill>
                <a:latin typeface="+mn-lt"/>
                <a:ea typeface="+mn-ea"/>
                <a:cs typeface="+mn-cs"/>
              </a:rPr>
              <a:t>who can juggle many balls at one time. Let him/her</a:t>
            </a:r>
          </a:p>
          <a:p>
            <a:r>
              <a:rPr lang="en-US" sz="1200" b="0" i="0" u="none" strike="noStrike" kern="1200" baseline="0" dirty="0" smtClean="0">
                <a:solidFill>
                  <a:schemeClr val="tx1"/>
                </a:solidFill>
                <a:latin typeface="+mn-lt"/>
                <a:ea typeface="+mn-ea"/>
                <a:cs typeface="+mn-cs"/>
              </a:rPr>
              <a:t>start absorbing various routine operations activities</a:t>
            </a:r>
          </a:p>
          <a:p>
            <a:r>
              <a:rPr lang="en-US" sz="1200" b="0" i="0" u="none" strike="noStrike" kern="1200" baseline="0" dirty="0" smtClean="0">
                <a:solidFill>
                  <a:schemeClr val="tx1"/>
                </a:solidFill>
                <a:latin typeface="+mn-lt"/>
                <a:ea typeface="+mn-ea"/>
                <a:cs typeface="+mn-cs"/>
              </a:rPr>
              <a:t>that are now being handled in the programming area</a:t>
            </a:r>
          </a:p>
          <a:p>
            <a:r>
              <a:rPr lang="en-US" sz="1200" b="0" i="0" u="none" strike="noStrike" kern="1200" baseline="0" dirty="0" smtClean="0">
                <a:solidFill>
                  <a:schemeClr val="tx1"/>
                </a:solidFill>
                <a:latin typeface="+mn-lt"/>
                <a:ea typeface="+mn-ea"/>
                <a:cs typeface="+mn-cs"/>
              </a:rPr>
              <a:t>or by the CEO/director.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Reduce the size of your programming staff (or optimize the staff requirements to meet the program areas you have defined as being the core of what you must do). If your</a:t>
            </a:r>
          </a:p>
          <a:p>
            <a:r>
              <a:rPr lang="en-US" sz="1200" b="0" i="0" u="none" strike="noStrike" kern="1200" baseline="0" dirty="0" smtClean="0">
                <a:solidFill>
                  <a:schemeClr val="tx1"/>
                </a:solidFill>
                <a:latin typeface="+mn-lt"/>
                <a:ea typeface="+mn-ea"/>
                <a:cs typeface="+mn-cs"/>
              </a:rPr>
              <a:t>programming staff is primarily responsible for developing</a:t>
            </a:r>
          </a:p>
          <a:p>
            <a:r>
              <a:rPr lang="en-US" sz="1200" b="0" i="0" u="none" strike="noStrike" kern="1200" baseline="0" dirty="0" smtClean="0">
                <a:solidFill>
                  <a:schemeClr val="tx1"/>
                </a:solidFill>
                <a:latin typeface="+mn-lt"/>
                <a:ea typeface="+mn-ea"/>
                <a:cs typeface="+mn-cs"/>
              </a:rPr>
              <a:t>20%-30% new programs a year, you do not need</a:t>
            </a:r>
          </a:p>
          <a:p>
            <a:r>
              <a:rPr lang="en-US" sz="1200" b="0" i="0" u="none" strike="noStrike" kern="1200" baseline="0" dirty="0" smtClean="0">
                <a:solidFill>
                  <a:schemeClr val="tx1"/>
                </a:solidFill>
                <a:latin typeface="+mn-lt"/>
                <a:ea typeface="+mn-ea"/>
                <a:cs typeface="+mn-cs"/>
              </a:rPr>
              <a:t>as many people (or as much time, if you organize your program development process). Shift staff (or reallocate time) to the operations functions where they are really needed.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Add a sales professional (or define your sales function). Start selling contracts. They</a:t>
            </a:r>
          </a:p>
          <a:p>
            <a:r>
              <a:rPr lang="en-US" sz="1200" b="0" i="0" u="none" strike="noStrike" kern="1200" baseline="0" dirty="0" smtClean="0">
                <a:solidFill>
                  <a:schemeClr val="tx1"/>
                </a:solidFill>
                <a:latin typeface="+mn-lt"/>
                <a:ea typeface="+mn-ea"/>
                <a:cs typeface="+mn-cs"/>
              </a:rPr>
              <a:t>are profitable and are great for your image.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Add a promotions professional (clarify the promotions function). Once all the other</a:t>
            </a:r>
          </a:p>
          <a:p>
            <a:r>
              <a:rPr lang="en-US" sz="1200" b="0" i="0" u="none" strike="noStrike" kern="1200" baseline="0" dirty="0" smtClean="0">
                <a:solidFill>
                  <a:schemeClr val="tx1"/>
                </a:solidFill>
                <a:latin typeface="+mn-lt"/>
                <a:ea typeface="+mn-ea"/>
                <a:cs typeface="+mn-cs"/>
              </a:rPr>
              <a:t>pieces are in place, you are now ready to assign a</a:t>
            </a:r>
          </a:p>
          <a:p>
            <a:r>
              <a:rPr lang="en-US" sz="1200" b="0" i="0" u="none" strike="noStrike" kern="1200" baseline="0" dirty="0" smtClean="0">
                <a:solidFill>
                  <a:schemeClr val="tx1"/>
                </a:solidFill>
                <a:latin typeface="+mn-lt"/>
                <a:ea typeface="+mn-ea"/>
                <a:cs typeface="+mn-cs"/>
              </a:rPr>
              <a:t>person to “think marketing.”</a:t>
            </a:r>
            <a:r>
              <a:rPr lang="en-US" dirty="0" smtClean="0"/>
              <a:t>		</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8</a:t>
            </a:fld>
            <a:endParaRPr lang="en-US"/>
          </a:p>
        </p:txBody>
      </p:sp>
    </p:spTree>
    <p:extLst>
      <p:ext uri="{BB962C8B-B14F-4D97-AF65-F5344CB8AC3E}">
        <p14:creationId xmlns:p14="http://schemas.microsoft.com/office/powerpoint/2010/main" val="83900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the job responsibilities of</a:t>
            </a:r>
            <a:r>
              <a:rPr lang="en-US" baseline="0" dirty="0" smtClean="0"/>
              <a:t> each person or the requirements of each function within your organization. Set achievable goals, based on your analysis of programs you should be offering, markets you should be serving.</a:t>
            </a:r>
          </a:p>
          <a:p>
            <a:endParaRPr lang="en-US" baseline="0" dirty="0" smtClean="0"/>
          </a:p>
          <a:p>
            <a:r>
              <a:rPr lang="en-US" baseline="0" dirty="0" smtClean="0"/>
              <a:t>Focus job descriptions on outcomes, rather than activities.</a:t>
            </a:r>
          </a:p>
          <a:p>
            <a:endParaRPr lang="en-US" baseline="0" dirty="0" smtClean="0"/>
          </a:p>
          <a:p>
            <a:r>
              <a:rPr lang="en-US" baseline="0" dirty="0" smtClean="0"/>
              <a:t>Provide software tools and other resources to support your activities.</a:t>
            </a:r>
            <a:endParaRPr lang="en-US" dirty="0"/>
          </a:p>
        </p:txBody>
      </p:sp>
      <p:sp>
        <p:nvSpPr>
          <p:cNvPr id="4" name="Slide Number Placeholder 3"/>
          <p:cNvSpPr>
            <a:spLocks noGrp="1"/>
          </p:cNvSpPr>
          <p:nvPr>
            <p:ph type="sldNum" sz="quarter" idx="10"/>
          </p:nvPr>
        </p:nvSpPr>
        <p:spPr/>
        <p:txBody>
          <a:bodyPr/>
          <a:lstStyle/>
          <a:p>
            <a:fld id="{22C640D2-DF16-47C8-A1BC-A0D282EAE321}" type="slidenum">
              <a:rPr lang="en-US" smtClean="0"/>
              <a:pPr/>
              <a:t>10</a:t>
            </a:fld>
            <a:endParaRPr lang="en-US"/>
          </a:p>
        </p:txBody>
      </p:sp>
    </p:spTree>
    <p:extLst>
      <p:ext uri="{BB962C8B-B14F-4D97-AF65-F5344CB8AC3E}">
        <p14:creationId xmlns:p14="http://schemas.microsoft.com/office/powerpoint/2010/main" val="65775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6"/>
          <p:cNvSpPr/>
          <p:nvPr/>
        </p:nvSpPr>
        <p:spPr>
          <a:xfrm rot="16200000">
            <a:off x="4518025" y="3482975"/>
            <a:ext cx="98425" cy="6086475"/>
          </a:xfrm>
          <a:prstGeom prst="rect">
            <a:avLst/>
          </a:prstGeom>
          <a:gradFill>
            <a:gsLst>
              <a:gs pos="0">
                <a:srgbClr val="993300"/>
              </a:gs>
              <a:gs pos="50000">
                <a:srgbClr val="C00000"/>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6"/>
          <p:cNvSpPr/>
          <p:nvPr/>
        </p:nvSpPr>
        <p:spPr>
          <a:xfrm rot="16200000">
            <a:off x="4518025" y="3482975"/>
            <a:ext cx="98425" cy="6086475"/>
          </a:xfrm>
          <a:prstGeom prst="rect">
            <a:avLst/>
          </a:prstGeom>
          <a:gradFill>
            <a:gsLst>
              <a:gs pos="0">
                <a:srgbClr val="993300"/>
              </a:gs>
              <a:gs pos="50000">
                <a:srgbClr val="C00000"/>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rot="16200000">
            <a:off x="4518025" y="3482975"/>
            <a:ext cx="98425" cy="6086475"/>
          </a:xfrm>
          <a:prstGeom prst="rect">
            <a:avLst/>
          </a:prstGeom>
          <a:gradFill>
            <a:gsLst>
              <a:gs pos="0">
                <a:srgbClr val="993300"/>
              </a:gs>
              <a:gs pos="50000">
                <a:srgbClr val="C00000"/>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9" name="Picture 4" descr="Picture1 copy"/>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79425" y="6302375"/>
            <a:ext cx="987425" cy="403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atatodesign.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imgres?imgurl=http://news.uns.purdue.edu/UNS/images/alge.telecommuting.jpeg&amp;imgrefurl=http://news.uns.purdue.edu/html4ever/0008.Alge.telecommuting.html&amp;h=2000&amp;w=1312&amp;sz=993&amp;tbnid=WT-AmYNJIF57sM:&amp;tbnh=277&amp;tbnw=182&amp;prev=/images?q=Telecommuting+Pictures&amp;hl=en&amp;usg=__LsW53iZHg1zpFbAyBJ5t0UTaS6I=&amp;sa=X&amp;ei=aHA8TMOQIIK0lQe9pfzVAg&amp;ved=0CBgQ9QEwA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ler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381000"/>
            <a:ext cx="7772400" cy="1470025"/>
          </a:xfrm>
        </p:spPr>
        <p:txBody>
          <a:bodyPr/>
          <a:lstStyle/>
          <a:p>
            <a:pPr algn="r"/>
            <a:r>
              <a:rPr lang="en-US" b="1" dirty="0" smtClean="0">
                <a:solidFill>
                  <a:srgbClr val="0046E2"/>
                </a:solidFill>
              </a:rPr>
              <a:t>Increasing Staff Productivity</a:t>
            </a:r>
            <a:br>
              <a:rPr lang="en-US" b="1" dirty="0" smtClean="0">
                <a:solidFill>
                  <a:srgbClr val="0046E2"/>
                </a:solidFill>
              </a:rPr>
            </a:br>
            <a:r>
              <a:rPr lang="en-US" sz="2800" b="1" dirty="0" smtClean="0">
                <a:solidFill>
                  <a:srgbClr val="0046E2"/>
                </a:solidFill>
              </a:rPr>
              <a:t>LERN</a:t>
            </a:r>
          </a:p>
        </p:txBody>
      </p:sp>
      <p:pic>
        <p:nvPicPr>
          <p:cNvPr id="14338" name="Picture 4"/>
          <p:cNvPicPr>
            <a:picLocks noChangeAspect="1" noChangeArrowheads="1"/>
          </p:cNvPicPr>
          <p:nvPr/>
        </p:nvPicPr>
        <p:blipFill>
          <a:blip r:embed="rId3"/>
          <a:srcRect/>
          <a:stretch>
            <a:fillRect/>
          </a:stretch>
        </p:blipFill>
        <p:spPr bwMode="auto">
          <a:xfrm>
            <a:off x="3657600" y="1905000"/>
            <a:ext cx="4800600" cy="4800600"/>
          </a:xfrm>
          <a:prstGeom prst="rect">
            <a:avLst/>
          </a:prstGeom>
          <a:noFill/>
          <a:ln w="9525">
            <a:noFill/>
            <a:miter lim="800000"/>
            <a:headEnd/>
            <a:tailEnd/>
          </a:ln>
        </p:spPr>
      </p:pic>
      <p:sp>
        <p:nvSpPr>
          <p:cNvPr id="14339" name="TextBox 12"/>
          <p:cNvSpPr txBox="1">
            <a:spLocks noChangeArrowheads="1"/>
          </p:cNvSpPr>
          <p:nvPr/>
        </p:nvSpPr>
        <p:spPr bwMode="auto">
          <a:xfrm>
            <a:off x="844550" y="3187700"/>
            <a:ext cx="2672463" cy="954107"/>
          </a:xfrm>
          <a:prstGeom prst="rect">
            <a:avLst/>
          </a:prstGeom>
          <a:noFill/>
          <a:ln w="9525">
            <a:noFill/>
            <a:miter lim="800000"/>
            <a:headEnd/>
            <a:tailEnd/>
          </a:ln>
        </p:spPr>
        <p:txBody>
          <a:bodyPr wrap="none">
            <a:spAutoFit/>
          </a:bodyPr>
          <a:lstStyle/>
          <a:p>
            <a:r>
              <a:rPr lang="en-US" sz="2800" b="1" dirty="0" smtClean="0"/>
              <a:t>LERN Webinar</a:t>
            </a:r>
          </a:p>
          <a:p>
            <a:r>
              <a:rPr lang="en-US" sz="2800" b="1" dirty="0" smtClean="0"/>
              <a:t>June 12, 2012</a:t>
            </a:r>
            <a:endParaRPr lang="en-US" sz="2800" b="1" dirty="0"/>
          </a:p>
        </p:txBody>
      </p:sp>
      <p:cxnSp>
        <p:nvCxnSpPr>
          <p:cNvPr id="18" name="Straight Connector 17"/>
          <p:cNvCxnSpPr/>
          <p:nvPr/>
        </p:nvCxnSpPr>
        <p:spPr>
          <a:xfrm>
            <a:off x="3657600" y="1905000"/>
            <a:ext cx="4800600" cy="0"/>
          </a:xfrm>
          <a:prstGeom prst="line">
            <a:avLst/>
          </a:prstGeom>
          <a:ln w="41275">
            <a:solidFill>
              <a:srgbClr val="0046E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4800" y="6248400"/>
            <a:ext cx="883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342" name="Picture 4"/>
          <p:cNvPicPr>
            <a:picLocks noChangeAspect="1" noChangeArrowheads="1"/>
          </p:cNvPicPr>
          <p:nvPr/>
        </p:nvPicPr>
        <p:blipFill>
          <a:blip r:embed="rId4"/>
          <a:srcRect/>
          <a:stretch>
            <a:fillRect/>
          </a:stretch>
        </p:blipFill>
        <p:spPr bwMode="auto">
          <a:xfrm>
            <a:off x="7162800" y="1236663"/>
            <a:ext cx="1295400" cy="53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#3. Require Accountability</a:t>
            </a:r>
          </a:p>
        </p:txBody>
      </p:sp>
      <p:pic>
        <p:nvPicPr>
          <p:cNvPr id="23554" name="Picture 2"/>
          <p:cNvPicPr>
            <a:picLocks noChangeAspect="1" noChangeArrowheads="1"/>
          </p:cNvPicPr>
          <p:nvPr/>
        </p:nvPicPr>
        <p:blipFill>
          <a:blip r:embed="rId3"/>
          <a:srcRect/>
          <a:stretch>
            <a:fillRect/>
          </a:stretch>
        </p:blipFill>
        <p:spPr bwMode="auto">
          <a:xfrm>
            <a:off x="5291138" y="2438400"/>
            <a:ext cx="3852862" cy="3886200"/>
          </a:xfrm>
          <a:prstGeom prst="rect">
            <a:avLst/>
          </a:prstGeom>
          <a:noFill/>
          <a:ln w="9525">
            <a:noFill/>
            <a:miter lim="800000"/>
            <a:headEnd/>
            <a:tailEnd/>
          </a:ln>
        </p:spPr>
      </p:pic>
      <p:sp>
        <p:nvSpPr>
          <p:cNvPr id="7" name="Rectangle 3"/>
          <p:cNvSpPr txBox="1">
            <a:spLocks noChangeArrowheads="1"/>
          </p:cNvSpPr>
          <p:nvPr/>
        </p:nvSpPr>
        <p:spPr bwMode="auto">
          <a:xfrm>
            <a:off x="609600" y="1752600"/>
            <a:ext cx="8229600" cy="4525963"/>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dirty="0">
                <a:latin typeface="+mn-lt"/>
              </a:rPr>
              <a:t>From tasks to outcomes</a:t>
            </a:r>
          </a:p>
          <a:p>
            <a:pPr marL="342900" indent="-342900" eaLnBrk="0" hangingPunct="0">
              <a:spcBef>
                <a:spcPct val="20000"/>
              </a:spcBef>
              <a:buFontTx/>
              <a:buChar char="•"/>
              <a:defRPr/>
            </a:pPr>
            <a:r>
              <a:rPr lang="en-US" sz="3200" kern="0" dirty="0">
                <a:latin typeface="+mn-lt"/>
              </a:rPr>
              <a:t>Rewrite job descriptions</a:t>
            </a:r>
          </a:p>
          <a:p>
            <a:pPr marL="342900" indent="-342900" eaLnBrk="0" hangingPunct="0">
              <a:spcBef>
                <a:spcPct val="20000"/>
              </a:spcBef>
              <a:buFontTx/>
              <a:buChar char="•"/>
              <a:defRPr/>
            </a:pPr>
            <a:r>
              <a:rPr lang="en-US" sz="3200" kern="0" dirty="0">
                <a:latin typeface="+mn-lt"/>
              </a:rPr>
              <a:t>Be realistic, but set goals</a:t>
            </a:r>
          </a:p>
          <a:p>
            <a:pPr marL="342900" indent="-342900" eaLnBrk="0" hangingPunct="0">
              <a:spcBef>
                <a:spcPct val="20000"/>
              </a:spcBef>
              <a:buFontTx/>
              <a:buChar char="•"/>
              <a:defRPr/>
            </a:pPr>
            <a:r>
              <a:rPr lang="en-US" sz="3200" kern="0" dirty="0">
                <a:latin typeface="+mn-lt"/>
              </a:rPr>
              <a:t>Provide tools and resources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4000" dirty="0" smtClean="0"/>
              <a:t>#4. Reduce Meetings, Use Virtual Office</a:t>
            </a:r>
          </a:p>
        </p:txBody>
      </p:sp>
      <p:pic>
        <p:nvPicPr>
          <p:cNvPr id="24578" name="Picture 2"/>
          <p:cNvPicPr>
            <a:picLocks noChangeAspect="1" noChangeArrowheads="1"/>
          </p:cNvPicPr>
          <p:nvPr/>
        </p:nvPicPr>
        <p:blipFill>
          <a:blip r:embed="rId3"/>
          <a:srcRect/>
          <a:stretch>
            <a:fillRect/>
          </a:stretch>
        </p:blipFill>
        <p:spPr bwMode="auto">
          <a:xfrm>
            <a:off x="2286000" y="2362200"/>
            <a:ext cx="4572000" cy="3937000"/>
          </a:xfrm>
          <a:prstGeom prst="rect">
            <a:avLst/>
          </a:prstGeom>
          <a:noFill/>
          <a:ln w="9525">
            <a:noFill/>
            <a:miter lim="800000"/>
            <a:headEnd/>
            <a:tailEnd/>
          </a:ln>
        </p:spPr>
      </p:pic>
      <p:sp>
        <p:nvSpPr>
          <p:cNvPr id="7" name="Rectangle 3"/>
          <p:cNvSpPr txBox="1">
            <a:spLocks noChangeArrowheads="1"/>
          </p:cNvSpPr>
          <p:nvPr/>
        </p:nvSpPr>
        <p:spPr bwMode="auto">
          <a:xfrm>
            <a:off x="533400" y="1676400"/>
            <a:ext cx="8229600" cy="4525963"/>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dirty="0">
                <a:latin typeface="+mn-lt"/>
              </a:rPr>
              <a:t>10% or less</a:t>
            </a:r>
          </a:p>
          <a:p>
            <a:pPr marL="342900" indent="-342900" eaLnBrk="0" hangingPunct="0">
              <a:spcBef>
                <a:spcPct val="20000"/>
              </a:spcBef>
              <a:buFontTx/>
              <a:buChar char="•"/>
              <a:defRPr/>
            </a:pPr>
            <a:r>
              <a:rPr lang="en-US" sz="3200" kern="0" dirty="0">
                <a:latin typeface="+mn-lt"/>
              </a:rPr>
              <a:t>Solving and planning, not reporting</a:t>
            </a:r>
          </a:p>
          <a:p>
            <a:pPr marL="342900" indent="-342900" eaLnBrk="0" hangingPunct="0">
              <a:spcBef>
                <a:spcPct val="20000"/>
              </a:spcBef>
              <a:buFontTx/>
              <a:buChar char="•"/>
              <a:defRPr/>
            </a:pPr>
            <a:r>
              <a:rPr lang="en-US" sz="3200" kern="0" dirty="0">
                <a:latin typeface="+mn-lt"/>
              </a:rPr>
              <a:t>Reporting electronic</a:t>
            </a:r>
          </a:p>
          <a:p>
            <a:pPr marL="342900" indent="-342900" eaLnBrk="0" hangingPunct="0">
              <a:spcBef>
                <a:spcPct val="20000"/>
              </a:spcBef>
              <a:buFontTx/>
              <a:buChar char="•"/>
              <a:defRPr/>
            </a:pPr>
            <a:endParaRPr lang="en-US" sz="3200" kern="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4000" dirty="0" smtClean="0"/>
              <a:t>#5. Streamline Catalog Production</a:t>
            </a:r>
          </a:p>
        </p:txBody>
      </p:sp>
      <p:pic>
        <p:nvPicPr>
          <p:cNvPr id="25602" name="Picture 3"/>
          <p:cNvPicPr>
            <a:picLocks noChangeAspect="1" noChangeArrowheads="1"/>
          </p:cNvPicPr>
          <p:nvPr/>
        </p:nvPicPr>
        <p:blipFill>
          <a:blip r:embed="rId3"/>
          <a:srcRect/>
          <a:stretch>
            <a:fillRect/>
          </a:stretch>
        </p:blipFill>
        <p:spPr bwMode="auto">
          <a:xfrm>
            <a:off x="4343400" y="1676400"/>
            <a:ext cx="4419600" cy="2916238"/>
          </a:xfrm>
          <a:prstGeom prst="rect">
            <a:avLst/>
          </a:prstGeom>
          <a:noFill/>
          <a:ln w="9525">
            <a:noFill/>
            <a:miter lim="800000"/>
            <a:headEnd/>
            <a:tailEnd/>
          </a:ln>
        </p:spPr>
      </p:pic>
      <p:sp>
        <p:nvSpPr>
          <p:cNvPr id="25603" name="Rectangle 3"/>
          <p:cNvSpPr>
            <a:spLocks noGrp="1" noChangeArrowheads="1"/>
          </p:cNvSpPr>
          <p:nvPr>
            <p:ph idx="1"/>
          </p:nvPr>
        </p:nvSpPr>
        <p:spPr/>
        <p:txBody>
          <a:bodyPr/>
          <a:lstStyle/>
          <a:p>
            <a:r>
              <a:rPr lang="en-US" dirty="0" smtClean="0"/>
              <a:t>Timeline</a:t>
            </a:r>
          </a:p>
          <a:p>
            <a:r>
              <a:rPr lang="en-US" dirty="0" smtClean="0"/>
              <a:t>Data in, data out</a:t>
            </a:r>
          </a:p>
          <a:p>
            <a:r>
              <a:rPr lang="en-US" dirty="0" smtClean="0"/>
              <a:t>Template</a:t>
            </a:r>
          </a:p>
          <a:p>
            <a:r>
              <a:rPr lang="en-US" dirty="0" err="1" smtClean="0"/>
              <a:t>emsoftware</a:t>
            </a:r>
            <a:endParaRPr lang="en-US" dirty="0" smtClean="0"/>
          </a:p>
          <a:p>
            <a:r>
              <a:rPr lang="en-US" dirty="0" smtClean="0">
                <a:hlinkClick r:id="rId4"/>
              </a:rPr>
              <a:t>www.datatodesign.com</a:t>
            </a:r>
            <a:r>
              <a:rPr lang="en-US"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z="4000" smtClean="0"/>
              <a:t>#6. Have an Information Specialist</a:t>
            </a:r>
          </a:p>
        </p:txBody>
      </p:sp>
      <p:pic>
        <p:nvPicPr>
          <p:cNvPr id="26626" name="Picture 4"/>
          <p:cNvPicPr>
            <a:picLocks noChangeAspect="1" noChangeArrowheads="1"/>
          </p:cNvPicPr>
          <p:nvPr/>
        </p:nvPicPr>
        <p:blipFill>
          <a:blip r:embed="rId3"/>
          <a:srcRect/>
          <a:stretch>
            <a:fillRect/>
          </a:stretch>
        </p:blipFill>
        <p:spPr bwMode="auto">
          <a:xfrm>
            <a:off x="1219200" y="1295400"/>
            <a:ext cx="6897688" cy="459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#7. Support Telecommuting </a:t>
            </a:r>
          </a:p>
        </p:txBody>
      </p:sp>
      <p:sp>
        <p:nvSpPr>
          <p:cNvPr id="27650" name="Rectangle 3"/>
          <p:cNvSpPr>
            <a:spLocks noGrp="1" noChangeArrowheads="1"/>
          </p:cNvSpPr>
          <p:nvPr>
            <p:ph type="body" idx="1"/>
          </p:nvPr>
        </p:nvSpPr>
        <p:spPr/>
        <p:txBody>
          <a:bodyPr/>
          <a:lstStyle/>
          <a:p>
            <a:r>
              <a:rPr lang="en-US" smtClean="0"/>
              <a:t>Keep revenue generators out of the office</a:t>
            </a:r>
          </a:p>
          <a:p>
            <a:endParaRPr lang="en-US" smtClean="0"/>
          </a:p>
        </p:txBody>
      </p:sp>
      <p:sp>
        <p:nvSpPr>
          <p:cNvPr id="27651" name="AutoShape 5" descr="Z">
            <a:hlinkClick r:id="rId3"/>
          </p:cNvPr>
          <p:cNvSpPr>
            <a:spLocks noChangeAspect="1" noChangeArrowheads="1"/>
          </p:cNvSpPr>
          <p:nvPr/>
        </p:nvSpPr>
        <p:spPr bwMode="auto">
          <a:xfrm>
            <a:off x="155575" y="46038"/>
            <a:ext cx="1219200" cy="1866900"/>
          </a:xfrm>
          <a:prstGeom prst="rect">
            <a:avLst/>
          </a:prstGeom>
          <a:noFill/>
          <a:ln w="9525">
            <a:noFill/>
            <a:miter lim="800000"/>
            <a:headEnd/>
            <a:tailEnd/>
          </a:ln>
        </p:spPr>
        <p:txBody>
          <a:bodyPr/>
          <a:lstStyle/>
          <a:p>
            <a:endParaRPr lang="en-US"/>
          </a:p>
        </p:txBody>
      </p:sp>
      <p:sp>
        <p:nvSpPr>
          <p:cNvPr id="27652" name="AutoShape 7" descr="Z">
            <a:hlinkClick r:id="rId3"/>
          </p:cNvPr>
          <p:cNvSpPr>
            <a:spLocks noChangeAspect="1" noChangeArrowheads="1"/>
          </p:cNvSpPr>
          <p:nvPr/>
        </p:nvSpPr>
        <p:spPr bwMode="auto">
          <a:xfrm>
            <a:off x="2819400" y="2495550"/>
            <a:ext cx="3429000" cy="3371850"/>
          </a:xfrm>
          <a:prstGeom prst="rect">
            <a:avLst/>
          </a:prstGeom>
          <a:noFill/>
          <a:ln w="9525">
            <a:noFill/>
            <a:miter lim="800000"/>
            <a:headEnd/>
            <a:tailEnd/>
          </a:ln>
        </p:spPr>
        <p:txBody>
          <a:bodyPr/>
          <a:lstStyle/>
          <a:p>
            <a:endParaRPr lang="en-US"/>
          </a:p>
        </p:txBody>
      </p:sp>
      <p:pic>
        <p:nvPicPr>
          <p:cNvPr id="27653" name="Picture 3"/>
          <p:cNvPicPr>
            <a:picLocks noChangeAspect="1" noChangeArrowheads="1"/>
          </p:cNvPicPr>
          <p:nvPr/>
        </p:nvPicPr>
        <p:blipFill>
          <a:blip r:embed="rId4"/>
          <a:srcRect/>
          <a:stretch>
            <a:fillRect/>
          </a:stretch>
        </p:blipFill>
        <p:spPr bwMode="auto">
          <a:xfrm>
            <a:off x="1600200" y="2362200"/>
            <a:ext cx="5486400"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457200" y="-106362"/>
            <a:ext cx="8229600" cy="1143000"/>
          </a:xfrm>
        </p:spPr>
        <p:txBody>
          <a:bodyPr/>
          <a:lstStyle/>
          <a:p>
            <a:r>
              <a:rPr lang="en-US" smtClean="0"/>
              <a:t>#8. Let Salespeople Sell</a:t>
            </a:r>
          </a:p>
        </p:txBody>
      </p:sp>
      <p:sp>
        <p:nvSpPr>
          <p:cNvPr id="28674" name="Rectangle 3"/>
          <p:cNvSpPr>
            <a:spLocks noChangeArrowheads="1"/>
          </p:cNvSpPr>
          <p:nvPr/>
        </p:nvSpPr>
        <p:spPr bwMode="auto">
          <a:xfrm>
            <a:off x="1600200" y="-381000"/>
            <a:ext cx="7772400" cy="1143000"/>
          </a:xfrm>
          <a:prstGeom prst="rect">
            <a:avLst/>
          </a:prstGeom>
          <a:noFill/>
          <a:ln w="9525">
            <a:noFill/>
            <a:miter lim="800000"/>
            <a:headEnd/>
            <a:tailEnd/>
          </a:ln>
        </p:spPr>
        <p:txBody>
          <a:bodyPr lIns="91436" tIns="45718" rIns="91436" bIns="45718" anchor="ctr"/>
          <a:lstStyle/>
          <a:p>
            <a:pPr algn="ctr" eaLnBrk="0" hangingPunct="0"/>
            <a:endParaRPr lang="en-US" sz="4400">
              <a:solidFill>
                <a:schemeClr val="tx2"/>
              </a:solidFill>
            </a:endParaRPr>
          </a:p>
        </p:txBody>
      </p:sp>
      <p:sp>
        <p:nvSpPr>
          <p:cNvPr id="28690" name="Rectangle 19"/>
          <p:cNvSpPr>
            <a:spLocks noChangeArrowheads="1"/>
          </p:cNvSpPr>
          <p:nvPr/>
        </p:nvSpPr>
        <p:spPr bwMode="auto">
          <a:xfrm>
            <a:off x="3444875" y="1265238"/>
            <a:ext cx="184150" cy="457200"/>
          </a:xfrm>
          <a:prstGeom prst="rect">
            <a:avLst/>
          </a:prstGeom>
          <a:noFill/>
          <a:ln w="9525">
            <a:noFill/>
            <a:miter lim="800000"/>
            <a:headEnd/>
            <a:tailEnd/>
          </a:ln>
        </p:spPr>
        <p:txBody>
          <a:bodyPr wrap="none">
            <a:spAutoFit/>
          </a:bodyPr>
          <a:lstStyle/>
          <a:p>
            <a:pPr eaLnBrk="0" hangingPunct="0"/>
            <a:endParaRPr lang="en-US" sz="2400" b="1">
              <a:solidFill>
                <a:schemeClr val="hlink"/>
              </a:solidFill>
              <a:latin typeface="Tahoma" pitchFamily="34" charset="0"/>
              <a:cs typeface="Arial" charset="0"/>
            </a:endParaRPr>
          </a:p>
        </p:txBody>
      </p:sp>
      <p:graphicFrame>
        <p:nvGraphicFramePr>
          <p:cNvPr id="20" name="Content Placeholder 3"/>
          <p:cNvGraphicFramePr>
            <a:graphicFrameLocks noGrp="1"/>
          </p:cNvGraphicFramePr>
          <p:nvPr>
            <p:ph idx="1"/>
            <p:extLst>
              <p:ext uri="{D42A27DB-BD31-4B8C-83A1-F6EECF244321}">
                <p14:modId xmlns:p14="http://schemas.microsoft.com/office/powerpoint/2010/main" val="1887670245"/>
              </p:ext>
            </p:extLst>
          </p:nvPr>
        </p:nvGraphicFramePr>
        <p:xfrm>
          <a:off x="-152400" y="914400"/>
          <a:ext cx="9448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#9. Contract Out</a:t>
            </a:r>
          </a:p>
        </p:txBody>
      </p:sp>
      <p:pic>
        <p:nvPicPr>
          <p:cNvPr id="29698" name="Picture 2"/>
          <p:cNvPicPr>
            <a:picLocks noChangeAspect="1" noChangeArrowheads="1"/>
          </p:cNvPicPr>
          <p:nvPr/>
        </p:nvPicPr>
        <p:blipFill>
          <a:blip r:embed="rId3"/>
          <a:srcRect/>
          <a:stretch>
            <a:fillRect/>
          </a:stretch>
        </p:blipFill>
        <p:spPr bwMode="auto">
          <a:xfrm>
            <a:off x="5943600" y="3276600"/>
            <a:ext cx="2819400" cy="2819400"/>
          </a:xfrm>
          <a:prstGeom prst="rect">
            <a:avLst/>
          </a:prstGeom>
          <a:noFill/>
          <a:ln w="9525">
            <a:noFill/>
            <a:miter lim="800000"/>
            <a:headEnd/>
            <a:tailEnd/>
          </a:ln>
        </p:spPr>
      </p:pic>
      <p:sp>
        <p:nvSpPr>
          <p:cNvPr id="6" name="Rectangle 3"/>
          <p:cNvSpPr txBox="1">
            <a:spLocks noChangeArrowheads="1"/>
          </p:cNvSpPr>
          <p:nvPr/>
        </p:nvSpPr>
        <p:spPr bwMode="auto">
          <a:xfrm>
            <a:off x="609600" y="1752600"/>
            <a:ext cx="8229600" cy="4525963"/>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dirty="0">
                <a:latin typeface="+mn-lt"/>
              </a:rPr>
              <a:t>Programming</a:t>
            </a:r>
          </a:p>
          <a:p>
            <a:pPr marL="342900" indent="-342900" eaLnBrk="0" hangingPunct="0">
              <a:spcBef>
                <a:spcPct val="20000"/>
              </a:spcBef>
              <a:buFontTx/>
              <a:buChar char="•"/>
              <a:defRPr/>
            </a:pPr>
            <a:r>
              <a:rPr lang="en-US" sz="3200" kern="0" dirty="0">
                <a:latin typeface="+mn-lt"/>
              </a:rPr>
              <a:t>Brochure development</a:t>
            </a:r>
          </a:p>
          <a:p>
            <a:pPr marL="342900" indent="-342900" eaLnBrk="0" hangingPunct="0">
              <a:spcBef>
                <a:spcPct val="20000"/>
              </a:spcBef>
              <a:buFontTx/>
              <a:buChar char="•"/>
              <a:defRPr/>
            </a:pPr>
            <a:r>
              <a:rPr lang="en-US" sz="3200" kern="0" dirty="0">
                <a:latin typeface="+mn-lt"/>
              </a:rPr>
              <a:t>Printing, mailing &amp; distribution</a:t>
            </a:r>
          </a:p>
          <a:p>
            <a:pPr marL="342900" indent="-342900" eaLnBrk="0" hangingPunct="0">
              <a:spcBef>
                <a:spcPct val="20000"/>
              </a:spcBef>
              <a:buFontTx/>
              <a:buChar char="•"/>
              <a:defRPr/>
            </a:pPr>
            <a:r>
              <a:rPr lang="en-US" sz="3200" kern="0" dirty="0">
                <a:latin typeface="+mn-lt"/>
              </a:rPr>
              <a:t>Web site</a:t>
            </a:r>
          </a:p>
          <a:p>
            <a:pPr marL="342900" indent="-342900" eaLnBrk="0" hangingPunct="0">
              <a:spcBef>
                <a:spcPct val="20000"/>
              </a:spcBef>
              <a:buFontTx/>
              <a:buChar char="•"/>
              <a:defRPr/>
            </a:pPr>
            <a:r>
              <a:rPr lang="en-US" sz="3200" kern="0" dirty="0">
                <a:latin typeface="+mn-lt"/>
              </a:rPr>
              <a:t>Registration</a:t>
            </a:r>
          </a:p>
          <a:p>
            <a:pPr marL="342900" indent="-342900" eaLnBrk="0" hangingPunct="0">
              <a:spcBef>
                <a:spcPct val="20000"/>
              </a:spcBef>
              <a:buFontTx/>
              <a:buChar char="•"/>
              <a:defRPr/>
            </a:pPr>
            <a:r>
              <a:rPr lang="en-US" sz="3200" kern="0" dirty="0">
                <a:latin typeface="+mn-lt"/>
              </a:rPr>
              <a:t>Data loading</a:t>
            </a:r>
          </a:p>
          <a:p>
            <a:pPr marL="342900" indent="-342900" eaLnBrk="0" hangingPunct="0">
              <a:spcBef>
                <a:spcPct val="20000"/>
              </a:spcBef>
              <a:buFontTx/>
              <a:buChar char="•"/>
              <a:defRPr/>
            </a:pPr>
            <a:r>
              <a:rPr lang="en-US" sz="3200" kern="0" dirty="0">
                <a:latin typeface="+mn-lt"/>
              </a:rPr>
              <a:t>Proofing</a:t>
            </a:r>
          </a:p>
          <a:p>
            <a:pPr marL="342900" indent="-342900" eaLnBrk="0" hangingPunct="0">
              <a:spcBef>
                <a:spcPct val="20000"/>
              </a:spcBef>
              <a:defRPr/>
            </a:pPr>
            <a:endParaRPr lang="en-US" sz="3200" kern="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z="4000" smtClean="0"/>
              <a:t>#10. Make Data-Driven Decisions</a:t>
            </a:r>
          </a:p>
        </p:txBody>
      </p:sp>
      <p:sp>
        <p:nvSpPr>
          <p:cNvPr id="30722" name="Rectangle 3"/>
          <p:cNvSpPr>
            <a:spLocks noGrp="1" noChangeArrowheads="1"/>
          </p:cNvSpPr>
          <p:nvPr>
            <p:ph type="body" idx="1"/>
          </p:nvPr>
        </p:nvSpPr>
        <p:spPr/>
        <p:txBody>
          <a:bodyPr/>
          <a:lstStyle/>
          <a:p>
            <a:r>
              <a:rPr lang="en-US" smtClean="0"/>
              <a:t>Collect data</a:t>
            </a:r>
          </a:p>
          <a:p>
            <a:r>
              <a:rPr lang="en-US" smtClean="0"/>
              <a:t>Analyze data</a:t>
            </a:r>
          </a:p>
          <a:p>
            <a:r>
              <a:rPr lang="en-US" smtClean="0"/>
              <a:t>Make decisions</a:t>
            </a:r>
          </a:p>
          <a:p>
            <a:endParaRPr lang="en-US" smtClean="0"/>
          </a:p>
        </p:txBody>
      </p:sp>
      <p:pic>
        <p:nvPicPr>
          <p:cNvPr id="30723" name="Picture 2"/>
          <p:cNvPicPr>
            <a:picLocks noChangeAspect="1" noChangeArrowheads="1"/>
          </p:cNvPicPr>
          <p:nvPr/>
        </p:nvPicPr>
        <p:blipFill>
          <a:blip r:embed="rId3"/>
          <a:srcRect/>
          <a:stretch>
            <a:fillRect/>
          </a:stretch>
        </p:blipFill>
        <p:spPr bwMode="auto">
          <a:xfrm>
            <a:off x="4876800" y="1219200"/>
            <a:ext cx="3429000" cy="511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idx="4294967295"/>
          </p:nvPr>
        </p:nvSpPr>
        <p:spPr/>
        <p:txBody>
          <a:bodyPr/>
          <a:lstStyle/>
          <a:p>
            <a:r>
              <a:rPr lang="en-US" smtClean="0"/>
              <a:t>#11. Have a Plan/Schedule</a:t>
            </a:r>
          </a:p>
        </p:txBody>
      </p:sp>
      <p:sp>
        <p:nvSpPr>
          <p:cNvPr id="31746" name="Rectangle 5"/>
          <p:cNvSpPr>
            <a:spLocks noGrp="1" noChangeArrowheads="1"/>
          </p:cNvSpPr>
          <p:nvPr>
            <p:ph type="body" idx="4294967295"/>
          </p:nvPr>
        </p:nvSpPr>
        <p:spPr/>
        <p:txBody>
          <a:bodyPr/>
          <a:lstStyle/>
          <a:p>
            <a:pPr>
              <a:lnSpc>
                <a:spcPct val="90000"/>
              </a:lnSpc>
            </a:pPr>
            <a:r>
              <a:rPr lang="en-US" dirty="0" smtClean="0"/>
              <a:t>Overall Goals</a:t>
            </a:r>
          </a:p>
          <a:p>
            <a:pPr>
              <a:lnSpc>
                <a:spcPct val="90000"/>
              </a:lnSpc>
            </a:pPr>
            <a:r>
              <a:rPr lang="en-US" dirty="0" smtClean="0"/>
              <a:t>Overall Finances &amp; Benchmarks</a:t>
            </a:r>
          </a:p>
          <a:p>
            <a:pPr>
              <a:lnSpc>
                <a:spcPct val="90000"/>
              </a:lnSpc>
            </a:pPr>
            <a:r>
              <a:rPr lang="en-US" dirty="0" smtClean="0"/>
              <a:t>Division Finances, Benchmarks &amp; Plan</a:t>
            </a:r>
          </a:p>
          <a:p>
            <a:pPr>
              <a:lnSpc>
                <a:spcPct val="90000"/>
              </a:lnSpc>
            </a:pPr>
            <a:r>
              <a:rPr lang="en-US" dirty="0" smtClean="0"/>
              <a:t>Term/Quarter Plan</a:t>
            </a:r>
          </a:p>
          <a:p>
            <a:pPr>
              <a:lnSpc>
                <a:spcPct val="90000"/>
              </a:lnSpc>
            </a:pPr>
            <a:r>
              <a:rPr lang="en-US" dirty="0" smtClean="0"/>
              <a:t>Promotion Strategies</a:t>
            </a:r>
          </a:p>
          <a:p>
            <a:pPr>
              <a:lnSpc>
                <a:spcPct val="90000"/>
              </a:lnSpc>
            </a:pPr>
            <a:r>
              <a:rPr lang="en-US" dirty="0" smtClean="0"/>
              <a:t>Timeline</a:t>
            </a:r>
          </a:p>
          <a:p>
            <a:pPr>
              <a:lnSpc>
                <a:spcPct val="90000"/>
              </a:lnSpc>
            </a:pPr>
            <a:r>
              <a:rPr lang="en-US" dirty="0" smtClean="0"/>
              <a:t>Staff Responsibilities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#12. Think Peak Time</a:t>
            </a:r>
          </a:p>
        </p:txBody>
      </p:sp>
      <p:pic>
        <p:nvPicPr>
          <p:cNvPr id="32770" name="Picture 2"/>
          <p:cNvPicPr>
            <a:picLocks noChangeAspect="1" noChangeArrowheads="1"/>
          </p:cNvPicPr>
          <p:nvPr/>
        </p:nvPicPr>
        <p:blipFill>
          <a:blip r:embed="rId2"/>
          <a:srcRect/>
          <a:stretch>
            <a:fillRect/>
          </a:stretch>
        </p:blipFill>
        <p:spPr bwMode="auto">
          <a:xfrm>
            <a:off x="4114800" y="1752600"/>
            <a:ext cx="4762500" cy="4514850"/>
          </a:xfrm>
          <a:prstGeom prst="rect">
            <a:avLst/>
          </a:prstGeom>
          <a:noFill/>
          <a:ln w="9525">
            <a:noFill/>
            <a:miter lim="800000"/>
            <a:headEnd/>
            <a:tailEnd/>
          </a:ln>
        </p:spPr>
      </p:pic>
      <p:sp>
        <p:nvSpPr>
          <p:cNvPr id="7" name="Rectangle 3"/>
          <p:cNvSpPr txBox="1">
            <a:spLocks noChangeArrowheads="1"/>
          </p:cNvSpPr>
          <p:nvPr/>
        </p:nvSpPr>
        <p:spPr bwMode="auto">
          <a:xfrm>
            <a:off x="609600" y="1676400"/>
            <a:ext cx="8229600" cy="4525963"/>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dirty="0">
                <a:latin typeface="+mn-lt"/>
              </a:rPr>
              <a:t>Plan your day</a:t>
            </a:r>
          </a:p>
          <a:p>
            <a:pPr marL="342900" indent="-342900" eaLnBrk="0" hangingPunct="0">
              <a:spcBef>
                <a:spcPct val="20000"/>
              </a:spcBef>
              <a:buFontTx/>
              <a:buChar char="•"/>
              <a:defRPr/>
            </a:pPr>
            <a:r>
              <a:rPr lang="en-US" sz="3200" kern="0" dirty="0">
                <a:latin typeface="+mn-lt"/>
              </a:rPr>
              <a:t>Not hours, outcomes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Staff Productivity #1 Challenge</a:t>
            </a:r>
          </a:p>
        </p:txBody>
      </p:sp>
      <p:pic>
        <p:nvPicPr>
          <p:cNvPr id="15362" name="Picture 3"/>
          <p:cNvPicPr>
            <a:picLocks noChangeAspect="1" noChangeArrowheads="1"/>
          </p:cNvPicPr>
          <p:nvPr/>
        </p:nvPicPr>
        <p:blipFill>
          <a:blip r:embed="rId3"/>
          <a:srcRect/>
          <a:stretch>
            <a:fillRect/>
          </a:stretch>
        </p:blipFill>
        <p:spPr bwMode="auto">
          <a:xfrm>
            <a:off x="990600" y="1371600"/>
            <a:ext cx="7239000" cy="4754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4000" smtClean="0"/>
              <a:t>#13. One New Direction/Initiative a Year</a:t>
            </a:r>
          </a:p>
        </p:txBody>
      </p:sp>
      <p:sp>
        <p:nvSpPr>
          <p:cNvPr id="33794" name="Rectangle 3"/>
          <p:cNvSpPr>
            <a:spLocks noGrp="1" noChangeArrowheads="1"/>
          </p:cNvSpPr>
          <p:nvPr>
            <p:ph type="body" idx="1"/>
          </p:nvPr>
        </p:nvSpPr>
        <p:spPr/>
        <p:txBody>
          <a:bodyPr/>
          <a:lstStyle/>
          <a:p>
            <a:r>
              <a:rPr lang="en-US" dirty="0" smtClean="0"/>
              <a:t>3 years</a:t>
            </a:r>
          </a:p>
          <a:p>
            <a:r>
              <a:rPr lang="en-US" dirty="0" smtClean="0"/>
              <a:t>5-20% of revenue</a:t>
            </a:r>
          </a:p>
          <a:p>
            <a:r>
              <a:rPr lang="en-US" dirty="0" smtClean="0"/>
              <a:t>Operating margin</a:t>
            </a:r>
          </a:p>
          <a:p>
            <a:pPr marL="0" indent="0">
              <a:buNone/>
            </a:pPr>
            <a:endParaRPr lang="en-US" dirty="0" smtClean="0"/>
          </a:p>
        </p:txBody>
      </p:sp>
      <p:pic>
        <p:nvPicPr>
          <p:cNvPr id="33795" name="Picture 4"/>
          <p:cNvPicPr>
            <a:picLocks noChangeAspect="1" noChangeArrowheads="1"/>
          </p:cNvPicPr>
          <p:nvPr/>
        </p:nvPicPr>
        <p:blipFill>
          <a:blip r:embed="rId3"/>
          <a:srcRect/>
          <a:stretch>
            <a:fillRect/>
          </a:stretch>
        </p:blipFill>
        <p:spPr bwMode="auto">
          <a:xfrm>
            <a:off x="5562600" y="914400"/>
            <a:ext cx="3038475"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#14. Not Everyone</a:t>
            </a:r>
          </a:p>
        </p:txBody>
      </p:sp>
      <p:sp>
        <p:nvSpPr>
          <p:cNvPr id="34818" name="Rectangle 3"/>
          <p:cNvSpPr>
            <a:spLocks noGrp="1" noChangeArrowheads="1"/>
          </p:cNvSpPr>
          <p:nvPr>
            <p:ph type="body" idx="1"/>
          </p:nvPr>
        </p:nvSpPr>
        <p:spPr/>
        <p:txBody>
          <a:bodyPr/>
          <a:lstStyle/>
          <a:p>
            <a:r>
              <a:rPr lang="en-US" smtClean="0"/>
              <a:t>Writes descriptions</a:t>
            </a:r>
          </a:p>
          <a:p>
            <a:r>
              <a:rPr lang="en-US" smtClean="0"/>
              <a:t>Generates reports</a:t>
            </a:r>
          </a:p>
          <a:p>
            <a:r>
              <a:rPr lang="en-US" smtClean="0"/>
              <a:t>Updates web site</a:t>
            </a:r>
          </a:p>
          <a:p>
            <a:r>
              <a:rPr lang="en-US" smtClean="0"/>
              <a:t>Calls on cancelled classes</a:t>
            </a:r>
          </a:p>
        </p:txBody>
      </p:sp>
      <p:pic>
        <p:nvPicPr>
          <p:cNvPr id="34819" name="Picture 3"/>
          <p:cNvPicPr>
            <a:picLocks noChangeAspect="1" noChangeArrowheads="1"/>
          </p:cNvPicPr>
          <p:nvPr/>
        </p:nvPicPr>
        <p:blipFill>
          <a:blip r:embed="rId3"/>
          <a:srcRect/>
          <a:stretch>
            <a:fillRect/>
          </a:stretch>
        </p:blipFill>
        <p:spPr bwMode="auto">
          <a:xfrm>
            <a:off x="5805488" y="1447800"/>
            <a:ext cx="333851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t>#15. Staff Training</a:t>
            </a:r>
          </a:p>
        </p:txBody>
      </p:sp>
      <p:sp>
        <p:nvSpPr>
          <p:cNvPr id="35842" name="Rectangle 3"/>
          <p:cNvSpPr>
            <a:spLocks noGrp="1" noChangeArrowheads="1"/>
          </p:cNvSpPr>
          <p:nvPr>
            <p:ph type="body" idx="1"/>
          </p:nvPr>
        </p:nvSpPr>
        <p:spPr/>
        <p:txBody>
          <a:bodyPr/>
          <a:lstStyle/>
          <a:p>
            <a:r>
              <a:rPr lang="en-US" dirty="0" smtClean="0"/>
              <a:t>Fill gaps</a:t>
            </a:r>
          </a:p>
          <a:p>
            <a:r>
              <a:rPr lang="en-US" dirty="0" smtClean="0"/>
              <a:t>Personal USP</a:t>
            </a:r>
          </a:p>
          <a:p>
            <a:r>
              <a:rPr lang="en-US" dirty="0" smtClean="0"/>
              <a:t>Quarterly</a:t>
            </a:r>
          </a:p>
        </p:txBody>
      </p:sp>
      <p:pic>
        <p:nvPicPr>
          <p:cNvPr id="35843" name="Picture 2"/>
          <p:cNvPicPr>
            <a:picLocks noChangeAspect="1" noChangeArrowheads="1"/>
          </p:cNvPicPr>
          <p:nvPr/>
        </p:nvPicPr>
        <p:blipFill>
          <a:blip r:embed="rId3"/>
          <a:srcRect/>
          <a:stretch>
            <a:fillRect/>
          </a:stretch>
        </p:blipFill>
        <p:spPr bwMode="auto">
          <a:xfrm>
            <a:off x="3581400" y="1828800"/>
            <a:ext cx="49784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#16. Cut the Dogs!</a:t>
            </a:r>
          </a:p>
        </p:txBody>
      </p:sp>
      <p:sp>
        <p:nvSpPr>
          <p:cNvPr id="36866" name="Rectangle 3"/>
          <p:cNvSpPr>
            <a:spLocks noGrp="1" noChangeArrowheads="1"/>
          </p:cNvSpPr>
          <p:nvPr>
            <p:ph type="body" idx="1"/>
          </p:nvPr>
        </p:nvSpPr>
        <p:spPr/>
        <p:txBody>
          <a:bodyPr/>
          <a:lstStyle/>
          <a:p>
            <a:r>
              <a:rPr lang="en-US" smtClean="0"/>
              <a:t>Courses</a:t>
            </a:r>
          </a:p>
          <a:p>
            <a:r>
              <a:rPr lang="en-US" smtClean="0"/>
              <a:t>Instructors</a:t>
            </a:r>
          </a:p>
          <a:p>
            <a:r>
              <a:rPr lang="en-US" smtClean="0"/>
              <a:t>Clients</a:t>
            </a:r>
          </a:p>
          <a:p>
            <a:r>
              <a:rPr lang="en-US" smtClean="0"/>
              <a:t>Promotion methods</a:t>
            </a:r>
          </a:p>
          <a:p>
            <a:r>
              <a:rPr lang="en-US" smtClean="0"/>
              <a:t>Staff</a:t>
            </a:r>
          </a:p>
          <a:p>
            <a:r>
              <a:rPr lang="en-US" smtClean="0"/>
              <a:t>Paperwork</a:t>
            </a:r>
          </a:p>
          <a:p>
            <a:r>
              <a:rPr lang="en-US" smtClean="0"/>
              <a:t>Tools</a:t>
            </a:r>
          </a:p>
        </p:txBody>
      </p:sp>
      <p:pic>
        <p:nvPicPr>
          <p:cNvPr id="36867" name="Picture 2"/>
          <p:cNvPicPr>
            <a:picLocks noChangeAspect="1" noChangeArrowheads="1"/>
          </p:cNvPicPr>
          <p:nvPr/>
        </p:nvPicPr>
        <p:blipFill>
          <a:blip r:embed="rId3"/>
          <a:srcRect/>
          <a:stretch>
            <a:fillRect/>
          </a:stretch>
        </p:blipFill>
        <p:spPr bwMode="auto">
          <a:xfrm>
            <a:off x="4572000" y="1550988"/>
            <a:ext cx="3906838" cy="418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mtClean="0"/>
              <a:t>#17. Director as Buffer</a:t>
            </a:r>
          </a:p>
        </p:txBody>
      </p:sp>
      <p:sp>
        <p:nvSpPr>
          <p:cNvPr id="37890" name="Rectangle 3"/>
          <p:cNvSpPr>
            <a:spLocks noGrp="1" noChangeArrowheads="1"/>
          </p:cNvSpPr>
          <p:nvPr>
            <p:ph type="body" idx="1"/>
          </p:nvPr>
        </p:nvSpPr>
        <p:spPr/>
        <p:txBody>
          <a:bodyPr/>
          <a:lstStyle/>
          <a:p>
            <a:r>
              <a:rPr lang="en-US" smtClean="0"/>
              <a:t>Central administration</a:t>
            </a:r>
          </a:p>
          <a:p>
            <a:r>
              <a:rPr lang="en-US" smtClean="0"/>
              <a:t>Meetings</a:t>
            </a:r>
          </a:p>
          <a:p>
            <a:r>
              <a:rPr lang="en-US" smtClean="0"/>
              <a:t>Roadblocks</a:t>
            </a:r>
          </a:p>
        </p:txBody>
      </p:sp>
      <p:pic>
        <p:nvPicPr>
          <p:cNvPr id="37891" name="Picture 2"/>
          <p:cNvPicPr>
            <a:picLocks noChangeAspect="1" noChangeArrowheads="1"/>
          </p:cNvPicPr>
          <p:nvPr/>
        </p:nvPicPr>
        <p:blipFill>
          <a:blip r:embed="rId3"/>
          <a:srcRect/>
          <a:stretch>
            <a:fillRect/>
          </a:stretch>
        </p:blipFill>
        <p:spPr bwMode="auto">
          <a:xfrm rot="-774387">
            <a:off x="4265613" y="2189163"/>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#18. Recognize Winners</a:t>
            </a:r>
          </a:p>
        </p:txBody>
      </p:sp>
      <p:sp>
        <p:nvSpPr>
          <p:cNvPr id="38914" name="Rectangle 3"/>
          <p:cNvSpPr>
            <a:spLocks noGrp="1" noChangeArrowheads="1"/>
          </p:cNvSpPr>
          <p:nvPr>
            <p:ph type="body" idx="1"/>
          </p:nvPr>
        </p:nvSpPr>
        <p:spPr/>
        <p:txBody>
          <a:bodyPr/>
          <a:lstStyle/>
          <a:p>
            <a:r>
              <a:rPr lang="en-US" smtClean="0"/>
              <a:t>Team</a:t>
            </a:r>
          </a:p>
          <a:p>
            <a:r>
              <a:rPr lang="en-US" smtClean="0"/>
              <a:t>Individuals</a:t>
            </a:r>
          </a:p>
          <a:p>
            <a:r>
              <a:rPr lang="en-US" smtClean="0"/>
              <a:t>Internal/external</a:t>
            </a:r>
          </a:p>
        </p:txBody>
      </p:sp>
      <p:pic>
        <p:nvPicPr>
          <p:cNvPr id="38915" name="Picture 2"/>
          <p:cNvPicPr>
            <a:picLocks noChangeAspect="1" noChangeArrowheads="1"/>
          </p:cNvPicPr>
          <p:nvPr/>
        </p:nvPicPr>
        <p:blipFill>
          <a:blip r:embed="rId3"/>
          <a:srcRect/>
          <a:stretch>
            <a:fillRect/>
          </a:stretch>
        </p:blipFill>
        <p:spPr bwMode="auto">
          <a:xfrm>
            <a:off x="5486400" y="1676400"/>
            <a:ext cx="217328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4000" smtClean="0"/>
              <a:t>#19. You Can’t Be Everything to Everyone</a:t>
            </a:r>
          </a:p>
        </p:txBody>
      </p:sp>
      <p:sp>
        <p:nvSpPr>
          <p:cNvPr id="39938" name="Rectangle 3"/>
          <p:cNvSpPr>
            <a:spLocks noGrp="1" noChangeArrowheads="1"/>
          </p:cNvSpPr>
          <p:nvPr>
            <p:ph type="body" idx="1"/>
          </p:nvPr>
        </p:nvSpPr>
        <p:spPr/>
        <p:txBody>
          <a:bodyPr/>
          <a:lstStyle/>
          <a:p>
            <a:r>
              <a:rPr lang="en-US" smtClean="0"/>
              <a:t>80/20 Rule</a:t>
            </a:r>
          </a:p>
          <a:p>
            <a:r>
              <a:rPr lang="en-US" smtClean="0"/>
              <a:t>7 segments</a:t>
            </a:r>
          </a:p>
          <a:p>
            <a:pPr>
              <a:buFontTx/>
              <a:buNone/>
            </a:pPr>
            <a:endParaRPr lang="en-US" smtClean="0"/>
          </a:p>
        </p:txBody>
      </p:sp>
      <p:pic>
        <p:nvPicPr>
          <p:cNvPr id="39939" name="Picture 2"/>
          <p:cNvPicPr>
            <a:picLocks noChangeAspect="1" noChangeArrowheads="1"/>
          </p:cNvPicPr>
          <p:nvPr/>
        </p:nvPicPr>
        <p:blipFill>
          <a:blip r:embed="rId3"/>
          <a:srcRect/>
          <a:stretch>
            <a:fillRect/>
          </a:stretch>
        </p:blipFill>
        <p:spPr bwMode="auto">
          <a:xfrm>
            <a:off x="3449638" y="3124200"/>
            <a:ext cx="4475162"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#20. Let Software Do the Work</a:t>
            </a:r>
          </a:p>
        </p:txBody>
      </p:sp>
      <p:pic>
        <p:nvPicPr>
          <p:cNvPr id="40962" name="Picture 2"/>
          <p:cNvPicPr>
            <a:picLocks noChangeAspect="1" noChangeArrowheads="1"/>
          </p:cNvPicPr>
          <p:nvPr/>
        </p:nvPicPr>
        <p:blipFill>
          <a:blip r:embed="rId3"/>
          <a:srcRect/>
          <a:stretch>
            <a:fillRect/>
          </a:stretch>
        </p:blipFill>
        <p:spPr bwMode="auto">
          <a:xfrm>
            <a:off x="5181600" y="3657600"/>
            <a:ext cx="3962400" cy="2479675"/>
          </a:xfrm>
          <a:prstGeom prst="rect">
            <a:avLst/>
          </a:prstGeom>
          <a:noFill/>
          <a:ln w="9525">
            <a:noFill/>
            <a:miter lim="800000"/>
            <a:headEnd/>
            <a:tailEnd/>
          </a:ln>
        </p:spPr>
      </p:pic>
      <p:sp>
        <p:nvSpPr>
          <p:cNvPr id="7" name="Rectangle 3"/>
          <p:cNvSpPr txBox="1">
            <a:spLocks noChangeArrowheads="1"/>
          </p:cNvSpPr>
          <p:nvPr/>
        </p:nvSpPr>
        <p:spPr bwMode="auto">
          <a:xfrm>
            <a:off x="609600" y="1752600"/>
            <a:ext cx="8229600" cy="4525963"/>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a:latin typeface="+mn-lt"/>
              </a:rPr>
              <a:t>Industry-based</a:t>
            </a:r>
          </a:p>
          <a:p>
            <a:pPr marL="342900" indent="-342900" eaLnBrk="0" hangingPunct="0">
              <a:spcBef>
                <a:spcPct val="20000"/>
              </a:spcBef>
              <a:buFontTx/>
              <a:buChar char="•"/>
              <a:defRPr/>
            </a:pPr>
            <a:r>
              <a:rPr lang="en-US" sz="3200" kern="0">
                <a:latin typeface="+mn-lt"/>
              </a:rPr>
              <a:t>Best practices</a:t>
            </a:r>
          </a:p>
          <a:p>
            <a:pPr marL="342900" indent="-342900" eaLnBrk="0" hangingPunct="0">
              <a:spcBef>
                <a:spcPct val="20000"/>
              </a:spcBef>
              <a:buFontTx/>
              <a:buChar char="•"/>
              <a:defRPr/>
            </a:pPr>
            <a:r>
              <a:rPr lang="en-US" sz="3200" kern="0">
                <a:latin typeface="+mn-lt"/>
              </a:rPr>
              <a:t>Web-based</a:t>
            </a:r>
          </a:p>
          <a:p>
            <a:pPr marL="342900" indent="-342900" eaLnBrk="0" hangingPunct="0">
              <a:spcBef>
                <a:spcPct val="20000"/>
              </a:spcBef>
              <a:buFontTx/>
              <a:buChar char="•"/>
              <a:defRPr/>
            </a:pPr>
            <a:r>
              <a:rPr lang="en-US" sz="3200" kern="0">
                <a:latin typeface="+mn-lt"/>
              </a:rPr>
              <a:t>Flexibility</a:t>
            </a:r>
          </a:p>
          <a:p>
            <a:pPr marL="342900" indent="-342900" eaLnBrk="0" hangingPunct="0">
              <a:spcBef>
                <a:spcPct val="20000"/>
              </a:spcBef>
              <a:buFontTx/>
              <a:buChar char="•"/>
              <a:defRPr/>
            </a:pPr>
            <a:r>
              <a:rPr lang="en-US" sz="3200" kern="0">
                <a:latin typeface="+mn-lt"/>
              </a:rPr>
              <a:t>Upgrades and features</a:t>
            </a:r>
          </a:p>
          <a:p>
            <a:pPr marL="342900" indent="-342900" eaLnBrk="0" hangingPunct="0">
              <a:spcBef>
                <a:spcPct val="20000"/>
              </a:spcBef>
              <a:buFontTx/>
              <a:buChar char="•"/>
              <a:defRPr/>
            </a:pPr>
            <a:r>
              <a:rPr lang="en-US" sz="3200" kern="0">
                <a:latin typeface="+mn-lt"/>
              </a:rPr>
              <a:t>Customer service</a:t>
            </a:r>
          </a:p>
          <a:p>
            <a:pPr marL="342900" indent="-342900" eaLnBrk="0" hangingPunct="0">
              <a:spcBef>
                <a:spcPct val="20000"/>
              </a:spcBef>
              <a:buFontTx/>
              <a:buChar char="•"/>
              <a:defRPr/>
            </a:pPr>
            <a:endParaRPr lang="en-US" sz="3200" kern="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mtClean="0"/>
              <a:t>THANK YOU!</a:t>
            </a:r>
          </a:p>
        </p:txBody>
      </p:sp>
      <p:sp>
        <p:nvSpPr>
          <p:cNvPr id="41986" name="Rectangle 3"/>
          <p:cNvSpPr>
            <a:spLocks noGrp="1" noChangeArrowheads="1"/>
          </p:cNvSpPr>
          <p:nvPr>
            <p:ph type="body" idx="4294967295"/>
          </p:nvPr>
        </p:nvSpPr>
        <p:spPr/>
        <p:txBody>
          <a:bodyPr/>
          <a:lstStyle/>
          <a:p>
            <a:pPr algn="ctr"/>
            <a:endParaRPr lang="en-US" smtClean="0"/>
          </a:p>
          <a:p>
            <a:pPr algn="ctr"/>
            <a:endParaRPr lang="en-US" smtClean="0"/>
          </a:p>
          <a:p>
            <a:pPr algn="ctr">
              <a:buFontTx/>
              <a:buNone/>
            </a:pPr>
            <a:endParaRPr lang="en-US" smtClean="0"/>
          </a:p>
          <a:p>
            <a:pPr algn="ctr"/>
            <a:endParaRPr lang="en-US" smtClean="0"/>
          </a:p>
          <a:p>
            <a:pPr algn="ctr"/>
            <a:endParaRPr lang="en-US" smtClean="0"/>
          </a:p>
          <a:p>
            <a:pPr algn="ctr">
              <a:buFontTx/>
              <a:buNone/>
            </a:pPr>
            <a:r>
              <a:rPr lang="en-US" smtClean="0"/>
              <a:t>GREG MARSELLO</a:t>
            </a:r>
          </a:p>
          <a:p>
            <a:pPr algn="ctr">
              <a:buFontTx/>
              <a:buNone/>
            </a:pPr>
            <a:r>
              <a:rPr lang="en-US" smtClean="0">
                <a:hlinkClick r:id="rId2"/>
              </a:rPr>
              <a:t>www.lern.org</a:t>
            </a:r>
            <a:endParaRPr lang="en-US" smtClean="0"/>
          </a:p>
          <a:p>
            <a:pPr algn="ctr">
              <a:buFontTx/>
              <a:buNone/>
            </a:pPr>
            <a:endParaRPr lang="en-US" smtClean="0"/>
          </a:p>
        </p:txBody>
      </p:sp>
      <p:pic>
        <p:nvPicPr>
          <p:cNvPr id="41987" name="Picture 5" descr="Picture1 copy"/>
          <p:cNvPicPr>
            <a:picLocks noChangeAspect="1" noChangeArrowheads="1"/>
          </p:cNvPicPr>
          <p:nvPr/>
        </p:nvPicPr>
        <p:blipFill>
          <a:blip r:embed="rId3"/>
          <a:srcRect/>
          <a:stretch>
            <a:fillRect/>
          </a:stretch>
        </p:blipFill>
        <p:spPr bwMode="auto">
          <a:xfrm>
            <a:off x="2211388" y="1905000"/>
            <a:ext cx="4721225" cy="192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smtClean="0"/>
              <a:t>Staff = Your Biggest Asset</a:t>
            </a:r>
          </a:p>
        </p:txBody>
      </p:sp>
      <p:pic>
        <p:nvPicPr>
          <p:cNvPr id="16386" name="Picture 2"/>
          <p:cNvPicPr>
            <a:picLocks noChangeAspect="1" noChangeArrowheads="1"/>
          </p:cNvPicPr>
          <p:nvPr/>
        </p:nvPicPr>
        <p:blipFill>
          <a:blip r:embed="rId3"/>
          <a:srcRect/>
          <a:stretch>
            <a:fillRect/>
          </a:stretch>
        </p:blipFill>
        <p:spPr bwMode="auto">
          <a:xfrm>
            <a:off x="1752600" y="1265238"/>
            <a:ext cx="5943600" cy="5059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srcRect/>
          <a:stretch>
            <a:fillRect/>
          </a:stretch>
        </p:blipFill>
        <p:spPr bwMode="auto">
          <a:xfrm>
            <a:off x="4648200" y="3008313"/>
            <a:ext cx="3814763" cy="2859087"/>
          </a:xfrm>
          <a:prstGeom prst="rect">
            <a:avLst/>
          </a:prstGeom>
          <a:noFill/>
          <a:ln w="9525">
            <a:noFill/>
            <a:miter lim="800000"/>
            <a:headEnd/>
            <a:tailEnd/>
          </a:ln>
        </p:spPr>
      </p:pic>
      <p:sp>
        <p:nvSpPr>
          <p:cNvPr id="6" name="Text Box 3"/>
          <p:cNvSpPr txBox="1">
            <a:spLocks noChangeArrowheads="1"/>
          </p:cNvSpPr>
          <p:nvPr/>
        </p:nvSpPr>
        <p:spPr bwMode="auto">
          <a:xfrm>
            <a:off x="2057400" y="1289050"/>
            <a:ext cx="5486400" cy="863600"/>
          </a:xfrm>
          <a:prstGeom prst="rect">
            <a:avLst/>
          </a:prstGeom>
          <a:noFill/>
          <a:ln w="9525">
            <a:noFill/>
            <a:miter lim="800000"/>
            <a:headEnd/>
            <a:tailEnd/>
          </a:ln>
          <a:effectLst/>
        </p:spPr>
        <p:txBody>
          <a:bodyPr anchor="ctr">
            <a:spAutoFit/>
          </a:bodyPr>
          <a:lstStyle/>
          <a:p>
            <a:pPr algn="ctr" eaLnBrk="0" hangingPunct="0">
              <a:lnSpc>
                <a:spcPct val="50000"/>
              </a:lnSpc>
              <a:defRPr/>
            </a:pPr>
            <a:r>
              <a:rPr lang="en-US" sz="3200" b="1" dirty="0">
                <a:effectLst>
                  <a:outerShdw blurRad="38100" dist="38100" dir="2700000" algn="tl">
                    <a:srgbClr val="C0C0C0"/>
                  </a:outerShdw>
                </a:effectLst>
                <a:latin typeface="+mn-lt"/>
              </a:rPr>
              <a:t>Staff Productivity =</a:t>
            </a:r>
            <a:br>
              <a:rPr lang="en-US" sz="3200" b="1" dirty="0">
                <a:effectLst>
                  <a:outerShdw blurRad="38100" dist="38100" dir="2700000" algn="tl">
                    <a:srgbClr val="C0C0C0"/>
                  </a:outerShdw>
                </a:effectLst>
                <a:latin typeface="+mn-lt"/>
              </a:rPr>
            </a:br>
            <a:endParaRPr lang="en-US" sz="3200" b="1" dirty="0">
              <a:effectLst>
                <a:outerShdw blurRad="38100" dist="38100" dir="2700000" algn="tl">
                  <a:srgbClr val="C0C0C0"/>
                </a:outerShdw>
              </a:effectLst>
              <a:latin typeface="+mn-lt"/>
            </a:endParaRPr>
          </a:p>
          <a:p>
            <a:pPr algn="ctr" eaLnBrk="0" hangingPunct="0">
              <a:lnSpc>
                <a:spcPct val="50000"/>
              </a:lnSpc>
              <a:defRPr/>
            </a:pPr>
            <a:r>
              <a:rPr lang="en-US" sz="3200" b="1" dirty="0">
                <a:effectLst>
                  <a:outerShdw blurRad="38100" dist="38100" dir="2700000" algn="tl">
                    <a:srgbClr val="C0C0C0"/>
                  </a:outerShdw>
                </a:effectLst>
                <a:latin typeface="+mn-lt"/>
              </a:rPr>
              <a:t> $125,000</a:t>
            </a:r>
          </a:p>
        </p:txBody>
      </p:sp>
      <p:sp>
        <p:nvSpPr>
          <p:cNvPr id="7" name="Text Box 4"/>
          <p:cNvSpPr txBox="1">
            <a:spLocks noChangeArrowheads="1"/>
          </p:cNvSpPr>
          <p:nvPr/>
        </p:nvSpPr>
        <p:spPr bwMode="auto">
          <a:xfrm>
            <a:off x="381000" y="3429000"/>
            <a:ext cx="3984625" cy="954088"/>
          </a:xfrm>
          <a:prstGeom prst="rect">
            <a:avLst/>
          </a:prstGeom>
          <a:noFill/>
          <a:ln w="9525">
            <a:noFill/>
            <a:miter lim="800000"/>
            <a:headEnd/>
            <a:tailEnd/>
          </a:ln>
          <a:effectLst/>
        </p:spPr>
        <p:txBody>
          <a:bodyPr anchor="ctr">
            <a:spAutoFit/>
          </a:bodyPr>
          <a:lstStyle/>
          <a:p>
            <a:pPr algn="ctr" eaLnBrk="0" hangingPunct="0">
              <a:defRPr/>
            </a:pPr>
            <a:r>
              <a:rPr lang="en-US" sz="2800" b="1" dirty="0">
                <a:effectLst>
                  <a:outerShdw blurRad="38100" dist="38100" dir="2700000" algn="tl">
                    <a:srgbClr val="C0C0C0"/>
                  </a:outerShdw>
                </a:effectLst>
                <a:latin typeface="+mj-lt"/>
              </a:rPr>
              <a:t>Income/FTE Staff</a:t>
            </a:r>
          </a:p>
          <a:p>
            <a:pPr algn="ctr" eaLnBrk="0" hangingPunct="0">
              <a:defRPr/>
            </a:pPr>
            <a:r>
              <a:rPr lang="en-US" sz="2800" b="1" dirty="0">
                <a:effectLst>
                  <a:outerShdw blurRad="38100" dist="38100" dir="2700000" algn="tl">
                    <a:srgbClr val="C0C0C0"/>
                  </a:outerShdw>
                </a:effectLst>
                <a:latin typeface="+mj-lt"/>
              </a:rPr>
              <a:t>$500,000/4 = $125,000</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a:stretch>
            <a:fillRect/>
          </a:stretch>
        </p:blipFill>
        <p:spPr bwMode="auto">
          <a:xfrm>
            <a:off x="304800" y="993775"/>
            <a:ext cx="4267200" cy="3730625"/>
          </a:xfrm>
          <a:prstGeom prst="rect">
            <a:avLst/>
          </a:prstGeom>
          <a:noFill/>
          <a:ln w="9525">
            <a:noFill/>
            <a:miter lim="800000"/>
            <a:headEnd/>
            <a:tailEnd/>
          </a:ln>
        </p:spPr>
      </p:pic>
      <p:sp>
        <p:nvSpPr>
          <p:cNvPr id="18434" name="Rectangle 3"/>
          <p:cNvSpPr txBox="1">
            <a:spLocks noChangeArrowheads="1"/>
          </p:cNvSpPr>
          <p:nvPr/>
        </p:nvSpPr>
        <p:spPr bwMode="auto">
          <a:xfrm>
            <a:off x="4191000" y="1219200"/>
            <a:ext cx="4530725" cy="452596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t>The most successful units have staff productivity levels of $150,000-$250,000. </a:t>
            </a:r>
          </a:p>
          <a:p>
            <a:pPr marL="342900" indent="-342900" eaLnBrk="0" hangingPunct="0">
              <a:spcBef>
                <a:spcPct val="20000"/>
              </a:spcBef>
              <a:buFontTx/>
              <a:buChar char="•"/>
            </a:pPr>
            <a:r>
              <a:rPr lang="en-US" sz="3200"/>
              <a:t>Why?</a:t>
            </a:r>
          </a:p>
          <a:p>
            <a:pPr marL="742950" lvl="1" indent="-285750" eaLnBrk="0" hangingPunct="0">
              <a:spcBef>
                <a:spcPct val="20000"/>
              </a:spcBef>
              <a:buFontTx/>
              <a:buChar char="-"/>
            </a:pPr>
            <a:r>
              <a:rPr lang="en-US" sz="2800"/>
              <a:t>Structure</a:t>
            </a:r>
          </a:p>
          <a:p>
            <a:pPr marL="742950" lvl="1" indent="-285750" eaLnBrk="0" hangingPunct="0">
              <a:spcBef>
                <a:spcPct val="20000"/>
              </a:spcBef>
              <a:buFontTx/>
              <a:buChar char="-"/>
            </a:pPr>
            <a:r>
              <a:rPr lang="en-US" sz="2800"/>
              <a:t>Best Practices</a:t>
            </a:r>
          </a:p>
          <a:p>
            <a:pPr marL="742950" lvl="1" indent="-285750" eaLnBrk="0" hangingPunct="0">
              <a:spcBef>
                <a:spcPct val="20000"/>
              </a:spcBef>
              <a:buFontTx/>
              <a:buChar char="-"/>
            </a:pPr>
            <a:r>
              <a:rPr lang="en-US" sz="2800"/>
              <a:t>Planning</a:t>
            </a:r>
          </a:p>
          <a:p>
            <a:pPr marL="742950" lvl="1" indent="-285750" eaLnBrk="0" hangingPunct="0">
              <a:spcBef>
                <a:spcPct val="20000"/>
              </a:spcBef>
              <a:buFontTx/>
              <a:buChar char="-"/>
            </a:pPr>
            <a:r>
              <a:rPr lang="en-US" sz="2800"/>
              <a:t>Software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dirty="0" smtClean="0"/>
              <a:t>Understanding the Cost of Staff Time</a:t>
            </a:r>
          </a:p>
        </p:txBody>
      </p:sp>
      <p:sp>
        <p:nvSpPr>
          <p:cNvPr id="19458" name="Rectangle 3"/>
          <p:cNvSpPr>
            <a:spLocks noGrp="1" noChangeArrowheads="1"/>
          </p:cNvSpPr>
          <p:nvPr>
            <p:ph type="body" idx="4294967295"/>
          </p:nvPr>
        </p:nvSpPr>
        <p:spPr/>
        <p:txBody>
          <a:bodyPr/>
          <a:lstStyle/>
          <a:p>
            <a:r>
              <a:rPr lang="en-US" sz="2400" dirty="0" smtClean="0"/>
              <a:t>20% of total income to be spent on staffing</a:t>
            </a:r>
          </a:p>
          <a:p>
            <a:pPr lvl="1"/>
            <a:r>
              <a:rPr lang="en-US" sz="2400" dirty="0" smtClean="0"/>
              <a:t>	Example: Total income is $1,000,000</a:t>
            </a:r>
            <a:br>
              <a:rPr lang="en-US" sz="2400" dirty="0" smtClean="0"/>
            </a:br>
            <a:r>
              <a:rPr lang="en-US" sz="2400" dirty="0" smtClean="0"/>
              <a:t>* then staffing budget is $200,000</a:t>
            </a:r>
          </a:p>
          <a:p>
            <a:r>
              <a:rPr lang="en-US" sz="2400" dirty="0" smtClean="0"/>
              <a:t>Each staffing position should generate </a:t>
            </a:r>
            <a:br>
              <a:rPr lang="en-US" sz="2400" dirty="0" smtClean="0"/>
            </a:br>
            <a:r>
              <a:rPr lang="en-US" sz="2400" dirty="0" smtClean="0"/>
              <a:t>5 times the average staff salary </a:t>
            </a:r>
          </a:p>
          <a:p>
            <a:pPr lvl="1"/>
            <a:r>
              <a:rPr lang="en-US" sz="2400" dirty="0" smtClean="0"/>
              <a:t>(5 X 20% = 100%)</a:t>
            </a:r>
          </a:p>
          <a:p>
            <a:pPr lvl="1"/>
            <a:r>
              <a:rPr lang="en-US" sz="2400" dirty="0" smtClean="0"/>
              <a:t>	Example: Average staff salary is $40,000</a:t>
            </a:r>
            <a:br>
              <a:rPr lang="en-US" sz="2400" dirty="0" smtClean="0"/>
            </a:br>
            <a:r>
              <a:rPr lang="en-US" sz="2400" dirty="0" smtClean="0"/>
              <a:t>* then each staffing position is valued at $200,000.  Thus, with $1,000,000 in total income, there should be 5 staffing positions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z="4000" b="1" smtClean="0"/>
              <a:t>20 Staff Productivity Strategies</a:t>
            </a:r>
          </a:p>
        </p:txBody>
      </p:sp>
      <p:pic>
        <p:nvPicPr>
          <p:cNvPr id="20482" name="Picture 2"/>
          <p:cNvPicPr>
            <a:picLocks noChangeAspect="1" noChangeArrowheads="1"/>
          </p:cNvPicPr>
          <p:nvPr/>
        </p:nvPicPr>
        <p:blipFill>
          <a:blip r:embed="rId3"/>
          <a:srcRect/>
          <a:stretch>
            <a:fillRect/>
          </a:stretch>
        </p:blipFill>
        <p:spPr bwMode="auto">
          <a:xfrm>
            <a:off x="2057400" y="1295400"/>
            <a:ext cx="4495800" cy="4495800"/>
          </a:xfrm>
          <a:prstGeom prst="rect">
            <a:avLst/>
          </a:prstGeom>
          <a:noFill/>
          <a:ln w="9525">
            <a:noFill/>
            <a:miter lim="800000"/>
            <a:headEnd/>
            <a:tailEnd/>
          </a:ln>
        </p:spPr>
      </p:pic>
    </p:spTree>
    <p:extLst>
      <p:ext uri="{BB962C8B-B14F-4D97-AF65-F5344CB8AC3E}">
        <p14:creationId xmlns:p14="http://schemas.microsoft.com/office/powerpoint/2010/main" val="361401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#1. Centralize Operations</a:t>
            </a:r>
          </a:p>
        </p:txBody>
      </p:sp>
      <p:sp>
        <p:nvSpPr>
          <p:cNvPr id="21506" name="Oval 3"/>
          <p:cNvSpPr>
            <a:spLocks noChangeArrowheads="1"/>
          </p:cNvSpPr>
          <p:nvPr/>
        </p:nvSpPr>
        <p:spPr bwMode="auto">
          <a:xfrm>
            <a:off x="3124200" y="1371600"/>
            <a:ext cx="2895600" cy="762000"/>
          </a:xfrm>
          <a:prstGeom prst="ellipse">
            <a:avLst/>
          </a:prstGeom>
          <a:noFill/>
          <a:ln w="9525">
            <a:solidFill>
              <a:schemeClr val="tx1"/>
            </a:solidFill>
            <a:round/>
            <a:headEnd/>
            <a:tailEnd/>
          </a:ln>
        </p:spPr>
        <p:txBody>
          <a:bodyPr wrap="none" anchor="ctr"/>
          <a:lstStyle/>
          <a:p>
            <a:endParaRPr lang="en-US" dirty="0"/>
          </a:p>
        </p:txBody>
      </p:sp>
      <p:sp>
        <p:nvSpPr>
          <p:cNvPr id="21507" name="Text Box 4"/>
          <p:cNvSpPr txBox="1">
            <a:spLocks noChangeArrowheads="1"/>
          </p:cNvSpPr>
          <p:nvPr/>
        </p:nvSpPr>
        <p:spPr bwMode="auto">
          <a:xfrm>
            <a:off x="711200" y="2606675"/>
            <a:ext cx="1792288" cy="822325"/>
          </a:xfrm>
          <a:prstGeom prst="rect">
            <a:avLst/>
          </a:prstGeom>
          <a:noFill/>
          <a:ln w="9525">
            <a:noFill/>
            <a:miter lim="800000"/>
            <a:headEnd/>
            <a:tailEnd/>
          </a:ln>
        </p:spPr>
        <p:txBody>
          <a:bodyPr wrap="none" anchor="ctr">
            <a:spAutoFit/>
          </a:bodyPr>
          <a:lstStyle/>
          <a:p>
            <a:pPr algn="ctr" eaLnBrk="0" hangingPunct="0"/>
            <a:r>
              <a:rPr lang="en-US" sz="2400" dirty="0">
                <a:latin typeface="Tahoma" pitchFamily="34" charset="0"/>
              </a:rPr>
              <a:t>Operations</a:t>
            </a:r>
            <a:br>
              <a:rPr lang="en-US" sz="2400" dirty="0">
                <a:latin typeface="Tahoma" pitchFamily="34" charset="0"/>
              </a:rPr>
            </a:br>
            <a:r>
              <a:rPr lang="en-US" sz="2400" dirty="0">
                <a:latin typeface="Tahoma" pitchFamily="34" charset="0"/>
              </a:rPr>
              <a:t>Professional</a:t>
            </a:r>
          </a:p>
        </p:txBody>
      </p:sp>
      <p:sp>
        <p:nvSpPr>
          <p:cNvPr id="21508" name="Text Box 5"/>
          <p:cNvSpPr txBox="1">
            <a:spLocks noChangeArrowheads="1"/>
          </p:cNvSpPr>
          <p:nvPr/>
        </p:nvSpPr>
        <p:spPr bwMode="auto">
          <a:xfrm>
            <a:off x="6727825" y="2590800"/>
            <a:ext cx="1984375" cy="822325"/>
          </a:xfrm>
          <a:prstGeom prst="rect">
            <a:avLst/>
          </a:prstGeom>
          <a:noFill/>
          <a:ln w="9525">
            <a:noFill/>
            <a:miter lim="800000"/>
            <a:headEnd/>
            <a:tailEnd/>
          </a:ln>
        </p:spPr>
        <p:txBody>
          <a:bodyPr wrap="none" anchor="ctr">
            <a:spAutoFit/>
          </a:bodyPr>
          <a:lstStyle/>
          <a:p>
            <a:pPr algn="ctr" eaLnBrk="0" hangingPunct="0"/>
            <a:r>
              <a:rPr lang="en-US" sz="2400" dirty="0">
                <a:latin typeface="Tahoma" pitchFamily="34" charset="0"/>
              </a:rPr>
              <a:t>Programming</a:t>
            </a:r>
            <a:br>
              <a:rPr lang="en-US" sz="2400" dirty="0">
                <a:latin typeface="Tahoma" pitchFamily="34" charset="0"/>
              </a:rPr>
            </a:br>
            <a:r>
              <a:rPr lang="en-US" sz="2400" dirty="0">
                <a:latin typeface="Tahoma" pitchFamily="34" charset="0"/>
              </a:rPr>
              <a:t>Professional</a:t>
            </a:r>
          </a:p>
        </p:txBody>
      </p:sp>
      <p:sp>
        <p:nvSpPr>
          <p:cNvPr id="21509" name="Text Box 6"/>
          <p:cNvSpPr txBox="1">
            <a:spLocks noChangeArrowheads="1"/>
          </p:cNvSpPr>
          <p:nvPr/>
        </p:nvSpPr>
        <p:spPr bwMode="auto">
          <a:xfrm>
            <a:off x="4826000" y="2606675"/>
            <a:ext cx="1792288" cy="822325"/>
          </a:xfrm>
          <a:prstGeom prst="rect">
            <a:avLst/>
          </a:prstGeom>
          <a:noFill/>
          <a:ln w="9525">
            <a:noFill/>
            <a:miter lim="800000"/>
            <a:headEnd/>
            <a:tailEnd/>
          </a:ln>
        </p:spPr>
        <p:txBody>
          <a:bodyPr wrap="none" anchor="ctr">
            <a:spAutoFit/>
          </a:bodyPr>
          <a:lstStyle/>
          <a:p>
            <a:pPr algn="ctr" eaLnBrk="0" hangingPunct="0"/>
            <a:r>
              <a:rPr lang="en-US" sz="2400" dirty="0">
                <a:latin typeface="Tahoma" pitchFamily="34" charset="0"/>
              </a:rPr>
              <a:t>Sales</a:t>
            </a:r>
            <a:br>
              <a:rPr lang="en-US" sz="2400" dirty="0">
                <a:latin typeface="Tahoma" pitchFamily="34" charset="0"/>
              </a:rPr>
            </a:br>
            <a:r>
              <a:rPr lang="en-US" sz="2400" dirty="0">
                <a:latin typeface="Tahoma" pitchFamily="34" charset="0"/>
              </a:rPr>
              <a:t>Professional</a:t>
            </a:r>
          </a:p>
        </p:txBody>
      </p:sp>
      <p:sp>
        <p:nvSpPr>
          <p:cNvPr id="21510" name="Text Box 7"/>
          <p:cNvSpPr txBox="1">
            <a:spLocks noChangeArrowheads="1"/>
          </p:cNvSpPr>
          <p:nvPr/>
        </p:nvSpPr>
        <p:spPr bwMode="auto">
          <a:xfrm>
            <a:off x="3649663" y="1524000"/>
            <a:ext cx="1933575" cy="457200"/>
          </a:xfrm>
          <a:prstGeom prst="rect">
            <a:avLst/>
          </a:prstGeom>
          <a:noFill/>
          <a:ln w="9525">
            <a:noFill/>
            <a:miter lim="800000"/>
            <a:headEnd/>
            <a:tailEnd/>
          </a:ln>
        </p:spPr>
        <p:txBody>
          <a:bodyPr wrap="none" anchor="ctr">
            <a:spAutoFit/>
          </a:bodyPr>
          <a:lstStyle/>
          <a:p>
            <a:pPr algn="ctr" eaLnBrk="0" hangingPunct="0"/>
            <a:r>
              <a:rPr lang="en-US" sz="2400" dirty="0">
                <a:latin typeface="Tahoma" pitchFamily="34" charset="0"/>
              </a:rPr>
              <a:t>CEO/Director</a:t>
            </a:r>
          </a:p>
        </p:txBody>
      </p:sp>
      <p:sp>
        <p:nvSpPr>
          <p:cNvPr id="21511" name="Text Box 8"/>
          <p:cNvSpPr txBox="1">
            <a:spLocks noChangeArrowheads="1"/>
          </p:cNvSpPr>
          <p:nvPr/>
        </p:nvSpPr>
        <p:spPr bwMode="auto">
          <a:xfrm>
            <a:off x="6729413" y="3902075"/>
            <a:ext cx="1984375" cy="822325"/>
          </a:xfrm>
          <a:prstGeom prst="rect">
            <a:avLst/>
          </a:prstGeom>
          <a:noFill/>
          <a:ln w="9525">
            <a:noFill/>
            <a:miter lim="800000"/>
            <a:headEnd/>
            <a:tailEnd/>
          </a:ln>
        </p:spPr>
        <p:txBody>
          <a:bodyPr wrap="none" anchor="ctr">
            <a:spAutoFit/>
          </a:bodyPr>
          <a:lstStyle/>
          <a:p>
            <a:pPr algn="ctr" eaLnBrk="0" hangingPunct="0"/>
            <a:r>
              <a:rPr lang="en-US" sz="2400" dirty="0">
                <a:latin typeface="Tahoma" pitchFamily="34" charset="0"/>
              </a:rPr>
              <a:t>Programming</a:t>
            </a:r>
          </a:p>
          <a:p>
            <a:pPr algn="ctr" eaLnBrk="0" hangingPunct="0"/>
            <a:r>
              <a:rPr lang="en-US" sz="2400" dirty="0">
                <a:latin typeface="Tahoma" pitchFamily="34" charset="0"/>
              </a:rPr>
              <a:t>Staff</a:t>
            </a:r>
          </a:p>
        </p:txBody>
      </p:sp>
      <p:sp>
        <p:nvSpPr>
          <p:cNvPr id="21512" name="Text Box 9"/>
          <p:cNvSpPr txBox="1">
            <a:spLocks noChangeArrowheads="1"/>
          </p:cNvSpPr>
          <p:nvPr/>
        </p:nvSpPr>
        <p:spPr bwMode="auto">
          <a:xfrm>
            <a:off x="7086600" y="5257800"/>
            <a:ext cx="1639888" cy="457200"/>
          </a:xfrm>
          <a:prstGeom prst="rect">
            <a:avLst/>
          </a:prstGeom>
          <a:noFill/>
          <a:ln w="9525">
            <a:noFill/>
            <a:miter lim="800000"/>
            <a:headEnd/>
            <a:tailEnd/>
          </a:ln>
        </p:spPr>
        <p:txBody>
          <a:bodyPr wrap="none" anchor="ctr">
            <a:spAutoFit/>
          </a:bodyPr>
          <a:lstStyle/>
          <a:p>
            <a:pPr algn="ctr" eaLnBrk="0" hangingPunct="0"/>
            <a:r>
              <a:rPr lang="en-US" sz="2400" dirty="0">
                <a:latin typeface="Tahoma" pitchFamily="34" charset="0"/>
              </a:rPr>
              <a:t>Instructors</a:t>
            </a:r>
          </a:p>
        </p:txBody>
      </p:sp>
      <p:sp>
        <p:nvSpPr>
          <p:cNvPr id="21513" name="Text Box 10"/>
          <p:cNvSpPr txBox="1">
            <a:spLocks noChangeArrowheads="1"/>
          </p:cNvSpPr>
          <p:nvPr/>
        </p:nvSpPr>
        <p:spPr bwMode="auto">
          <a:xfrm>
            <a:off x="5181600" y="3902075"/>
            <a:ext cx="1143000" cy="822325"/>
          </a:xfrm>
          <a:prstGeom prst="rect">
            <a:avLst/>
          </a:prstGeom>
          <a:noFill/>
          <a:ln w="9525">
            <a:noFill/>
            <a:miter lim="800000"/>
            <a:headEnd/>
            <a:tailEnd/>
          </a:ln>
        </p:spPr>
        <p:txBody>
          <a:bodyPr anchor="ctr">
            <a:spAutoFit/>
          </a:bodyPr>
          <a:lstStyle/>
          <a:p>
            <a:pPr algn="ctr" eaLnBrk="0" hangingPunct="0"/>
            <a:r>
              <a:rPr lang="en-US" sz="2400" dirty="0">
                <a:latin typeface="Tahoma" pitchFamily="34" charset="0"/>
              </a:rPr>
              <a:t>Sales</a:t>
            </a:r>
            <a:br>
              <a:rPr lang="en-US" sz="2400" dirty="0">
                <a:latin typeface="Tahoma" pitchFamily="34" charset="0"/>
              </a:rPr>
            </a:br>
            <a:r>
              <a:rPr lang="en-US" sz="2400" dirty="0">
                <a:latin typeface="Tahoma" pitchFamily="34" charset="0"/>
              </a:rPr>
              <a:t>Staff</a:t>
            </a:r>
          </a:p>
        </p:txBody>
      </p:sp>
      <p:sp>
        <p:nvSpPr>
          <p:cNvPr id="21514" name="Text Box 11"/>
          <p:cNvSpPr txBox="1">
            <a:spLocks noChangeArrowheads="1"/>
          </p:cNvSpPr>
          <p:nvPr/>
        </p:nvSpPr>
        <p:spPr bwMode="auto">
          <a:xfrm>
            <a:off x="685800" y="3886200"/>
            <a:ext cx="1752600" cy="822325"/>
          </a:xfrm>
          <a:prstGeom prst="rect">
            <a:avLst/>
          </a:prstGeom>
          <a:noFill/>
          <a:ln w="9525">
            <a:noFill/>
            <a:miter lim="800000"/>
            <a:headEnd/>
            <a:tailEnd/>
          </a:ln>
        </p:spPr>
        <p:txBody>
          <a:bodyPr anchor="ctr">
            <a:spAutoFit/>
          </a:bodyPr>
          <a:lstStyle/>
          <a:p>
            <a:pPr algn="ctr" eaLnBrk="0" hangingPunct="0"/>
            <a:r>
              <a:rPr lang="en-US" sz="2400" dirty="0">
                <a:latin typeface="Tahoma" pitchFamily="34" charset="0"/>
              </a:rPr>
              <a:t>Operations </a:t>
            </a:r>
            <a:br>
              <a:rPr lang="en-US" sz="2400" dirty="0">
                <a:latin typeface="Tahoma" pitchFamily="34" charset="0"/>
              </a:rPr>
            </a:br>
            <a:r>
              <a:rPr lang="en-US" sz="2400" dirty="0">
                <a:latin typeface="Tahoma" pitchFamily="34" charset="0"/>
              </a:rPr>
              <a:t>Staff</a:t>
            </a:r>
          </a:p>
        </p:txBody>
      </p:sp>
      <p:sp>
        <p:nvSpPr>
          <p:cNvPr id="21515" name="Text Box 12"/>
          <p:cNvSpPr txBox="1">
            <a:spLocks noChangeArrowheads="1"/>
          </p:cNvSpPr>
          <p:nvPr/>
        </p:nvSpPr>
        <p:spPr bwMode="auto">
          <a:xfrm>
            <a:off x="320675" y="5334000"/>
            <a:ext cx="1536700" cy="822325"/>
          </a:xfrm>
          <a:prstGeom prst="rect">
            <a:avLst/>
          </a:prstGeom>
          <a:noFill/>
          <a:ln w="9525">
            <a:noFill/>
            <a:miter lim="800000"/>
            <a:headEnd/>
            <a:tailEnd/>
          </a:ln>
        </p:spPr>
        <p:txBody>
          <a:bodyPr wrap="none" anchor="ctr">
            <a:spAutoFit/>
          </a:bodyPr>
          <a:lstStyle/>
          <a:p>
            <a:pPr algn="ctr" eaLnBrk="0" hangingPunct="0"/>
            <a:r>
              <a:rPr lang="en-US" sz="2400" dirty="0">
                <a:latin typeface="Tahoma" pitchFamily="34" charset="0"/>
              </a:rPr>
              <a:t>Front Line</a:t>
            </a:r>
          </a:p>
          <a:p>
            <a:pPr algn="ctr" eaLnBrk="0" hangingPunct="0"/>
            <a:r>
              <a:rPr lang="en-US" sz="2400" dirty="0">
                <a:latin typeface="Tahoma" pitchFamily="34" charset="0"/>
              </a:rPr>
              <a:t>Staff</a:t>
            </a:r>
          </a:p>
        </p:txBody>
      </p:sp>
      <p:sp>
        <p:nvSpPr>
          <p:cNvPr id="21516" name="Text Box 13"/>
          <p:cNvSpPr txBox="1">
            <a:spLocks noChangeArrowheads="1"/>
          </p:cNvSpPr>
          <p:nvPr/>
        </p:nvSpPr>
        <p:spPr bwMode="auto">
          <a:xfrm>
            <a:off x="2109788" y="5303838"/>
            <a:ext cx="1762125" cy="822325"/>
          </a:xfrm>
          <a:prstGeom prst="rect">
            <a:avLst/>
          </a:prstGeom>
          <a:noFill/>
          <a:ln w="9525">
            <a:noFill/>
            <a:miter lim="800000"/>
            <a:headEnd/>
            <a:tailEnd/>
          </a:ln>
        </p:spPr>
        <p:txBody>
          <a:bodyPr wrap="none" anchor="ctr">
            <a:spAutoFit/>
          </a:bodyPr>
          <a:lstStyle/>
          <a:p>
            <a:pPr algn="ctr" eaLnBrk="0" hangingPunct="0"/>
            <a:r>
              <a:rPr lang="en-US" sz="2400" dirty="0">
                <a:latin typeface="Tahoma" pitchFamily="34" charset="0"/>
              </a:rPr>
              <a:t>Information</a:t>
            </a:r>
          </a:p>
          <a:p>
            <a:pPr algn="ctr" eaLnBrk="0" hangingPunct="0"/>
            <a:r>
              <a:rPr lang="en-US" sz="2400" dirty="0">
                <a:latin typeface="Tahoma" pitchFamily="34" charset="0"/>
              </a:rPr>
              <a:t>Specialist</a:t>
            </a:r>
          </a:p>
        </p:txBody>
      </p:sp>
      <p:sp>
        <p:nvSpPr>
          <p:cNvPr id="21517" name="AutoShape 14"/>
          <p:cNvSpPr>
            <a:spLocks noChangeArrowheads="1"/>
          </p:cNvSpPr>
          <p:nvPr/>
        </p:nvSpPr>
        <p:spPr bwMode="auto">
          <a:xfrm>
            <a:off x="609600" y="2590800"/>
            <a:ext cx="1981200" cy="914400"/>
          </a:xfrm>
          <a:prstGeom prst="roundRect">
            <a:avLst>
              <a:gd name="adj" fmla="val 16667"/>
            </a:avLst>
          </a:prstGeom>
          <a:noFill/>
          <a:ln w="9525">
            <a:solidFill>
              <a:schemeClr val="tx1"/>
            </a:solidFill>
            <a:round/>
            <a:headEnd/>
            <a:tailEnd/>
          </a:ln>
        </p:spPr>
        <p:txBody>
          <a:bodyPr wrap="none" anchor="ctr"/>
          <a:lstStyle/>
          <a:p>
            <a:endParaRPr lang="en-US" dirty="0"/>
          </a:p>
        </p:txBody>
      </p:sp>
      <p:sp>
        <p:nvSpPr>
          <p:cNvPr id="21518" name="AutoShape 15"/>
          <p:cNvSpPr>
            <a:spLocks noChangeArrowheads="1"/>
          </p:cNvSpPr>
          <p:nvPr/>
        </p:nvSpPr>
        <p:spPr bwMode="auto">
          <a:xfrm>
            <a:off x="4800600" y="2590800"/>
            <a:ext cx="1828800" cy="914400"/>
          </a:xfrm>
          <a:prstGeom prst="roundRect">
            <a:avLst>
              <a:gd name="adj" fmla="val 16667"/>
            </a:avLst>
          </a:prstGeom>
          <a:noFill/>
          <a:ln w="9525">
            <a:solidFill>
              <a:schemeClr val="tx1"/>
            </a:solidFill>
            <a:round/>
            <a:headEnd/>
            <a:tailEnd/>
          </a:ln>
        </p:spPr>
        <p:txBody>
          <a:bodyPr wrap="none" anchor="ctr"/>
          <a:lstStyle/>
          <a:p>
            <a:endParaRPr lang="en-US" dirty="0"/>
          </a:p>
        </p:txBody>
      </p:sp>
      <p:sp>
        <p:nvSpPr>
          <p:cNvPr id="21519" name="AutoShape 16"/>
          <p:cNvSpPr>
            <a:spLocks noChangeArrowheads="1"/>
          </p:cNvSpPr>
          <p:nvPr/>
        </p:nvSpPr>
        <p:spPr bwMode="auto">
          <a:xfrm>
            <a:off x="6705600" y="2590800"/>
            <a:ext cx="1981200" cy="914400"/>
          </a:xfrm>
          <a:prstGeom prst="roundRect">
            <a:avLst>
              <a:gd name="adj" fmla="val 16667"/>
            </a:avLst>
          </a:prstGeom>
          <a:noFill/>
          <a:ln w="9525">
            <a:solidFill>
              <a:schemeClr val="tx1"/>
            </a:solidFill>
            <a:round/>
            <a:headEnd/>
            <a:tailEnd/>
          </a:ln>
        </p:spPr>
        <p:txBody>
          <a:bodyPr wrap="none" anchor="ctr"/>
          <a:lstStyle/>
          <a:p>
            <a:endParaRPr lang="en-US" dirty="0"/>
          </a:p>
        </p:txBody>
      </p:sp>
      <p:sp>
        <p:nvSpPr>
          <p:cNvPr id="21520" name="AutoShape 17"/>
          <p:cNvSpPr>
            <a:spLocks noChangeArrowheads="1"/>
          </p:cNvSpPr>
          <p:nvPr/>
        </p:nvSpPr>
        <p:spPr bwMode="auto">
          <a:xfrm>
            <a:off x="609600" y="3886200"/>
            <a:ext cx="1981200" cy="914400"/>
          </a:xfrm>
          <a:prstGeom prst="roundRect">
            <a:avLst>
              <a:gd name="adj" fmla="val 16667"/>
            </a:avLst>
          </a:prstGeom>
          <a:noFill/>
          <a:ln w="9525">
            <a:solidFill>
              <a:schemeClr val="tx1"/>
            </a:solidFill>
            <a:round/>
            <a:headEnd/>
            <a:tailEnd/>
          </a:ln>
        </p:spPr>
        <p:txBody>
          <a:bodyPr wrap="none" anchor="ctr"/>
          <a:lstStyle/>
          <a:p>
            <a:endParaRPr lang="en-US" dirty="0"/>
          </a:p>
        </p:txBody>
      </p:sp>
      <p:sp>
        <p:nvSpPr>
          <p:cNvPr id="21521" name="AutoShape 18"/>
          <p:cNvSpPr>
            <a:spLocks noChangeArrowheads="1"/>
          </p:cNvSpPr>
          <p:nvPr/>
        </p:nvSpPr>
        <p:spPr bwMode="auto">
          <a:xfrm>
            <a:off x="4800600" y="3886200"/>
            <a:ext cx="1828800" cy="914400"/>
          </a:xfrm>
          <a:prstGeom prst="roundRect">
            <a:avLst>
              <a:gd name="adj" fmla="val 16667"/>
            </a:avLst>
          </a:prstGeom>
          <a:noFill/>
          <a:ln w="9525">
            <a:solidFill>
              <a:schemeClr val="tx1"/>
            </a:solidFill>
            <a:round/>
            <a:headEnd/>
            <a:tailEnd/>
          </a:ln>
        </p:spPr>
        <p:txBody>
          <a:bodyPr wrap="none" anchor="ctr"/>
          <a:lstStyle/>
          <a:p>
            <a:endParaRPr lang="en-US" dirty="0"/>
          </a:p>
        </p:txBody>
      </p:sp>
      <p:sp>
        <p:nvSpPr>
          <p:cNvPr id="21522" name="AutoShape 19"/>
          <p:cNvSpPr>
            <a:spLocks noChangeArrowheads="1"/>
          </p:cNvSpPr>
          <p:nvPr/>
        </p:nvSpPr>
        <p:spPr bwMode="auto">
          <a:xfrm>
            <a:off x="228600" y="5257800"/>
            <a:ext cx="1676400" cy="914400"/>
          </a:xfrm>
          <a:prstGeom prst="roundRect">
            <a:avLst>
              <a:gd name="adj" fmla="val 16667"/>
            </a:avLst>
          </a:prstGeom>
          <a:noFill/>
          <a:ln w="9525">
            <a:solidFill>
              <a:schemeClr val="tx1"/>
            </a:solidFill>
            <a:round/>
            <a:headEnd/>
            <a:tailEnd/>
          </a:ln>
        </p:spPr>
        <p:txBody>
          <a:bodyPr wrap="none" anchor="ctr"/>
          <a:lstStyle/>
          <a:p>
            <a:endParaRPr lang="en-US" dirty="0"/>
          </a:p>
        </p:txBody>
      </p:sp>
      <p:sp>
        <p:nvSpPr>
          <p:cNvPr id="21523" name="AutoShape 20"/>
          <p:cNvSpPr>
            <a:spLocks noChangeArrowheads="1"/>
          </p:cNvSpPr>
          <p:nvPr/>
        </p:nvSpPr>
        <p:spPr bwMode="auto">
          <a:xfrm>
            <a:off x="2057400" y="5257800"/>
            <a:ext cx="1828800" cy="914400"/>
          </a:xfrm>
          <a:prstGeom prst="roundRect">
            <a:avLst>
              <a:gd name="adj" fmla="val 16667"/>
            </a:avLst>
          </a:prstGeom>
          <a:noFill/>
          <a:ln w="9525">
            <a:solidFill>
              <a:schemeClr val="tx1"/>
            </a:solidFill>
            <a:round/>
            <a:headEnd/>
            <a:tailEnd/>
          </a:ln>
        </p:spPr>
        <p:txBody>
          <a:bodyPr wrap="none" anchor="ctr"/>
          <a:lstStyle/>
          <a:p>
            <a:endParaRPr lang="en-US" dirty="0"/>
          </a:p>
        </p:txBody>
      </p:sp>
      <p:sp>
        <p:nvSpPr>
          <p:cNvPr id="21524" name="AutoShape 21"/>
          <p:cNvSpPr>
            <a:spLocks noChangeArrowheads="1"/>
          </p:cNvSpPr>
          <p:nvPr/>
        </p:nvSpPr>
        <p:spPr bwMode="auto">
          <a:xfrm>
            <a:off x="6934200" y="5181600"/>
            <a:ext cx="1905000" cy="609600"/>
          </a:xfrm>
          <a:prstGeom prst="roundRect">
            <a:avLst>
              <a:gd name="adj" fmla="val 16667"/>
            </a:avLst>
          </a:prstGeom>
          <a:noFill/>
          <a:ln w="9525">
            <a:solidFill>
              <a:schemeClr val="tx1"/>
            </a:solidFill>
            <a:round/>
            <a:headEnd/>
            <a:tailEnd/>
          </a:ln>
        </p:spPr>
        <p:txBody>
          <a:bodyPr wrap="none" anchor="ctr"/>
          <a:lstStyle/>
          <a:p>
            <a:endParaRPr lang="en-US" dirty="0"/>
          </a:p>
        </p:txBody>
      </p:sp>
      <p:sp>
        <p:nvSpPr>
          <p:cNvPr id="21525" name="Line 22"/>
          <p:cNvSpPr>
            <a:spLocks noChangeShapeType="1"/>
          </p:cNvSpPr>
          <p:nvPr/>
        </p:nvSpPr>
        <p:spPr bwMode="auto">
          <a:xfrm flipH="1">
            <a:off x="3657600" y="2057400"/>
            <a:ext cx="152400" cy="533400"/>
          </a:xfrm>
          <a:prstGeom prst="line">
            <a:avLst/>
          </a:prstGeom>
          <a:noFill/>
          <a:ln w="9525">
            <a:solidFill>
              <a:schemeClr val="tx1"/>
            </a:solidFill>
            <a:round/>
            <a:headEnd/>
            <a:tailEnd/>
          </a:ln>
        </p:spPr>
        <p:txBody>
          <a:bodyPr wrap="none" anchor="ctr"/>
          <a:lstStyle/>
          <a:p>
            <a:endParaRPr lang="en-US" dirty="0"/>
          </a:p>
        </p:txBody>
      </p:sp>
      <p:sp>
        <p:nvSpPr>
          <p:cNvPr id="21526" name="Line 23"/>
          <p:cNvSpPr>
            <a:spLocks noChangeShapeType="1"/>
          </p:cNvSpPr>
          <p:nvPr/>
        </p:nvSpPr>
        <p:spPr bwMode="auto">
          <a:xfrm>
            <a:off x="5715000" y="3505200"/>
            <a:ext cx="0" cy="381000"/>
          </a:xfrm>
          <a:prstGeom prst="line">
            <a:avLst/>
          </a:prstGeom>
          <a:noFill/>
          <a:ln w="9525">
            <a:solidFill>
              <a:schemeClr val="tx1"/>
            </a:solidFill>
            <a:round/>
            <a:headEnd/>
            <a:tailEnd/>
          </a:ln>
        </p:spPr>
        <p:txBody>
          <a:bodyPr wrap="none" anchor="ctr"/>
          <a:lstStyle/>
          <a:p>
            <a:endParaRPr lang="en-US" dirty="0"/>
          </a:p>
        </p:txBody>
      </p:sp>
      <p:sp>
        <p:nvSpPr>
          <p:cNvPr id="21527" name="Line 24"/>
          <p:cNvSpPr>
            <a:spLocks noChangeShapeType="1"/>
          </p:cNvSpPr>
          <p:nvPr/>
        </p:nvSpPr>
        <p:spPr bwMode="auto">
          <a:xfrm>
            <a:off x="5867400" y="1905000"/>
            <a:ext cx="1371600" cy="685800"/>
          </a:xfrm>
          <a:prstGeom prst="line">
            <a:avLst/>
          </a:prstGeom>
          <a:noFill/>
          <a:ln w="9525">
            <a:solidFill>
              <a:schemeClr val="tx1"/>
            </a:solidFill>
            <a:round/>
            <a:headEnd/>
            <a:tailEnd/>
          </a:ln>
        </p:spPr>
        <p:txBody>
          <a:bodyPr wrap="none" anchor="ctr"/>
          <a:lstStyle/>
          <a:p>
            <a:endParaRPr lang="en-US" dirty="0"/>
          </a:p>
        </p:txBody>
      </p:sp>
      <p:sp>
        <p:nvSpPr>
          <p:cNvPr id="21528" name="Line 25"/>
          <p:cNvSpPr>
            <a:spLocks noChangeShapeType="1"/>
          </p:cNvSpPr>
          <p:nvPr/>
        </p:nvSpPr>
        <p:spPr bwMode="auto">
          <a:xfrm flipH="1">
            <a:off x="2057400" y="1905000"/>
            <a:ext cx="1143000" cy="685800"/>
          </a:xfrm>
          <a:prstGeom prst="line">
            <a:avLst/>
          </a:prstGeom>
          <a:noFill/>
          <a:ln w="9525">
            <a:solidFill>
              <a:schemeClr val="tx1"/>
            </a:solidFill>
            <a:round/>
            <a:headEnd/>
            <a:tailEnd/>
          </a:ln>
        </p:spPr>
        <p:txBody>
          <a:bodyPr wrap="none" anchor="ctr"/>
          <a:lstStyle/>
          <a:p>
            <a:endParaRPr lang="en-US" dirty="0"/>
          </a:p>
        </p:txBody>
      </p:sp>
      <p:sp>
        <p:nvSpPr>
          <p:cNvPr id="21529" name="Line 26"/>
          <p:cNvSpPr>
            <a:spLocks noChangeShapeType="1"/>
          </p:cNvSpPr>
          <p:nvPr/>
        </p:nvSpPr>
        <p:spPr bwMode="auto">
          <a:xfrm>
            <a:off x="7696200" y="3505200"/>
            <a:ext cx="0" cy="381000"/>
          </a:xfrm>
          <a:prstGeom prst="line">
            <a:avLst/>
          </a:prstGeom>
          <a:noFill/>
          <a:ln w="9525">
            <a:solidFill>
              <a:schemeClr val="tx1"/>
            </a:solidFill>
            <a:round/>
            <a:headEnd/>
            <a:tailEnd/>
          </a:ln>
        </p:spPr>
        <p:txBody>
          <a:bodyPr wrap="none" anchor="ctr"/>
          <a:lstStyle/>
          <a:p>
            <a:endParaRPr lang="en-US" dirty="0"/>
          </a:p>
        </p:txBody>
      </p:sp>
      <p:sp>
        <p:nvSpPr>
          <p:cNvPr id="21530" name="Line 27"/>
          <p:cNvSpPr>
            <a:spLocks noChangeShapeType="1"/>
          </p:cNvSpPr>
          <p:nvPr/>
        </p:nvSpPr>
        <p:spPr bwMode="auto">
          <a:xfrm>
            <a:off x="1524000" y="3505200"/>
            <a:ext cx="0" cy="381000"/>
          </a:xfrm>
          <a:prstGeom prst="line">
            <a:avLst/>
          </a:prstGeom>
          <a:noFill/>
          <a:ln w="9525">
            <a:solidFill>
              <a:schemeClr val="tx1"/>
            </a:solidFill>
            <a:round/>
            <a:headEnd/>
            <a:tailEnd/>
          </a:ln>
        </p:spPr>
        <p:txBody>
          <a:bodyPr wrap="none" anchor="ctr"/>
          <a:lstStyle/>
          <a:p>
            <a:endParaRPr lang="en-US" dirty="0"/>
          </a:p>
        </p:txBody>
      </p:sp>
      <p:sp>
        <p:nvSpPr>
          <p:cNvPr id="21531" name="Line 28"/>
          <p:cNvSpPr>
            <a:spLocks noChangeShapeType="1"/>
          </p:cNvSpPr>
          <p:nvPr/>
        </p:nvSpPr>
        <p:spPr bwMode="auto">
          <a:xfrm>
            <a:off x="7696200" y="4800600"/>
            <a:ext cx="0" cy="381000"/>
          </a:xfrm>
          <a:prstGeom prst="line">
            <a:avLst/>
          </a:prstGeom>
          <a:noFill/>
          <a:ln w="9525">
            <a:solidFill>
              <a:schemeClr val="tx1"/>
            </a:solidFill>
            <a:round/>
            <a:headEnd/>
            <a:tailEnd/>
          </a:ln>
        </p:spPr>
        <p:txBody>
          <a:bodyPr wrap="none" anchor="ctr"/>
          <a:lstStyle/>
          <a:p>
            <a:endParaRPr lang="en-US" dirty="0"/>
          </a:p>
        </p:txBody>
      </p:sp>
      <p:sp>
        <p:nvSpPr>
          <p:cNvPr id="21532" name="Line 29"/>
          <p:cNvSpPr>
            <a:spLocks noChangeShapeType="1"/>
          </p:cNvSpPr>
          <p:nvPr/>
        </p:nvSpPr>
        <p:spPr bwMode="auto">
          <a:xfrm flipH="1">
            <a:off x="838200" y="4800600"/>
            <a:ext cx="381000" cy="457200"/>
          </a:xfrm>
          <a:prstGeom prst="line">
            <a:avLst/>
          </a:prstGeom>
          <a:noFill/>
          <a:ln w="9525">
            <a:solidFill>
              <a:schemeClr val="tx1"/>
            </a:solidFill>
            <a:round/>
            <a:headEnd/>
            <a:tailEnd/>
          </a:ln>
        </p:spPr>
        <p:txBody>
          <a:bodyPr wrap="none" anchor="ctr"/>
          <a:lstStyle/>
          <a:p>
            <a:endParaRPr lang="en-US" dirty="0"/>
          </a:p>
        </p:txBody>
      </p:sp>
      <p:sp>
        <p:nvSpPr>
          <p:cNvPr id="21533" name="Line 30"/>
          <p:cNvSpPr>
            <a:spLocks noChangeShapeType="1"/>
          </p:cNvSpPr>
          <p:nvPr/>
        </p:nvSpPr>
        <p:spPr bwMode="auto">
          <a:xfrm>
            <a:off x="1905000" y="4800600"/>
            <a:ext cx="609600" cy="457200"/>
          </a:xfrm>
          <a:prstGeom prst="line">
            <a:avLst/>
          </a:prstGeom>
          <a:noFill/>
          <a:ln w="9525">
            <a:solidFill>
              <a:schemeClr val="tx1"/>
            </a:solidFill>
            <a:round/>
            <a:headEnd/>
            <a:tailEnd/>
          </a:ln>
        </p:spPr>
        <p:txBody>
          <a:bodyPr wrap="none" anchor="ctr"/>
          <a:lstStyle/>
          <a:p>
            <a:endParaRPr lang="en-US" dirty="0"/>
          </a:p>
        </p:txBody>
      </p:sp>
      <p:sp>
        <p:nvSpPr>
          <p:cNvPr id="21534" name="Text Box 31"/>
          <p:cNvSpPr txBox="1">
            <a:spLocks noChangeArrowheads="1"/>
          </p:cNvSpPr>
          <p:nvPr/>
        </p:nvSpPr>
        <p:spPr bwMode="auto">
          <a:xfrm>
            <a:off x="2844800" y="2606675"/>
            <a:ext cx="1792288" cy="822325"/>
          </a:xfrm>
          <a:prstGeom prst="rect">
            <a:avLst/>
          </a:prstGeom>
          <a:noFill/>
          <a:ln w="9525">
            <a:noFill/>
            <a:miter lim="800000"/>
            <a:headEnd/>
            <a:tailEnd/>
          </a:ln>
        </p:spPr>
        <p:txBody>
          <a:bodyPr wrap="none" anchor="ctr">
            <a:spAutoFit/>
          </a:bodyPr>
          <a:lstStyle/>
          <a:p>
            <a:pPr algn="ctr" eaLnBrk="0" hangingPunct="0"/>
            <a:r>
              <a:rPr lang="en-US" sz="2400" dirty="0">
                <a:latin typeface="Tahoma" pitchFamily="34" charset="0"/>
              </a:rPr>
              <a:t>Promotions</a:t>
            </a:r>
            <a:br>
              <a:rPr lang="en-US" sz="2400" dirty="0">
                <a:latin typeface="Tahoma" pitchFamily="34" charset="0"/>
              </a:rPr>
            </a:br>
            <a:r>
              <a:rPr lang="en-US" sz="2400" dirty="0">
                <a:latin typeface="Tahoma" pitchFamily="34" charset="0"/>
              </a:rPr>
              <a:t>Professional</a:t>
            </a:r>
          </a:p>
        </p:txBody>
      </p:sp>
      <p:sp>
        <p:nvSpPr>
          <p:cNvPr id="21535" name="AutoShape 32"/>
          <p:cNvSpPr>
            <a:spLocks noChangeArrowheads="1"/>
          </p:cNvSpPr>
          <p:nvPr/>
        </p:nvSpPr>
        <p:spPr bwMode="auto">
          <a:xfrm>
            <a:off x="2743200" y="2590800"/>
            <a:ext cx="1981200" cy="914400"/>
          </a:xfrm>
          <a:prstGeom prst="roundRect">
            <a:avLst>
              <a:gd name="adj" fmla="val 16667"/>
            </a:avLst>
          </a:prstGeom>
          <a:noFill/>
          <a:ln w="9525">
            <a:solidFill>
              <a:schemeClr val="tx1"/>
            </a:solidFill>
            <a:round/>
            <a:headEnd/>
            <a:tailEnd/>
          </a:ln>
        </p:spPr>
        <p:txBody>
          <a:bodyPr wrap="none" anchor="ctr"/>
          <a:lstStyle/>
          <a:p>
            <a:endParaRPr lang="en-US" dirty="0"/>
          </a:p>
        </p:txBody>
      </p:sp>
      <p:sp>
        <p:nvSpPr>
          <p:cNvPr id="21536" name="Line 33"/>
          <p:cNvSpPr>
            <a:spLocks noChangeShapeType="1"/>
          </p:cNvSpPr>
          <p:nvPr/>
        </p:nvSpPr>
        <p:spPr bwMode="auto">
          <a:xfrm>
            <a:off x="5334000" y="2057400"/>
            <a:ext cx="304800" cy="533400"/>
          </a:xfrm>
          <a:prstGeom prst="line">
            <a:avLst/>
          </a:prstGeom>
          <a:noFill/>
          <a:ln w="9525">
            <a:solidFill>
              <a:schemeClr val="tx1"/>
            </a:solidFill>
            <a:round/>
            <a:headEnd/>
            <a:tailEnd/>
          </a:ln>
        </p:spPr>
        <p:txBody>
          <a:bodyPr wrap="none" anchor="ctr"/>
          <a:lstStyle/>
          <a:p>
            <a:endParaRPr lang="en-US" dirty="0"/>
          </a:p>
        </p:txBody>
      </p:sp>
      <p:sp>
        <p:nvSpPr>
          <p:cNvPr id="21537" name="AutoShape 34"/>
          <p:cNvSpPr>
            <a:spLocks noChangeArrowheads="1"/>
          </p:cNvSpPr>
          <p:nvPr/>
        </p:nvSpPr>
        <p:spPr bwMode="auto">
          <a:xfrm>
            <a:off x="6705600" y="3886200"/>
            <a:ext cx="1981200" cy="914400"/>
          </a:xfrm>
          <a:prstGeom prst="roundRect">
            <a:avLst>
              <a:gd name="adj" fmla="val 16667"/>
            </a:avLst>
          </a:prstGeom>
          <a:noFill/>
          <a:ln w="9525">
            <a:solidFill>
              <a:schemeClr val="tx1"/>
            </a:solidFill>
            <a:round/>
            <a:headEnd/>
            <a:tailEnd/>
          </a:ln>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US" sz="4000" dirty="0" smtClean="0"/>
              <a:t>#2. Revenue Generators Generate Revenue</a:t>
            </a:r>
          </a:p>
        </p:txBody>
      </p:sp>
      <p:sp>
        <p:nvSpPr>
          <p:cNvPr id="22530" name="Rectangle 3"/>
          <p:cNvSpPr>
            <a:spLocks noGrp="1" noChangeArrowheads="1"/>
          </p:cNvSpPr>
          <p:nvPr>
            <p:ph type="body" idx="4294967295"/>
          </p:nvPr>
        </p:nvSpPr>
        <p:spPr/>
        <p:txBody>
          <a:bodyPr/>
          <a:lstStyle/>
          <a:p>
            <a:pPr>
              <a:lnSpc>
                <a:spcPct val="90000"/>
              </a:lnSpc>
            </a:pPr>
            <a:r>
              <a:rPr lang="en-US" sz="2800" dirty="0" smtClean="0"/>
              <a:t>5 Staff: Director, 2 Programmers, 2 Operations</a:t>
            </a:r>
          </a:p>
          <a:p>
            <a:pPr>
              <a:lnSpc>
                <a:spcPct val="90000"/>
              </a:lnSpc>
            </a:pPr>
            <a:r>
              <a:rPr lang="en-US" sz="2800" dirty="0" smtClean="0"/>
              <a:t>Average Salary $50,000. 5 X $50,000 = $250,000.</a:t>
            </a:r>
          </a:p>
          <a:p>
            <a:pPr>
              <a:lnSpc>
                <a:spcPct val="90000"/>
              </a:lnSpc>
            </a:pPr>
            <a:r>
              <a:rPr lang="en-US" sz="2800" dirty="0" smtClean="0"/>
              <a:t>Salaries at 25% = $1,000,000 Sales</a:t>
            </a:r>
          </a:p>
          <a:p>
            <a:pPr>
              <a:lnSpc>
                <a:spcPct val="90000"/>
              </a:lnSpc>
            </a:pPr>
            <a:r>
              <a:rPr lang="en-US" sz="2800" dirty="0" smtClean="0"/>
              <a:t>Direct Costs on $1,000,000 = 60% or $600,000. Operating Margin = $400,000.</a:t>
            </a:r>
          </a:p>
          <a:p>
            <a:pPr>
              <a:lnSpc>
                <a:spcPct val="90000"/>
              </a:lnSpc>
            </a:pPr>
            <a:r>
              <a:rPr lang="en-US" sz="2800" dirty="0" smtClean="0"/>
              <a:t>Administration Costs 35% or $350,000 with $250,000 Salaries.</a:t>
            </a:r>
          </a:p>
          <a:p>
            <a:pPr>
              <a:lnSpc>
                <a:spcPct val="90000"/>
              </a:lnSpc>
            </a:pPr>
            <a:r>
              <a:rPr lang="en-US" sz="2800" dirty="0" smtClean="0"/>
              <a:t>Programmers need to generate $500,000 each or 10 X $50,000.</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est Practices for Running Corporate Education Programs Effectively and Efficiently&amp;quot;&quot;/&gt;&lt;property id=&quot;20307&quot; value=&quot;256&quot;/&gt;&lt;/object&gt;&lt;object type=&quot;3&quot; unique_id=&quot;10005&quot;&gt;&lt;property id=&quot;20148&quot; value=&quot;5&quot;/&gt;&lt;property id=&quot;20300&quot; value=&quot;Slide 3 - &amp;quot;LERN Contract Training&amp;#x0D;&amp;#x0A;Best Practices&amp;quot;&quot;/&gt;&lt;property id=&quot;20307&quot; value=&quot;257&quot;/&gt;&lt;/object&gt;&lt;object type=&quot;3&quot; unique_id=&quot;10094&quot;&gt;&lt;property id=&quot;20148&quot; value=&quot;5&quot;/&gt;&lt;property id=&quot;20300&quot; value=&quot;Slide 2 - &amp;quot;Today’s Agenda&amp;quot;&quot;/&gt;&lt;property id=&quot;20307&quot; value=&quot;258&quot;/&gt;&lt;/object&gt;&lt;object type=&quot;3&quot; unique_id=&quot;10095&quot;&gt;&lt;property id=&quot;20148&quot; value=&quot;5&quot;/&gt;&lt;property id=&quot;20300&quot; value=&quot;Slide 4&quot;/&gt;&lt;property id=&quot;20307&quot; value=&quot;259&quot;/&gt;&lt;/object&gt;&lt;object type=&quot;3&quot; unique_id=&quot;10096&quot;&gt;&lt;property id=&quot;20148&quot; value=&quot;5&quot;/&gt;&lt;property id=&quot;20300&quot; value=&quot;Slide 5 - &amp;quot;Augusoft Lumens® &amp;#x0D;&amp;#x0A;Spectrum of Products&amp;quot;&quot;/&gt;&lt;property id=&quot;20307&quot; value=&quot;260&quot;/&gt;&lt;/object&gt;&lt;object type=&quot;3&quot; unique_id=&quot;10097&quot;&gt;&lt;property id=&quot;20148&quot; value=&quot;5&quot;/&gt;&lt;property id=&quot;20300&quot; value=&quot;Slide 6 - &amp;quot;Contract Training Process Flow&amp;quot;&quot;/&gt;&lt;property id=&quot;20307&quot; value=&quot;261&quot;/&gt;&lt;/object&gt;&lt;object type=&quot;3&quot; unique_id=&quot;10098&quot;&gt;&lt;property id=&quot;20148&quot; value=&quot;5&quot;/&gt;&lt;property id=&quot;20300&quot; value=&quot;Slide 7 - &amp;quot;B2B Supports LERN&amp;#x0D;&amp;#x0A;Best Practices&amp;quot;&quot;/&gt;&lt;property id=&quot;20307&quot; value=&quot;262&quot;/&gt;&lt;/object&gt;&lt;object type=&quot;3&quot; unique_id=&quot;10099&quot;&gt;&lt;property id=&quot;20148&quot; value=&quot;5&quot;/&gt;&lt;property id=&quot;20300&quot; value=&quot;Slide 8 - &amp;quot;B2B Supports LERN&amp;#x0D;&amp;#x0A;Best Practices&amp;quot;&quot;/&gt;&lt;property id=&quot;20307&quot; value=&quot;263&quot;/&gt;&lt;/object&gt;&lt;object type=&quot;3&quot; unique_id=&quot;10100&quot;&gt;&lt;property id=&quot;20148&quot; value=&quot;5&quot;/&gt;&lt;property id=&quot;20300&quot; value=&quot;Slide 9 - &amp;quot;B2B Supports LERN&amp;#x0D;&amp;#x0A;Best Practices&amp;quot;&quot;/&gt;&lt;property id=&quot;20307&quot; value=&quot;264&quot;/&gt;&lt;/object&gt;&lt;object type=&quot;3&quot; unique_id=&quot;10101&quot;&gt;&lt;property id=&quot;20148&quot; value=&quot;5&quot;/&gt;&lt;property id=&quot;20300&quot; value=&quot;Slide 10 - &amp;quot;B2B Supports LERN&amp;#x0D;&amp;#x0A;Best Practices&amp;quot;&quot;/&gt;&lt;property id=&quot;20307&quot; value=&quot;265&quot;/&gt;&lt;/object&gt;&lt;object type=&quot;3&quot; unique_id=&quot;10102&quot;&gt;&lt;property id=&quot;20148&quot; value=&quot;5&quot;/&gt;&lt;property id=&quot;20300&quot; value=&quot;Slide 11 - &amp;quot;B2B Supports LERN&amp;#x0D;&amp;#x0A;Best Practices&amp;quot;&quot;/&gt;&lt;property id=&quot;20307&quot; value=&quot;266&quot;/&gt;&lt;/object&gt;&lt;object type=&quot;3&quot; unique_id=&quot;10103&quot;&gt;&lt;property id=&quot;20148&quot; value=&quot;5&quot;/&gt;&lt;property id=&quot;20300&quot; value=&quot;Slide 12 - &amp;quot;B2B Supports LERN&amp;#x0D;&amp;#x0A;Best Practices&amp;quot;&quot;/&gt;&lt;property id=&quot;20307&quot; value=&quot;267&quot;/&gt;&lt;/object&gt;&lt;object type=&quot;3&quot; unique_id=&quot;10104&quot;&gt;&lt;property id=&quot;20148&quot; value=&quot;5&quot;/&gt;&lt;property id=&quot;20300&quot; value=&quot;Slide 13 - &amp;quot;Want to launch and/or redefine your CE/CT business process?&amp;quot;&quot;/&gt;&lt;property id=&quot;20307&quot; value=&quot;268&quot;/&gt;&lt;/object&gt;&lt;object type=&quot;3&quot; unique_id=&quot;10105&quot;&gt;&lt;property id=&quot;20148&quot; value=&quot;5&quot;/&gt;&lt;property id=&quot;20300&quot; value=&quot;Slide 14 - &amp;quot;Upgrading to B2B/ENT&amp;quot;&quot;/&gt;&lt;property id=&quot;20307&quot; value=&quot;269&quot;/&gt;&lt;/object&gt;&lt;object type=&quot;3&quot; unique_id=&quot;10106&quot;&gt;&lt;property id=&quot;20148&quot; value=&quot;5&quot;/&gt;&lt;property id=&quot;20300&quot; value=&quot;Slide 15&quot;/&gt;&lt;property id=&quot;20307&quot; value=&quot;270&quot;/&gt;&lt;/object&gt;&lt;object type=&quot;3&quot; unique_id=&quot;10107&quot;&gt;&lt;property id=&quot;20148&quot; value=&quot;5&quot;/&gt;&lt;property id=&quot;20300&quot; value=&quot;Slide 16&quot;/&gt;&lt;property id=&quot;20307&quot; value=&quot;271&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TotalTime>
  <Words>3887</Words>
  <Application>Microsoft Office PowerPoint</Application>
  <PresentationFormat>On-screen Show (4:3)</PresentationFormat>
  <Paragraphs>527</Paragraphs>
  <Slides>28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Tahoma</vt:lpstr>
      <vt:lpstr>Default Design</vt:lpstr>
      <vt:lpstr>Increasing Staff Productivity LERN</vt:lpstr>
      <vt:lpstr>Staff Productivity #1 Challenge</vt:lpstr>
      <vt:lpstr>Staff = Your Biggest Asset</vt:lpstr>
      <vt:lpstr>PowerPoint Presentation</vt:lpstr>
      <vt:lpstr>PowerPoint Presentation</vt:lpstr>
      <vt:lpstr>Understanding the Cost of Staff Time</vt:lpstr>
      <vt:lpstr>20 Staff Productivity Strategies</vt:lpstr>
      <vt:lpstr>#1. Centralize Operations</vt:lpstr>
      <vt:lpstr>#2. Revenue Generators Generate Revenue</vt:lpstr>
      <vt:lpstr>#3. Require Accountability</vt:lpstr>
      <vt:lpstr>#4. Reduce Meetings, Use Virtual Office</vt:lpstr>
      <vt:lpstr>#5. Streamline Catalog Production</vt:lpstr>
      <vt:lpstr>#6. Have an Information Specialist</vt:lpstr>
      <vt:lpstr>#7. Support Telecommuting </vt:lpstr>
      <vt:lpstr>#8. Let Salespeople Sell</vt:lpstr>
      <vt:lpstr>#9. Contract Out</vt:lpstr>
      <vt:lpstr>#10. Make Data-Driven Decisions</vt:lpstr>
      <vt:lpstr>#11. Have a Plan/Schedule</vt:lpstr>
      <vt:lpstr>#12. Think Peak Time</vt:lpstr>
      <vt:lpstr>#13. One New Direction/Initiative a Year</vt:lpstr>
      <vt:lpstr>#14. Not Everyone</vt:lpstr>
      <vt:lpstr>#15. Staff Training</vt:lpstr>
      <vt:lpstr>#16. Cut the Dogs!</vt:lpstr>
      <vt:lpstr>#17. Director as Buffer</vt:lpstr>
      <vt:lpstr>#18. Recognize Winners</vt:lpstr>
      <vt:lpstr>#19. You Can’t Be Everything to Everyone</vt:lpstr>
      <vt:lpstr>#20. Let Software Do the Work</vt:lpstr>
      <vt:lpstr>THANK YOU!</vt:lpstr>
    </vt:vector>
  </TitlesOfParts>
  <Company>LERN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Running Corporate Education Programs Effectively and Efficiently</dc:title>
  <dc:creator>Greg Marsello</dc:creator>
  <cp:lastModifiedBy>Julie Coates</cp:lastModifiedBy>
  <cp:revision>140</cp:revision>
  <dcterms:created xsi:type="dcterms:W3CDTF">2009-11-14T22:14:04Z</dcterms:created>
  <dcterms:modified xsi:type="dcterms:W3CDTF">2018-05-12T19:29:25Z</dcterms:modified>
</cp:coreProperties>
</file>