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24"/>
  </p:notesMasterIdLst>
  <p:sldIdLst>
    <p:sldId id="257" r:id="rId4"/>
    <p:sldId id="281" r:id="rId5"/>
    <p:sldId id="259" r:id="rId6"/>
    <p:sldId id="260" r:id="rId7"/>
    <p:sldId id="269" r:id="rId8"/>
    <p:sldId id="282" r:id="rId9"/>
    <p:sldId id="271" r:id="rId10"/>
    <p:sldId id="272" r:id="rId11"/>
    <p:sldId id="273" r:id="rId12"/>
    <p:sldId id="275" r:id="rId13"/>
    <p:sldId id="276" r:id="rId14"/>
    <p:sldId id="278" r:id="rId15"/>
    <p:sldId id="279" r:id="rId16"/>
    <p:sldId id="287" r:id="rId17"/>
    <p:sldId id="284" r:id="rId18"/>
    <p:sldId id="285" r:id="rId19"/>
    <p:sldId id="286" r:id="rId20"/>
    <p:sldId id="280" r:id="rId21"/>
    <p:sldId id="283"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86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4" autoAdjust="0"/>
    <p:restoredTop sz="94660"/>
  </p:normalViewPr>
  <p:slideViewPr>
    <p:cSldViewPr>
      <p:cViewPr varScale="1">
        <p:scale>
          <a:sx n="112" d="100"/>
          <a:sy n="112" d="100"/>
        </p:scale>
        <p:origin x="960"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2.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B00D8E-BD79-47BE-AA74-0D4716B611F1}" type="datetimeFigureOut">
              <a:rPr lang="en-US" smtClean="0"/>
              <a:t>5/9/2016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D10CC0-7B66-438D-9572-4A76220421BC}" type="slidenum">
              <a:rPr lang="en-US" smtClean="0"/>
              <a:t>‹#›</a:t>
            </a:fld>
            <a:endParaRPr lang="en-US"/>
          </a:p>
        </p:txBody>
      </p:sp>
    </p:spTree>
    <p:extLst>
      <p:ext uri="{BB962C8B-B14F-4D97-AF65-F5344CB8AC3E}">
        <p14:creationId xmlns:p14="http://schemas.microsoft.com/office/powerpoint/2010/main" val="4064814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5/9/2016 8:42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Trebuchet MS" pitchFamily="34" charset="0"/>
              </a:rPr>
            </a:br>
            <a:r>
              <a:rPr lang="en-US" sz="500" dirty="0" smtClean="0">
                <a:solidFill>
                  <a:srgbClr val="000000"/>
                </a:solidFill>
                <a:latin typeface="Trebuchet MS" pitchFamily="34" charset="0"/>
              </a:rPr>
              <a:t>MICROSOFT MAKES NO WARRANTIES, EXPRESS, IMPLIED OR STATUTORY, AS TO THE INFORMATION IN THIS PRESENTATION.</a:t>
            </a:r>
          </a:p>
          <a:p>
            <a:endParaRPr lang="en-US" sz="500" dirty="0">
              <a:latin typeface="Trebuchet MS"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extLst>
      <p:ext uri="{BB962C8B-B14F-4D97-AF65-F5344CB8AC3E}">
        <p14:creationId xmlns:p14="http://schemas.microsoft.com/office/powerpoint/2010/main" val="2652369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215810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4131094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844327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898536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extLst>
      <p:ext uri="{BB962C8B-B14F-4D97-AF65-F5344CB8AC3E}">
        <p14:creationId xmlns:p14="http://schemas.microsoft.com/office/powerpoint/2010/main" val="4127287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1238698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extLst>
      <p:ext uri="{BB962C8B-B14F-4D97-AF65-F5344CB8AC3E}">
        <p14:creationId xmlns:p14="http://schemas.microsoft.com/office/powerpoint/2010/main" val="6893291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extLst>
      <p:ext uri="{BB962C8B-B14F-4D97-AF65-F5344CB8AC3E}">
        <p14:creationId xmlns:p14="http://schemas.microsoft.com/office/powerpoint/2010/main" val="13660130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extLst>
      <p:ext uri="{BB962C8B-B14F-4D97-AF65-F5344CB8AC3E}">
        <p14:creationId xmlns:p14="http://schemas.microsoft.com/office/powerpoint/2010/main" val="5202890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4165520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5/9/2016 8:42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Trebuchet MS" pitchFamily="34" charset="0"/>
              </a:rPr>
            </a:br>
            <a:r>
              <a:rPr lang="en-US" dirty="0" smtClean="0">
                <a:solidFill>
                  <a:srgbClr val="000000"/>
                </a:solidFill>
                <a:latin typeface="Trebuchet MS" pitchFamily="34" charset="0"/>
              </a:rPr>
              <a:t>MICROSOFT MAKES NO WARRANTIES, EXPRESS, IMPLIED OR STATUTORY, AS TO THE INFORMATION IN THIS PRESENTATION.</a:t>
            </a:r>
          </a:p>
          <a:p>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dirty="0"/>
          </a:p>
        </p:txBody>
      </p:sp>
    </p:spTree>
    <p:extLst>
      <p:ext uri="{BB962C8B-B14F-4D97-AF65-F5344CB8AC3E}">
        <p14:creationId xmlns:p14="http://schemas.microsoft.com/office/powerpoint/2010/main" val="23413836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5/9/2016 8:42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Trebuchet MS" pitchFamily="34" charset="0"/>
              </a:rPr>
            </a:br>
            <a:r>
              <a:rPr lang="en-US" sz="500" dirty="0" smtClean="0">
                <a:solidFill>
                  <a:srgbClr val="000000"/>
                </a:solidFill>
                <a:latin typeface="Trebuchet MS" pitchFamily="34" charset="0"/>
              </a:rPr>
              <a:t>MICROSOFT MAKES NO WARRANTIES, EXPRESS, IMPLIED OR STATUTORY, AS TO THE INFORMATION IN THIS PRESENTATION.</a:t>
            </a:r>
          </a:p>
          <a:p>
            <a:endParaRPr lang="en-US" sz="500" dirty="0">
              <a:latin typeface="Trebuchet MS"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20</a:t>
            </a:fld>
            <a:endParaRPr lang="en-US" dirty="0"/>
          </a:p>
        </p:txBody>
      </p:sp>
    </p:spTree>
    <p:extLst>
      <p:ext uri="{BB962C8B-B14F-4D97-AF65-F5344CB8AC3E}">
        <p14:creationId xmlns:p14="http://schemas.microsoft.com/office/powerpoint/2010/main" val="2872864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5/9/2016 8:42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Trebuchet MS" pitchFamily="34" charset="0"/>
              </a:rPr>
            </a:br>
            <a:r>
              <a:rPr lang="en-US" dirty="0" smtClean="0">
                <a:solidFill>
                  <a:srgbClr val="000000"/>
                </a:solidFill>
                <a:latin typeface="Trebuchet MS" pitchFamily="34" charset="0"/>
              </a:rPr>
              <a:t>MICROSOFT MAKES NO WARRANTIES, EXPRESS, IMPLIED OR STATUTORY, AS TO THE INFORMATION IN THIS PRESENTATION.</a:t>
            </a:r>
          </a:p>
          <a:p>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Tree>
    <p:extLst>
      <p:ext uri="{BB962C8B-B14F-4D97-AF65-F5344CB8AC3E}">
        <p14:creationId xmlns:p14="http://schemas.microsoft.com/office/powerpoint/2010/main" val="1317119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2053335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624945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1272073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332633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val="2258468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1367190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14" descr="bottombar"/>
          <p:cNvPicPr>
            <a:picLocks noChangeAspect="1" noChangeArrowheads="1"/>
          </p:cNvPicPr>
          <p:nvPr userDrawn="1"/>
        </p:nvPicPr>
        <p:blipFill>
          <a:blip r:embed="rId15"/>
          <a:srcRect/>
          <a:stretch>
            <a:fillRect/>
          </a:stretch>
        </p:blipFill>
        <p:spPr bwMode="auto">
          <a:xfrm>
            <a:off x="0" y="6572250"/>
            <a:ext cx="9144000" cy="285750"/>
          </a:xfrm>
          <a:prstGeom prst="rect">
            <a:avLst/>
          </a:prstGeom>
          <a:noFill/>
        </p:spPr>
      </p:pic>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1.jp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4849" y="1447800"/>
            <a:ext cx="7681913" cy="1523495"/>
          </a:xfrm>
        </p:spPr>
        <p:txBody>
          <a:bodyPr/>
          <a:lstStyle/>
          <a:p>
            <a:r>
              <a:rPr lang="en-US" dirty="0" smtClean="0"/>
              <a:t>Instructor Handbooks for</a:t>
            </a:r>
            <a:br>
              <a:rPr lang="en-US" dirty="0" smtClean="0"/>
            </a:br>
            <a:r>
              <a:rPr lang="en-US" dirty="0" smtClean="0"/>
              <a:t>Youth &amp; Adult Programs</a:t>
            </a:r>
            <a:endParaRPr lang="en-US" dirty="0"/>
          </a:p>
        </p:txBody>
      </p:sp>
      <p:sp>
        <p:nvSpPr>
          <p:cNvPr id="3" name="Subtitle 2"/>
          <p:cNvSpPr>
            <a:spLocks noGrp="1"/>
          </p:cNvSpPr>
          <p:nvPr>
            <p:ph type="subTitle" idx="1"/>
          </p:nvPr>
        </p:nvSpPr>
        <p:spPr>
          <a:xfrm>
            <a:off x="704848" y="4267200"/>
            <a:ext cx="7681913" cy="1370012"/>
          </a:xfrm>
        </p:spPr>
        <p:txBody>
          <a:bodyPr>
            <a:normAutofit/>
          </a:bodyPr>
          <a:lstStyle/>
          <a:p>
            <a:r>
              <a:rPr lang="en-US" sz="3000" dirty="0" smtClean="0"/>
              <a:t>Holly Klotz, Operations Manager</a:t>
            </a:r>
          </a:p>
          <a:p>
            <a:r>
              <a:rPr lang="en-US" sz="3000" dirty="0" smtClean="0"/>
              <a:t>Continuing Ed &amp; Professional Development</a:t>
            </a:r>
          </a:p>
          <a:p>
            <a:r>
              <a:rPr lang="en-US" sz="3000" dirty="0" smtClean="0"/>
              <a:t>Schoolcraft College (Livonia, MI)</a:t>
            </a:r>
            <a:endParaRPr lang="en-US" sz="3000"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096597"/>
            <a:ext cx="8654143" cy="5257800"/>
          </a:xfrm>
          <a:prstGeom prst="rect">
            <a:avLst/>
          </a:prstGeom>
          <a:ln>
            <a:noFill/>
          </a:ln>
          <a:effectLst>
            <a:softEdge rad="112500"/>
          </a:effectLst>
        </p:spPr>
      </p:pic>
      <p:sp>
        <p:nvSpPr>
          <p:cNvPr id="2" name="Title 1"/>
          <p:cNvSpPr>
            <a:spLocks noGrp="1"/>
          </p:cNvSpPr>
          <p:nvPr>
            <p:ph type="title"/>
          </p:nvPr>
        </p:nvSpPr>
        <p:spPr>
          <a:xfrm>
            <a:off x="609600" y="457200"/>
            <a:ext cx="8382000" cy="664797"/>
          </a:xfrm>
        </p:spPr>
        <p:txBody>
          <a:bodyPr/>
          <a:lstStyle/>
          <a:p>
            <a:r>
              <a:rPr dirty="0" smtClean="0"/>
              <a:t>Content</a:t>
            </a:r>
            <a:endParaRPr lang="en-US" dirty="0"/>
          </a:p>
        </p:txBody>
      </p:sp>
      <p:sp>
        <p:nvSpPr>
          <p:cNvPr id="6" name="Text Placeholder 2"/>
          <p:cNvSpPr txBox="1">
            <a:spLocks/>
          </p:cNvSpPr>
          <p:nvPr/>
        </p:nvSpPr>
        <p:spPr>
          <a:xfrm>
            <a:off x="1981200" y="1600200"/>
            <a:ext cx="8382000" cy="2286000"/>
          </a:xfrm>
          <a:prstGeom prst="rect">
            <a:avLst/>
          </a:prstGeom>
        </p:spPr>
        <p:txBody>
          <a:bodyPr/>
          <a:lstStyle>
            <a:lvl1pPr marL="396875" indent="-396875" algn="l" defTabSz="914363" rtl="0" eaLnBrk="1" latinLnBrk="0" hangingPunct="1">
              <a:lnSpc>
                <a:spcPct val="90000"/>
              </a:lnSpc>
              <a:spcBef>
                <a:spcPct val="20000"/>
              </a:spcBef>
              <a:buFontTx/>
              <a:buBlip>
                <a:blip r:embed="rId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Student Evaluations</a:t>
            </a:r>
          </a:p>
          <a:p>
            <a:r>
              <a:rPr lang="en-US" dirty="0" smtClean="0"/>
              <a:t>Class Cancellations</a:t>
            </a:r>
          </a:p>
          <a:p>
            <a:r>
              <a:rPr lang="en-US" dirty="0" smtClean="0"/>
              <a:t>Late Arrival</a:t>
            </a:r>
          </a:p>
          <a:p>
            <a:r>
              <a:rPr lang="en-US" dirty="0" smtClean="0"/>
              <a:t>Taking Breaks</a:t>
            </a:r>
          </a:p>
          <a:p>
            <a:r>
              <a:rPr lang="en-US" dirty="0" smtClean="0"/>
              <a:t>Subs &amp; Make-Ups</a:t>
            </a:r>
          </a:p>
          <a:p>
            <a:pPr marL="0" indent="0">
              <a:buNone/>
            </a:pPr>
            <a:endParaRPr lang="en-US" dirty="0" smtClean="0"/>
          </a:p>
        </p:txBody>
      </p:sp>
    </p:spTree>
    <p:extLst>
      <p:ext uri="{BB962C8B-B14F-4D97-AF65-F5344CB8AC3E}">
        <p14:creationId xmlns:p14="http://schemas.microsoft.com/office/powerpoint/2010/main" val="223893928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1" y="1094463"/>
            <a:ext cx="8610600" cy="5257800"/>
          </a:xfrm>
          <a:prstGeom prst="rect">
            <a:avLst/>
          </a:prstGeom>
          <a:ln>
            <a:noFill/>
          </a:ln>
          <a:effectLst>
            <a:softEdge rad="112500"/>
          </a:effectLst>
        </p:spPr>
      </p:pic>
      <p:sp>
        <p:nvSpPr>
          <p:cNvPr id="2" name="Title 1"/>
          <p:cNvSpPr>
            <a:spLocks noGrp="1"/>
          </p:cNvSpPr>
          <p:nvPr>
            <p:ph type="title"/>
          </p:nvPr>
        </p:nvSpPr>
        <p:spPr>
          <a:xfrm>
            <a:off x="609600" y="457200"/>
            <a:ext cx="8382000" cy="664797"/>
          </a:xfrm>
        </p:spPr>
        <p:txBody>
          <a:bodyPr/>
          <a:lstStyle/>
          <a:p>
            <a:r>
              <a:rPr dirty="0" smtClean="0"/>
              <a:t>Content</a:t>
            </a:r>
            <a:endParaRPr lang="en-US" dirty="0"/>
          </a:p>
        </p:txBody>
      </p:sp>
      <p:sp>
        <p:nvSpPr>
          <p:cNvPr id="6" name="Text Placeholder 2"/>
          <p:cNvSpPr txBox="1">
            <a:spLocks/>
          </p:cNvSpPr>
          <p:nvPr/>
        </p:nvSpPr>
        <p:spPr>
          <a:xfrm>
            <a:off x="1752600" y="1905000"/>
            <a:ext cx="8382000" cy="2286000"/>
          </a:xfrm>
          <a:prstGeom prst="rect">
            <a:avLst/>
          </a:prstGeom>
        </p:spPr>
        <p:txBody>
          <a:bodyPr/>
          <a:lstStyle>
            <a:lvl1pPr marL="396875" indent="-396875" algn="l" defTabSz="914363" rtl="0" eaLnBrk="1" latinLnBrk="0" hangingPunct="1">
              <a:lnSpc>
                <a:spcPct val="90000"/>
              </a:lnSpc>
              <a:spcBef>
                <a:spcPct val="20000"/>
              </a:spcBef>
              <a:buFontTx/>
              <a:buBlip>
                <a:blip r:embed="rId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Campus Closings</a:t>
            </a:r>
          </a:p>
          <a:p>
            <a:r>
              <a:rPr lang="en-US" dirty="0" smtClean="0"/>
              <a:t>Emergencies</a:t>
            </a:r>
          </a:p>
          <a:p>
            <a:r>
              <a:rPr lang="en-US" dirty="0" smtClean="0"/>
              <a:t>Disruptive Students</a:t>
            </a:r>
          </a:p>
        </p:txBody>
      </p:sp>
    </p:spTree>
    <p:extLst>
      <p:ext uri="{BB962C8B-B14F-4D97-AF65-F5344CB8AC3E}">
        <p14:creationId xmlns:p14="http://schemas.microsoft.com/office/powerpoint/2010/main" val="1634226362"/>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382000" cy="664797"/>
          </a:xfrm>
        </p:spPr>
        <p:txBody>
          <a:bodyPr/>
          <a:lstStyle/>
          <a:p>
            <a:r>
              <a:rPr lang="en-US" dirty="0" smtClean="0"/>
              <a:t>Content</a:t>
            </a:r>
            <a:endParaRPr lang="en-US" dirty="0"/>
          </a:p>
        </p:txBody>
      </p:sp>
      <p:sp>
        <p:nvSpPr>
          <p:cNvPr id="6" name="Text Placeholder 2"/>
          <p:cNvSpPr txBox="1">
            <a:spLocks/>
          </p:cNvSpPr>
          <p:nvPr/>
        </p:nvSpPr>
        <p:spPr>
          <a:xfrm>
            <a:off x="609600" y="1524000"/>
            <a:ext cx="8382000" cy="2286000"/>
          </a:xfrm>
          <a:prstGeom prst="rect">
            <a:avLst/>
          </a:prstGeom>
        </p:spPr>
        <p:txBody>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Classroom Location</a:t>
            </a:r>
          </a:p>
          <a:p>
            <a:r>
              <a:rPr lang="en-US" dirty="0" smtClean="0"/>
              <a:t>Classroom Equipment</a:t>
            </a:r>
          </a:p>
          <a:p>
            <a:r>
              <a:rPr lang="en-US" dirty="0" smtClean="0"/>
              <a:t>Wireless Access</a:t>
            </a:r>
          </a:p>
          <a:p>
            <a:r>
              <a:rPr lang="en-US" dirty="0" smtClean="0"/>
              <a:t>Other Resources</a:t>
            </a:r>
          </a:p>
          <a:p>
            <a:pPr lvl="1"/>
            <a:r>
              <a:rPr lang="en-US" dirty="0" smtClean="0"/>
              <a:t>Copying Services</a:t>
            </a:r>
          </a:p>
          <a:p>
            <a:pPr lvl="1"/>
            <a:r>
              <a:rPr lang="en-US" dirty="0" smtClean="0"/>
              <a:t>Faculty Data Drive</a:t>
            </a:r>
            <a:endParaRPr lang="en-US"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9200" y="1371600"/>
            <a:ext cx="3803850" cy="4046649"/>
          </a:xfrm>
          <a:prstGeom prst="rect">
            <a:avLst/>
          </a:prstGeom>
        </p:spPr>
      </p:pic>
    </p:spTree>
    <p:extLst>
      <p:ext uri="{BB962C8B-B14F-4D97-AF65-F5344CB8AC3E}">
        <p14:creationId xmlns:p14="http://schemas.microsoft.com/office/powerpoint/2010/main" val="100072625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382000" cy="664797"/>
          </a:xfrm>
        </p:spPr>
        <p:txBody>
          <a:bodyPr/>
          <a:lstStyle/>
          <a:p>
            <a:r>
              <a:rPr dirty="0" smtClean="0"/>
              <a:t>Content</a:t>
            </a:r>
            <a:endParaRPr lang="en-US" dirty="0"/>
          </a:p>
        </p:txBody>
      </p:sp>
      <p:sp>
        <p:nvSpPr>
          <p:cNvPr id="6" name="Text Placeholder 2"/>
          <p:cNvSpPr txBox="1">
            <a:spLocks/>
          </p:cNvSpPr>
          <p:nvPr/>
        </p:nvSpPr>
        <p:spPr>
          <a:xfrm>
            <a:off x="4343400" y="1219200"/>
            <a:ext cx="8382000" cy="2286000"/>
          </a:xfrm>
          <a:prstGeom prst="rect">
            <a:avLst/>
          </a:prstGeom>
        </p:spPr>
        <p:txBody>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Special Program Info</a:t>
            </a:r>
          </a:p>
          <a:p>
            <a:pPr lvl="1"/>
            <a:r>
              <a:rPr lang="en-US" dirty="0" smtClean="0"/>
              <a:t>Physical Fitness</a:t>
            </a:r>
          </a:p>
          <a:p>
            <a:pPr lvl="1"/>
            <a:r>
              <a:rPr lang="en-US" dirty="0" smtClean="0"/>
              <a:t>Facility Rules</a:t>
            </a:r>
          </a:p>
          <a:p>
            <a:pPr lvl="1"/>
            <a:r>
              <a:rPr lang="en-US" dirty="0" smtClean="0"/>
              <a:t>Certifications</a:t>
            </a:r>
            <a:endParaRPr lang="en-US" dirty="0"/>
          </a:p>
          <a:p>
            <a:pPr lvl="1"/>
            <a:r>
              <a:rPr lang="en-US" dirty="0" smtClean="0"/>
              <a:t>Working w/Children</a:t>
            </a:r>
          </a:p>
          <a:p>
            <a:r>
              <a:rPr lang="en-US" dirty="0" smtClean="0"/>
              <a:t>Off-Campus Trips</a:t>
            </a:r>
          </a:p>
          <a:p>
            <a:r>
              <a:rPr lang="en-US" dirty="0" smtClean="0"/>
              <a:t>Insurance </a:t>
            </a:r>
          </a:p>
          <a:p>
            <a:r>
              <a:rPr lang="en-US" dirty="0" smtClean="0"/>
              <a:t>FERPA</a:t>
            </a:r>
          </a:p>
          <a:p>
            <a:r>
              <a:rPr lang="en-US" dirty="0" smtClean="0"/>
              <a:t>Code of Conduct</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800" y="1981200"/>
            <a:ext cx="2619375" cy="2819400"/>
          </a:xfrm>
          <a:prstGeom prst="rect">
            <a:avLst/>
          </a:prstGeom>
        </p:spPr>
      </p:pic>
    </p:spTree>
    <p:extLst>
      <p:ext uri="{BB962C8B-B14F-4D97-AF65-F5344CB8AC3E}">
        <p14:creationId xmlns:p14="http://schemas.microsoft.com/office/powerpoint/2010/main" val="669501080"/>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382000" cy="685800"/>
          </a:xfrm>
        </p:spPr>
        <p:txBody>
          <a:bodyPr/>
          <a:lstStyle/>
          <a:p>
            <a:r>
              <a:rPr lang="en-US" dirty="0" smtClean="0"/>
              <a:t>Day Camp Staff  </a:t>
            </a:r>
            <a:br>
              <a:rPr lang="en-US" dirty="0" smtClean="0"/>
            </a:br>
            <a:endParaRPr lang="en-US" sz="2400" dirty="0"/>
          </a:p>
        </p:txBody>
      </p:sp>
      <p:pic>
        <p:nvPicPr>
          <p:cNvPr id="3" name="Picture 2"/>
          <p:cNvPicPr>
            <a:picLocks noChangeAspect="1"/>
          </p:cNvPicPr>
          <p:nvPr/>
        </p:nvPicPr>
        <p:blipFill rotWithShape="1">
          <a:blip r:embed="rId3"/>
          <a:srcRect l="35246" t="10768" r="35247" b="21538"/>
          <a:stretch/>
        </p:blipFill>
        <p:spPr>
          <a:xfrm>
            <a:off x="914400" y="1832020"/>
            <a:ext cx="3291840" cy="4142861"/>
          </a:xfrm>
          <a:prstGeom prst="rect">
            <a:avLst/>
          </a:prstGeom>
          <a:ln>
            <a:noFill/>
          </a:ln>
          <a:effectLst>
            <a:glow rad="203200">
              <a:srgbClr val="FC8604">
                <a:alpha val="96863"/>
              </a:srgbClr>
            </a:glow>
            <a:softEdge rad="12700"/>
          </a:effectLst>
        </p:spPr>
      </p:pic>
      <p:pic>
        <p:nvPicPr>
          <p:cNvPr id="5" name="Picture 4"/>
          <p:cNvPicPr/>
          <p:nvPr/>
        </p:nvPicPr>
        <p:blipFill rotWithShape="1">
          <a:blip r:embed="rId4"/>
          <a:srcRect l="35212" t="10977" r="35210" b="20731"/>
          <a:stretch/>
        </p:blipFill>
        <p:spPr>
          <a:xfrm>
            <a:off x="5469689" y="1832020"/>
            <a:ext cx="2648819" cy="3108101"/>
          </a:xfrm>
          <a:prstGeom prst="rect">
            <a:avLst/>
          </a:prstGeom>
        </p:spPr>
      </p:pic>
      <p:sp>
        <p:nvSpPr>
          <p:cNvPr id="4" name="Rectangle 3"/>
          <p:cNvSpPr/>
          <p:nvPr/>
        </p:nvSpPr>
        <p:spPr>
          <a:xfrm>
            <a:off x="5105400" y="5072344"/>
            <a:ext cx="3446328" cy="461665"/>
          </a:xfrm>
          <a:prstGeom prst="rect">
            <a:avLst/>
          </a:prstGeom>
        </p:spPr>
        <p:txBody>
          <a:bodyPr wrap="none">
            <a:spAutoFit/>
          </a:bodyPr>
          <a:lstStyle/>
          <a:p>
            <a:r>
              <a:rPr lang="en-US" sz="2400" dirty="0" smtClean="0"/>
              <a:t>www.schoolcraft.edu/koc</a:t>
            </a:r>
            <a:endParaRPr lang="en-US" sz="2400" dirty="0"/>
          </a:p>
        </p:txBody>
      </p:sp>
    </p:spTree>
    <p:extLst>
      <p:ext uri="{BB962C8B-B14F-4D97-AF65-F5344CB8AC3E}">
        <p14:creationId xmlns:p14="http://schemas.microsoft.com/office/powerpoint/2010/main" val="3683485053"/>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53699"/>
            <a:ext cx="8382000" cy="664797"/>
          </a:xfrm>
        </p:spPr>
        <p:txBody>
          <a:bodyPr/>
          <a:lstStyle/>
          <a:p>
            <a:r>
              <a:rPr lang="en-US" dirty="0" smtClean="0"/>
              <a:t>Day Camp Staff</a:t>
            </a:r>
            <a:endParaRPr lang="en-US" dirty="0"/>
          </a:p>
        </p:txBody>
      </p:sp>
      <p:sp>
        <p:nvSpPr>
          <p:cNvPr id="6" name="Text Placeholder 2"/>
          <p:cNvSpPr txBox="1">
            <a:spLocks/>
          </p:cNvSpPr>
          <p:nvPr/>
        </p:nvSpPr>
        <p:spPr>
          <a:xfrm>
            <a:off x="533400" y="1524000"/>
            <a:ext cx="8382000" cy="2286000"/>
          </a:xfrm>
          <a:prstGeom prst="rect">
            <a:avLst/>
          </a:prstGeom>
        </p:spPr>
        <p:txBody>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Different Website, Checklists, FAQs, Forms</a:t>
            </a:r>
          </a:p>
          <a:p>
            <a:r>
              <a:rPr lang="en-US" dirty="0" smtClean="0"/>
              <a:t>Different Payment Methods/Timing</a:t>
            </a:r>
          </a:p>
          <a:p>
            <a:r>
              <a:rPr lang="en-US" dirty="0" smtClean="0"/>
              <a:t>How to Order/Purchase Supplies</a:t>
            </a:r>
          </a:p>
          <a:p>
            <a:r>
              <a:rPr lang="en-US" dirty="0" smtClean="0"/>
              <a:t>Staff Badges/Apparel</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1000" y="3429000"/>
            <a:ext cx="4572000" cy="282244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0078375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53699"/>
            <a:ext cx="8382000" cy="664797"/>
          </a:xfrm>
        </p:spPr>
        <p:txBody>
          <a:bodyPr/>
          <a:lstStyle/>
          <a:p>
            <a:r>
              <a:rPr lang="en-US" dirty="0" smtClean="0"/>
              <a:t>Day Camp Staff</a:t>
            </a:r>
            <a:endParaRPr lang="en-US" dirty="0"/>
          </a:p>
        </p:txBody>
      </p:sp>
      <p:sp>
        <p:nvSpPr>
          <p:cNvPr id="6" name="Text Placeholder 2"/>
          <p:cNvSpPr txBox="1">
            <a:spLocks/>
          </p:cNvSpPr>
          <p:nvPr/>
        </p:nvSpPr>
        <p:spPr>
          <a:xfrm>
            <a:off x="218660" y="1451113"/>
            <a:ext cx="8382000" cy="2286000"/>
          </a:xfrm>
          <a:prstGeom prst="rect">
            <a:avLst/>
          </a:prstGeom>
        </p:spPr>
        <p:txBody>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Specific Activity Info</a:t>
            </a:r>
          </a:p>
          <a:p>
            <a:r>
              <a:rPr lang="en-US" dirty="0"/>
              <a:t>Field </a:t>
            </a:r>
            <a:r>
              <a:rPr lang="en-US" dirty="0" smtClean="0"/>
              <a:t>Trip Procedures</a:t>
            </a:r>
          </a:p>
          <a:p>
            <a:r>
              <a:rPr lang="en-US" dirty="0" smtClean="0"/>
              <a:t>Emergency Scenarios</a:t>
            </a:r>
          </a:p>
          <a:p>
            <a:r>
              <a:rPr lang="en-US" dirty="0" smtClean="0"/>
              <a:t>Behavior Scenarios</a:t>
            </a: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1406" y="3886200"/>
            <a:ext cx="3998843" cy="243107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 name="Text Placeholder 2"/>
          <p:cNvSpPr txBox="1">
            <a:spLocks/>
          </p:cNvSpPr>
          <p:nvPr/>
        </p:nvSpPr>
        <p:spPr>
          <a:xfrm>
            <a:off x="4379843" y="1447800"/>
            <a:ext cx="8382000" cy="2286000"/>
          </a:xfrm>
          <a:prstGeom prst="rect">
            <a:avLst/>
          </a:prstGeom>
        </p:spPr>
        <p:txBody>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Child Drop Off/Pick Up</a:t>
            </a:r>
          </a:p>
          <a:p>
            <a:r>
              <a:rPr lang="en-US" dirty="0" smtClean="0"/>
              <a:t>Parent Interaction/Tips</a:t>
            </a:r>
          </a:p>
          <a:p>
            <a:r>
              <a:rPr lang="en-US" dirty="0" smtClean="0"/>
              <a:t>Parent Perspectives</a:t>
            </a:r>
          </a:p>
          <a:p>
            <a:r>
              <a:rPr lang="en-US" dirty="0"/>
              <a:t>Social Media </a:t>
            </a:r>
            <a:r>
              <a:rPr lang="en-US" dirty="0" smtClean="0"/>
              <a:t>Policy</a:t>
            </a:r>
          </a:p>
          <a:p>
            <a:endParaRPr lang="en-US" dirty="0" smtClean="0"/>
          </a:p>
          <a:p>
            <a:endParaRPr lang="en-US" dirty="0" smtClean="0"/>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24400" y="3878870"/>
            <a:ext cx="3998843" cy="2438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828982255"/>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53699"/>
            <a:ext cx="8382000" cy="664797"/>
          </a:xfrm>
        </p:spPr>
        <p:txBody>
          <a:bodyPr/>
          <a:lstStyle/>
          <a:p>
            <a:r>
              <a:rPr lang="en-US" dirty="0" smtClean="0"/>
              <a:t>Day Camp Staff</a:t>
            </a:r>
            <a:endParaRPr lang="en-US" dirty="0"/>
          </a:p>
        </p:txBody>
      </p:sp>
      <p:sp>
        <p:nvSpPr>
          <p:cNvPr id="6" name="Text Placeholder 2"/>
          <p:cNvSpPr txBox="1">
            <a:spLocks/>
          </p:cNvSpPr>
          <p:nvPr/>
        </p:nvSpPr>
        <p:spPr>
          <a:xfrm>
            <a:off x="490537" y="1524000"/>
            <a:ext cx="8153400" cy="2362200"/>
          </a:xfrm>
          <a:prstGeom prst="rect">
            <a:avLst/>
          </a:prstGeom>
        </p:spPr>
        <p:txBody>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Cheat sheet for “down time” games/activities</a:t>
            </a:r>
          </a:p>
          <a:p>
            <a:r>
              <a:rPr lang="en-US" dirty="0" smtClean="0"/>
              <a:t>Cheat sheet for songs and skits (campfire)</a:t>
            </a:r>
          </a:p>
          <a:p>
            <a:r>
              <a:rPr lang="en-US" dirty="0" smtClean="0"/>
              <a:t>Provide sample syllabus/schedule</a:t>
            </a:r>
          </a:p>
          <a:p>
            <a:r>
              <a:rPr lang="en-US" dirty="0" smtClean="0"/>
              <a:t>Provide due dates for new class/camp ideas</a:t>
            </a:r>
          </a:p>
          <a:p>
            <a:endParaRPr lang="en-US" dirty="0" smtClean="0"/>
          </a:p>
          <a:p>
            <a:endParaRPr lang="en-US" dirty="0" smtClean="0"/>
          </a:p>
        </p:txBody>
      </p:sp>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r="1439" b="6133"/>
          <a:stretch/>
        </p:blipFill>
        <p:spPr>
          <a:xfrm>
            <a:off x="1752600" y="4038600"/>
            <a:ext cx="5629275" cy="2286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660656928"/>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53699"/>
            <a:ext cx="8382000" cy="664797"/>
          </a:xfrm>
        </p:spPr>
        <p:txBody>
          <a:bodyPr/>
          <a:lstStyle/>
          <a:p>
            <a:r>
              <a:rPr dirty="0" smtClean="0"/>
              <a:t>Distribution</a:t>
            </a:r>
            <a:endParaRPr lang="en-US" dirty="0"/>
          </a:p>
        </p:txBody>
      </p:sp>
      <p:sp>
        <p:nvSpPr>
          <p:cNvPr id="6" name="Text Placeholder 2"/>
          <p:cNvSpPr txBox="1">
            <a:spLocks/>
          </p:cNvSpPr>
          <p:nvPr/>
        </p:nvSpPr>
        <p:spPr>
          <a:xfrm>
            <a:off x="533400" y="1676400"/>
            <a:ext cx="8382000" cy="2286000"/>
          </a:xfrm>
          <a:prstGeom prst="rect">
            <a:avLst/>
          </a:prstGeom>
        </p:spPr>
        <p:txBody>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When Hired</a:t>
            </a:r>
          </a:p>
          <a:p>
            <a:r>
              <a:rPr lang="en-US" dirty="0" smtClean="0"/>
              <a:t>Orientation Tool</a:t>
            </a:r>
          </a:p>
          <a:p>
            <a:r>
              <a:rPr lang="en-US" dirty="0" smtClean="0"/>
              <a:t>During Training (KOC)</a:t>
            </a:r>
          </a:p>
          <a:p>
            <a:r>
              <a:rPr lang="en-US" dirty="0" smtClean="0"/>
              <a:t>Email and/or Online</a:t>
            </a:r>
          </a:p>
          <a:p>
            <a:r>
              <a:rPr lang="en-US" dirty="0" smtClean="0"/>
              <a:t>Regular Mail</a:t>
            </a: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95800" y="1676400"/>
            <a:ext cx="4267200" cy="3352800"/>
          </a:xfrm>
          <a:prstGeom prst="rect">
            <a:avLst/>
          </a:prstGeom>
        </p:spPr>
      </p:pic>
    </p:spTree>
    <p:extLst>
      <p:ext uri="{BB962C8B-B14F-4D97-AF65-F5344CB8AC3E}">
        <p14:creationId xmlns:p14="http://schemas.microsoft.com/office/powerpoint/2010/main" val="1283387803"/>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53699"/>
            <a:ext cx="8382000" cy="664797"/>
          </a:xfrm>
        </p:spPr>
        <p:txBody>
          <a:bodyPr/>
          <a:lstStyle/>
          <a:p>
            <a:r>
              <a:rPr lang="en-US" dirty="0" smtClean="0"/>
              <a:t>Review &amp; Update</a:t>
            </a:r>
            <a:endParaRPr lang="en-US" dirty="0"/>
          </a:p>
        </p:txBody>
      </p:sp>
      <p:sp>
        <p:nvSpPr>
          <p:cNvPr id="6" name="Text Placeholder 2"/>
          <p:cNvSpPr txBox="1">
            <a:spLocks/>
          </p:cNvSpPr>
          <p:nvPr/>
        </p:nvSpPr>
        <p:spPr>
          <a:xfrm>
            <a:off x="609600" y="1371600"/>
            <a:ext cx="8382000" cy="2286000"/>
          </a:xfrm>
          <a:prstGeom prst="rect">
            <a:avLst/>
          </a:prstGeom>
        </p:spPr>
        <p:txBody>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On set schedule</a:t>
            </a:r>
          </a:p>
          <a:p>
            <a:r>
              <a:rPr lang="en-US" dirty="0" smtClean="0"/>
              <a:t>As needed</a:t>
            </a:r>
          </a:p>
          <a:p>
            <a:r>
              <a:rPr lang="en-US" dirty="0" smtClean="0"/>
              <a:t>Coordinated effort</a:t>
            </a:r>
          </a:p>
          <a:p>
            <a:endParaRPr lang="en-US" dirty="0" smtClean="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218496"/>
            <a:ext cx="9144000" cy="6172200"/>
          </a:xfrm>
          <a:prstGeom prst="rect">
            <a:avLst/>
          </a:prstGeom>
        </p:spPr>
      </p:pic>
    </p:spTree>
    <p:extLst>
      <p:ext uri="{BB962C8B-B14F-4D97-AF65-F5344CB8AC3E}">
        <p14:creationId xmlns:p14="http://schemas.microsoft.com/office/powerpoint/2010/main" val="101914494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8892" y="687138"/>
            <a:ext cx="5638800" cy="664797"/>
          </a:xfrm>
        </p:spPr>
        <p:txBody>
          <a:bodyPr/>
          <a:lstStyle/>
          <a:p>
            <a:pPr algn="ctr"/>
            <a:r>
              <a:rPr lang="en-US" dirty="0" smtClean="0"/>
              <a:t>Purpose</a:t>
            </a:r>
            <a:endParaRPr lang="en-US" dirty="0"/>
          </a:p>
        </p:txBody>
      </p:sp>
      <p:sp>
        <p:nvSpPr>
          <p:cNvPr id="4" name="Rounded Rectangle 3"/>
          <p:cNvSpPr/>
          <p:nvPr/>
        </p:nvSpPr>
        <p:spPr bwMode="auto">
          <a:xfrm>
            <a:off x="5683425" y="3205502"/>
            <a:ext cx="2201333" cy="882953"/>
          </a:xfrm>
          <a:prstGeom prst="roundRect">
            <a:avLst>
              <a:gd name="adj" fmla="val 9033"/>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rPr>
              <a:t>Programming</a:t>
            </a:r>
          </a:p>
        </p:txBody>
      </p:sp>
      <p:sp>
        <p:nvSpPr>
          <p:cNvPr id="5" name="Rounded Rectangle 4"/>
          <p:cNvSpPr/>
          <p:nvPr/>
        </p:nvSpPr>
        <p:spPr bwMode="auto">
          <a:xfrm>
            <a:off x="5683426" y="1837242"/>
            <a:ext cx="2201333" cy="882953"/>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rPr>
              <a:t>Students</a:t>
            </a:r>
          </a:p>
        </p:txBody>
      </p:sp>
      <p:sp>
        <p:nvSpPr>
          <p:cNvPr id="6" name="Rounded Rectangle 5"/>
          <p:cNvSpPr/>
          <p:nvPr/>
        </p:nvSpPr>
        <p:spPr bwMode="auto">
          <a:xfrm>
            <a:off x="1060432" y="3205504"/>
            <a:ext cx="2201333" cy="882953"/>
          </a:xfrm>
          <a:prstGeom prst="roundRect">
            <a:avLst>
              <a:gd name="adj" fmla="val 903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300" dirty="0" smtClean="0">
                <a:solidFill>
                  <a:srgbClr val="FFFFFF"/>
                </a:solidFill>
                <a:effectLst>
                  <a:outerShdw blurRad="38100" dist="38100" dir="2700000" algn="tl">
                    <a:srgbClr val="000000">
                      <a:alpha val="43137"/>
                    </a:srgbClr>
                  </a:outerShdw>
                </a:effectLst>
              </a:rPr>
              <a:t>Operations</a:t>
            </a:r>
          </a:p>
        </p:txBody>
      </p:sp>
      <p:sp>
        <p:nvSpPr>
          <p:cNvPr id="8" name="Rounded Rectangle 7"/>
          <p:cNvSpPr/>
          <p:nvPr/>
        </p:nvSpPr>
        <p:spPr bwMode="auto">
          <a:xfrm>
            <a:off x="1060432" y="1782474"/>
            <a:ext cx="2201333" cy="882953"/>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rPr>
              <a:t>Instructors</a:t>
            </a:r>
          </a:p>
        </p:txBody>
      </p:sp>
      <p:sp>
        <p:nvSpPr>
          <p:cNvPr id="9" name="Rounded Rectangle 8"/>
          <p:cNvSpPr/>
          <p:nvPr/>
        </p:nvSpPr>
        <p:spPr bwMode="auto">
          <a:xfrm>
            <a:off x="3377626" y="4572000"/>
            <a:ext cx="2201333" cy="882953"/>
          </a:xfrm>
          <a:prstGeom prst="roundRect">
            <a:avLst>
              <a:gd name="adj" fmla="val 9033"/>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300" dirty="0" smtClean="0">
                <a:solidFill>
                  <a:srgbClr val="FFFFFF"/>
                </a:solidFill>
                <a:effectLst>
                  <a:outerShdw blurRad="38100" dist="38100" dir="2700000" algn="tl">
                    <a:srgbClr val="000000">
                      <a:alpha val="43137"/>
                    </a:srgbClr>
                  </a:outerShdw>
                </a:effectLst>
              </a:rPr>
              <a:t>Marketing</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9993" y="1607805"/>
            <a:ext cx="3276600" cy="3276600"/>
          </a:xfrm>
          <a:prstGeom prst="rect">
            <a:avLst/>
          </a:prstGeom>
        </p:spPr>
      </p:pic>
    </p:spTree>
    <p:extLst>
      <p:ext uri="{BB962C8B-B14F-4D97-AF65-F5344CB8AC3E}">
        <p14:creationId xmlns:p14="http://schemas.microsoft.com/office/powerpoint/2010/main" val="2553810799"/>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3741" y="1917195"/>
            <a:ext cx="7681913" cy="1523495"/>
          </a:xfrm>
        </p:spPr>
        <p:txBody>
          <a:bodyPr/>
          <a:lstStyle/>
          <a:p>
            <a:r>
              <a:rPr lang="en-US" dirty="0" smtClean="0"/>
              <a:t>Thank You!</a:t>
            </a:r>
            <a:endParaRPr lang="en-US" dirty="0"/>
          </a:p>
        </p:txBody>
      </p:sp>
      <p:sp>
        <p:nvSpPr>
          <p:cNvPr id="3" name="Subtitle 2"/>
          <p:cNvSpPr>
            <a:spLocks noGrp="1"/>
          </p:cNvSpPr>
          <p:nvPr>
            <p:ph type="subTitle" idx="1"/>
          </p:nvPr>
        </p:nvSpPr>
        <p:spPr>
          <a:xfrm>
            <a:off x="609600" y="3440690"/>
            <a:ext cx="7681913" cy="1370012"/>
          </a:xfrm>
        </p:spPr>
        <p:txBody>
          <a:bodyPr>
            <a:normAutofit fontScale="92500" lnSpcReduction="20000"/>
          </a:bodyPr>
          <a:lstStyle/>
          <a:p>
            <a:r>
              <a:rPr lang="en-US" dirty="0" smtClean="0"/>
              <a:t>Holly Klotz </a:t>
            </a:r>
          </a:p>
          <a:p>
            <a:r>
              <a:rPr lang="en-US" dirty="0" smtClean="0"/>
              <a:t>Operations Manager</a:t>
            </a:r>
          </a:p>
          <a:p>
            <a:r>
              <a:rPr lang="en-US" dirty="0" smtClean="0"/>
              <a:t>(734) 462-4514</a:t>
            </a:r>
          </a:p>
          <a:p>
            <a:r>
              <a:rPr lang="en-US" dirty="0" smtClean="0"/>
              <a:t>hklotz@schoolcraft.edu</a:t>
            </a:r>
            <a:endParaRPr lang="en-US" dirty="0"/>
          </a:p>
        </p:txBody>
      </p:sp>
      <p:pic>
        <p:nvPicPr>
          <p:cNvPr id="4" name="Picture 3"/>
          <p:cNvPicPr>
            <a:picLocks noChangeAspect="1"/>
          </p:cNvPicPr>
          <p:nvPr/>
        </p:nvPicPr>
        <p:blipFill>
          <a:blip r:embed="rId3"/>
          <a:stretch>
            <a:fillRect/>
          </a:stretch>
        </p:blipFill>
        <p:spPr>
          <a:xfrm>
            <a:off x="4572000" y="762000"/>
            <a:ext cx="4038600" cy="5029200"/>
          </a:xfrm>
          <a:prstGeom prst="rect">
            <a:avLst/>
          </a:prstGeom>
          <a:ln>
            <a:noFill/>
          </a:ln>
          <a:effectLst>
            <a:softEdge rad="112500"/>
          </a:effectLst>
        </p:spPr>
      </p:pic>
    </p:spTree>
    <p:extLst>
      <p:ext uri="{BB962C8B-B14F-4D97-AF65-F5344CB8AC3E}">
        <p14:creationId xmlns:p14="http://schemas.microsoft.com/office/powerpoint/2010/main" val="127194388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31090"/>
            <a:ext cx="8382000" cy="1163395"/>
          </a:xfrm>
        </p:spPr>
        <p:txBody>
          <a:bodyPr>
            <a:normAutofit fontScale="90000"/>
          </a:bodyPr>
          <a:lstStyle/>
          <a:p>
            <a:r>
              <a:rPr lang="en-US" dirty="0" smtClean="0"/>
              <a:t>Procedure</a:t>
            </a:r>
            <a:br>
              <a:rPr lang="en-US" dirty="0" smtClean="0"/>
            </a:br>
            <a:endParaRPr lang="en-US" dirty="0">
              <a:solidFill>
                <a:schemeClr val="tx2"/>
              </a:solidFill>
            </a:endParaRPr>
          </a:p>
        </p:txBody>
      </p:sp>
      <p:sp>
        <p:nvSpPr>
          <p:cNvPr id="3" name="Text Placeholder 2"/>
          <p:cNvSpPr>
            <a:spLocks noGrp="1"/>
          </p:cNvSpPr>
          <p:nvPr>
            <p:ph type="body" sz="quarter" idx="10"/>
          </p:nvPr>
        </p:nvSpPr>
        <p:spPr>
          <a:xfrm>
            <a:off x="762000" y="1371600"/>
            <a:ext cx="8382000" cy="4678605"/>
          </a:xfrm>
        </p:spPr>
        <p:txBody>
          <a:bodyPr>
            <a:normAutofit fontScale="85000" lnSpcReduction="20000"/>
          </a:bodyPr>
          <a:lstStyle/>
          <a:p>
            <a:r>
              <a:rPr lang="en-US" dirty="0" smtClean="0"/>
              <a:t>Budget (printing costs)</a:t>
            </a:r>
          </a:p>
          <a:p>
            <a:r>
              <a:rPr lang="en-US" dirty="0" smtClean="0"/>
              <a:t>Brainstorm</a:t>
            </a:r>
          </a:p>
          <a:p>
            <a:r>
              <a:rPr lang="en-US" dirty="0" smtClean="0"/>
              <a:t>Draft</a:t>
            </a:r>
          </a:p>
          <a:p>
            <a:r>
              <a:rPr lang="en-US" dirty="0" smtClean="0"/>
              <a:t>Review</a:t>
            </a:r>
          </a:p>
          <a:p>
            <a:r>
              <a:rPr lang="en-US" dirty="0" smtClean="0"/>
              <a:t>Seek input from instructors</a:t>
            </a:r>
          </a:p>
          <a:p>
            <a:r>
              <a:rPr lang="en-US" dirty="0" smtClean="0"/>
              <a:t>Seek input from other departments</a:t>
            </a:r>
          </a:p>
          <a:p>
            <a:pPr lvl="1"/>
            <a:r>
              <a:rPr lang="en-US" dirty="0" smtClean="0"/>
              <a:t>Media, IT</a:t>
            </a:r>
          </a:p>
          <a:p>
            <a:pPr lvl="1"/>
            <a:r>
              <a:rPr lang="en-US" dirty="0" smtClean="0"/>
              <a:t>Campus Police</a:t>
            </a:r>
          </a:p>
          <a:p>
            <a:pPr lvl="1"/>
            <a:r>
              <a:rPr lang="en-US" dirty="0" smtClean="0"/>
              <a:t>Counseling/Advising</a:t>
            </a:r>
          </a:p>
          <a:p>
            <a:pPr lvl="1"/>
            <a:r>
              <a:rPr lang="en-US" dirty="0" smtClean="0"/>
              <a:t>Bookstore</a:t>
            </a:r>
          </a:p>
          <a:p>
            <a:pPr lvl="1"/>
            <a:r>
              <a:rPr lang="en-US" dirty="0" smtClean="0"/>
              <a:t>Risk Management</a:t>
            </a:r>
          </a:p>
          <a:p>
            <a:pPr lvl="1"/>
            <a:r>
              <a:rPr lang="en-US" dirty="0" smtClean="0"/>
              <a:t>Payroll</a:t>
            </a:r>
          </a:p>
          <a:p>
            <a:pPr lvl="1"/>
            <a:r>
              <a:rPr lang="en-US" dirty="0" smtClean="0"/>
              <a:t>Human Resources</a:t>
            </a:r>
          </a:p>
          <a:p>
            <a:pPr lvl="1"/>
            <a:endParaRPr lang="en-US" dirty="0" smtClean="0"/>
          </a:p>
          <a:p>
            <a:pPr lvl="1"/>
            <a:endParaRPr lang="en-US" dirty="0" smtClean="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3200400"/>
            <a:ext cx="952717" cy="2540579"/>
          </a:xfrm>
          <a:prstGeom prst="rect">
            <a:avLst/>
          </a:prstGeom>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382000" cy="664797"/>
          </a:xfrm>
        </p:spPr>
        <p:txBody>
          <a:bodyPr/>
          <a:lstStyle/>
          <a:p>
            <a:r>
              <a:rPr dirty="0" smtClean="0"/>
              <a:t>Content</a:t>
            </a:r>
            <a:endParaRPr lang="en-US" dirty="0"/>
          </a:p>
        </p:txBody>
      </p:sp>
      <p:pic>
        <p:nvPicPr>
          <p:cNvPr id="6" name="Picture 5"/>
          <p:cNvPicPr>
            <a:picLocks noChangeAspect="1"/>
          </p:cNvPicPr>
          <p:nvPr/>
        </p:nvPicPr>
        <p:blipFill rotWithShape="1">
          <a:blip r:embed="rId3"/>
          <a:srcRect l="680" r="1360"/>
          <a:stretch/>
        </p:blipFill>
        <p:spPr>
          <a:xfrm>
            <a:off x="818322" y="1524000"/>
            <a:ext cx="3505200" cy="4383291"/>
          </a:xfrm>
          <a:prstGeom prst="rect">
            <a:avLst/>
          </a:prstGeom>
          <a:ln>
            <a:noFill/>
          </a:ln>
          <a:effectLst>
            <a:softEdge rad="63500"/>
          </a:effectLst>
        </p:spPr>
      </p:pic>
      <p:pic>
        <p:nvPicPr>
          <p:cNvPr id="3" name="Picture 2"/>
          <p:cNvPicPr>
            <a:picLocks noChangeAspect="1"/>
          </p:cNvPicPr>
          <p:nvPr/>
        </p:nvPicPr>
        <p:blipFill rotWithShape="1">
          <a:blip r:embed="rId4"/>
          <a:srcRect l="35246" t="10768" r="35247" b="21538"/>
          <a:stretch/>
        </p:blipFill>
        <p:spPr>
          <a:xfrm>
            <a:off x="5029200" y="810138"/>
            <a:ext cx="3291840" cy="4142861"/>
          </a:xfrm>
          <a:prstGeom prst="rect">
            <a:avLst/>
          </a:prstGeom>
          <a:ln>
            <a:noFill/>
          </a:ln>
          <a:effectLst>
            <a:glow rad="203200">
              <a:srgbClr val="FC8604">
                <a:alpha val="96863"/>
              </a:srgbClr>
            </a:glow>
            <a:softEdge rad="12700"/>
          </a:effectLst>
        </p:spPr>
      </p:pic>
      <p:sp>
        <p:nvSpPr>
          <p:cNvPr id="4" name="TextBox 3"/>
          <p:cNvSpPr txBox="1"/>
          <p:nvPr/>
        </p:nvSpPr>
        <p:spPr>
          <a:xfrm>
            <a:off x="1371600" y="6124628"/>
            <a:ext cx="6477000" cy="369332"/>
          </a:xfrm>
          <a:prstGeom prst="rect">
            <a:avLst/>
          </a:prstGeom>
          <a:noFill/>
        </p:spPr>
        <p:txBody>
          <a:bodyPr wrap="square" rtlCol="0">
            <a:spAutoFit/>
          </a:bodyPr>
          <a:lstStyle/>
          <a:p>
            <a:pPr algn="ctr"/>
            <a:r>
              <a:rPr lang="en-US" dirty="0" smtClean="0"/>
              <a:t>NOTE: LERN has copies of handbooks from other locations as well</a:t>
            </a:r>
            <a:endParaRPr lang="en-US"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382000" cy="664797"/>
          </a:xfrm>
        </p:spPr>
        <p:txBody>
          <a:bodyPr/>
          <a:lstStyle/>
          <a:p>
            <a:r>
              <a:rPr dirty="0" smtClean="0"/>
              <a:t>Content</a:t>
            </a:r>
            <a:endParaRPr lang="en-US" dirty="0"/>
          </a:p>
        </p:txBody>
      </p:sp>
      <p:sp>
        <p:nvSpPr>
          <p:cNvPr id="6" name="Text Placeholder 2"/>
          <p:cNvSpPr txBox="1">
            <a:spLocks/>
          </p:cNvSpPr>
          <p:nvPr/>
        </p:nvSpPr>
        <p:spPr>
          <a:xfrm>
            <a:off x="609600" y="1524000"/>
            <a:ext cx="8382000" cy="2286000"/>
          </a:xfrm>
          <a:prstGeom prst="rect">
            <a:avLst/>
          </a:prstGeom>
        </p:spPr>
        <p:txBody>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Welcome</a:t>
            </a:r>
          </a:p>
          <a:p>
            <a:r>
              <a:rPr lang="en-US" dirty="0" smtClean="0"/>
              <a:t>Table of Contents</a:t>
            </a:r>
          </a:p>
          <a:p>
            <a:r>
              <a:rPr lang="en-US" dirty="0" smtClean="0"/>
              <a:t>Intro</a:t>
            </a:r>
          </a:p>
          <a:p>
            <a:r>
              <a:rPr lang="en-US" dirty="0" smtClean="0"/>
              <a:t>Checklist</a:t>
            </a:r>
          </a:p>
          <a:p>
            <a:r>
              <a:rPr lang="en-US" dirty="0" smtClean="0"/>
              <a:t>General Campus Info</a:t>
            </a:r>
          </a:p>
          <a:p>
            <a:pPr lvl="1"/>
            <a:r>
              <a:rPr lang="en-US" dirty="0" smtClean="0"/>
              <a:t>Parking</a:t>
            </a:r>
          </a:p>
          <a:p>
            <a:pPr lvl="1"/>
            <a:r>
              <a:rPr lang="en-US" dirty="0" smtClean="0"/>
              <a:t>ID Badge</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5400" y="789598"/>
            <a:ext cx="3390553" cy="4648200"/>
          </a:xfrm>
          <a:prstGeom prst="rect">
            <a:avLst/>
          </a:prstGeom>
        </p:spPr>
      </p:pic>
    </p:spTree>
    <p:extLst>
      <p:ext uri="{BB962C8B-B14F-4D97-AF65-F5344CB8AC3E}">
        <p14:creationId xmlns:p14="http://schemas.microsoft.com/office/powerpoint/2010/main" val="126669406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382000" cy="664797"/>
          </a:xfrm>
        </p:spPr>
        <p:txBody>
          <a:bodyPr/>
          <a:lstStyle/>
          <a:p>
            <a:r>
              <a:rPr dirty="0" smtClean="0"/>
              <a:t>Content</a:t>
            </a:r>
            <a:endParaRPr lang="en-US" dirty="0"/>
          </a:p>
        </p:txBody>
      </p:sp>
      <p:sp>
        <p:nvSpPr>
          <p:cNvPr id="6" name="Text Placeholder 2"/>
          <p:cNvSpPr txBox="1">
            <a:spLocks/>
          </p:cNvSpPr>
          <p:nvPr/>
        </p:nvSpPr>
        <p:spPr>
          <a:xfrm>
            <a:off x="4876800" y="1752600"/>
            <a:ext cx="8382000" cy="2286000"/>
          </a:xfrm>
          <a:prstGeom prst="rect">
            <a:avLst/>
          </a:prstGeom>
        </p:spPr>
        <p:txBody>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Contracts</a:t>
            </a:r>
          </a:p>
          <a:p>
            <a:r>
              <a:rPr lang="en-US" dirty="0"/>
              <a:t>Compensation</a:t>
            </a:r>
          </a:p>
          <a:p>
            <a:r>
              <a:rPr lang="en-US" dirty="0"/>
              <a:t>Benefits</a:t>
            </a:r>
          </a:p>
          <a:p>
            <a:pPr lvl="1"/>
            <a:r>
              <a:rPr lang="en-US" dirty="0"/>
              <a:t>Discounts</a:t>
            </a:r>
          </a:p>
          <a:p>
            <a:pPr lvl="1"/>
            <a:r>
              <a:rPr lang="en-US" dirty="0"/>
              <a:t>Staff Development</a:t>
            </a:r>
          </a:p>
          <a:p>
            <a:pPr marL="0" indent="0">
              <a:buNone/>
            </a:pPr>
            <a:endParaRPr lang="en-US" dirty="0" smtClean="0"/>
          </a:p>
        </p:txBody>
      </p:sp>
      <p:pic>
        <p:nvPicPr>
          <p:cNvPr id="5" name="Picture 4" descr="M:\Group\Continuing Education\Scanned Files\LOI Example.jpg"/>
          <p:cNvPicPr/>
          <p:nvPr/>
        </p:nvPicPr>
        <p:blipFill rotWithShape="1">
          <a:blip r:embed="rId5" cstate="print">
            <a:extLst>
              <a:ext uri="{28A0092B-C50C-407E-A947-70E740481C1C}">
                <a14:useLocalDpi xmlns:a14="http://schemas.microsoft.com/office/drawing/2010/main" val="0"/>
              </a:ext>
            </a:extLst>
          </a:blip>
          <a:srcRect b="11378"/>
          <a:stretch/>
        </p:blipFill>
        <p:spPr bwMode="auto">
          <a:xfrm>
            <a:off x="990600" y="1524000"/>
            <a:ext cx="3352800" cy="4191000"/>
          </a:xfrm>
          <a:prstGeom prst="rect">
            <a:avLst/>
          </a:prstGeom>
          <a:noFill/>
          <a:ln>
            <a:noFill/>
          </a:ln>
          <a:effectLst>
            <a:glow rad="228600">
              <a:schemeClr val="accent5">
                <a:satMod val="175000"/>
                <a:alpha val="40000"/>
              </a:schemeClr>
            </a:glo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64491921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382000" cy="664797"/>
          </a:xfrm>
        </p:spPr>
        <p:txBody>
          <a:bodyPr/>
          <a:lstStyle/>
          <a:p>
            <a:r>
              <a:rPr dirty="0" smtClean="0"/>
              <a:t>Content</a:t>
            </a:r>
            <a:endParaRPr lang="en-US" dirty="0"/>
          </a:p>
        </p:txBody>
      </p:sp>
      <p:sp>
        <p:nvSpPr>
          <p:cNvPr id="6" name="Text Placeholder 2"/>
          <p:cNvSpPr txBox="1">
            <a:spLocks/>
          </p:cNvSpPr>
          <p:nvPr/>
        </p:nvSpPr>
        <p:spPr>
          <a:xfrm>
            <a:off x="609600" y="1905000"/>
            <a:ext cx="8382000" cy="2286000"/>
          </a:xfrm>
          <a:prstGeom prst="rect">
            <a:avLst/>
          </a:prstGeom>
        </p:spPr>
        <p:txBody>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Marketing Plan</a:t>
            </a:r>
          </a:p>
          <a:p>
            <a:r>
              <a:rPr lang="en-US" dirty="0" smtClean="0"/>
              <a:t>New Class Ideas</a:t>
            </a:r>
          </a:p>
          <a:p>
            <a:pPr lvl="1"/>
            <a:r>
              <a:rPr lang="en-US" dirty="0" smtClean="0"/>
              <a:t>How to submit</a:t>
            </a:r>
          </a:p>
          <a:p>
            <a:pPr lvl="1"/>
            <a:r>
              <a:rPr lang="en-US" dirty="0" smtClean="0"/>
              <a:t>Timing</a:t>
            </a:r>
          </a:p>
          <a:p>
            <a:pPr marL="0" indent="0">
              <a:buNone/>
            </a:pPr>
            <a:endParaRPr lang="en-US" dirty="0" smtClean="0"/>
          </a:p>
        </p:txBody>
      </p:sp>
      <p:pic>
        <p:nvPicPr>
          <p:cNvPr id="7" name="Picture 6"/>
          <p:cNvPicPr/>
          <p:nvPr/>
        </p:nvPicPr>
        <p:blipFill rotWithShape="1">
          <a:blip r:embed="rId5">
            <a:extLst>
              <a:ext uri="{28A0092B-C50C-407E-A947-70E740481C1C}">
                <a14:useLocalDpi xmlns:a14="http://schemas.microsoft.com/office/drawing/2010/main" val="0"/>
              </a:ext>
            </a:extLst>
          </a:blip>
          <a:srcRect b="1737"/>
          <a:stretch/>
        </p:blipFill>
        <p:spPr bwMode="auto">
          <a:xfrm>
            <a:off x="4572000" y="1295400"/>
            <a:ext cx="3587750" cy="4267200"/>
          </a:xfrm>
          <a:prstGeom prst="roundRect">
            <a:avLst>
              <a:gd name="adj" fmla="val 8594"/>
            </a:avLst>
          </a:prstGeom>
          <a:solidFill>
            <a:srgbClr val="FFFFFF">
              <a:shade val="85000"/>
            </a:srgbClr>
          </a:solidFill>
          <a:ln>
            <a:noFill/>
          </a:ln>
          <a:effectLst>
            <a:glow rad="228600">
              <a:schemeClr val="accent5">
                <a:satMod val="175000"/>
                <a:alpha val="40000"/>
              </a:schemeClr>
            </a:glow>
            <a:outerShdw dist="35921" dir="2700000" algn="ctr" rotWithShape="0">
              <a:schemeClr val="bg2"/>
            </a:outerShdw>
          </a:effectLst>
          <a:extLst/>
        </p:spPr>
      </p:pic>
    </p:spTree>
    <p:extLst>
      <p:ext uri="{BB962C8B-B14F-4D97-AF65-F5344CB8AC3E}">
        <p14:creationId xmlns:p14="http://schemas.microsoft.com/office/powerpoint/2010/main" val="361031755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382000" cy="664797"/>
          </a:xfrm>
        </p:spPr>
        <p:txBody>
          <a:bodyPr/>
          <a:lstStyle/>
          <a:p>
            <a:r>
              <a:rPr dirty="0" smtClean="0"/>
              <a:t>Content</a:t>
            </a:r>
            <a:endParaRPr lang="en-US" dirty="0"/>
          </a:p>
        </p:txBody>
      </p:sp>
      <p:sp>
        <p:nvSpPr>
          <p:cNvPr id="6" name="Text Placeholder 2"/>
          <p:cNvSpPr txBox="1">
            <a:spLocks/>
          </p:cNvSpPr>
          <p:nvPr/>
        </p:nvSpPr>
        <p:spPr>
          <a:xfrm>
            <a:off x="4648200" y="1981200"/>
            <a:ext cx="8382000" cy="2286000"/>
          </a:xfrm>
          <a:prstGeom prst="rect">
            <a:avLst/>
          </a:prstGeom>
        </p:spPr>
        <p:txBody>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Class Syllabus</a:t>
            </a:r>
          </a:p>
          <a:p>
            <a:r>
              <a:rPr lang="en-US" dirty="0" smtClean="0"/>
              <a:t>Student FAQs</a:t>
            </a:r>
          </a:p>
          <a:p>
            <a:r>
              <a:rPr lang="en-US" dirty="0" smtClean="0"/>
              <a:t>Textbooks</a:t>
            </a:r>
          </a:p>
          <a:p>
            <a:r>
              <a:rPr lang="en-US" dirty="0" smtClean="0"/>
              <a:t>Supplies</a:t>
            </a:r>
          </a:p>
          <a:p>
            <a:pPr marL="0" indent="0">
              <a:buNone/>
            </a:pPr>
            <a:endParaRPr lang="en-US" dirty="0" smtClean="0"/>
          </a:p>
        </p:txBody>
      </p:sp>
      <p:pic>
        <p:nvPicPr>
          <p:cNvPr id="5" name="Picture 4" descr="M:\Group\Continuing Education\Scanned Files\Syllabus.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0" y="1524000"/>
            <a:ext cx="3429000" cy="4343400"/>
          </a:xfrm>
          <a:prstGeom prst="rect">
            <a:avLst/>
          </a:prstGeom>
          <a:noFill/>
          <a:ln>
            <a:noFill/>
          </a:ln>
          <a:effectLst>
            <a:glow rad="228600">
              <a:schemeClr val="accent5">
                <a:satMod val="175000"/>
                <a:alpha val="40000"/>
              </a:schemeClr>
            </a:glow>
          </a:effectLst>
        </p:spPr>
      </p:pic>
    </p:spTree>
    <p:extLst>
      <p:ext uri="{BB962C8B-B14F-4D97-AF65-F5344CB8AC3E}">
        <p14:creationId xmlns:p14="http://schemas.microsoft.com/office/powerpoint/2010/main" val="404416648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121997"/>
            <a:ext cx="8577943" cy="5257800"/>
          </a:xfrm>
          <a:prstGeom prst="rect">
            <a:avLst/>
          </a:prstGeom>
          <a:ln>
            <a:noFill/>
          </a:ln>
          <a:effectLst>
            <a:softEdge rad="112500"/>
          </a:effectLst>
        </p:spPr>
      </p:pic>
      <p:sp>
        <p:nvSpPr>
          <p:cNvPr id="2" name="Title 1"/>
          <p:cNvSpPr>
            <a:spLocks noGrp="1"/>
          </p:cNvSpPr>
          <p:nvPr>
            <p:ph type="title"/>
          </p:nvPr>
        </p:nvSpPr>
        <p:spPr>
          <a:xfrm>
            <a:off x="609600" y="457200"/>
            <a:ext cx="8382000" cy="664797"/>
          </a:xfrm>
        </p:spPr>
        <p:txBody>
          <a:bodyPr/>
          <a:lstStyle/>
          <a:p>
            <a:r>
              <a:rPr dirty="0" smtClean="0"/>
              <a:t>Content</a:t>
            </a:r>
            <a:endParaRPr lang="en-US" dirty="0"/>
          </a:p>
        </p:txBody>
      </p:sp>
      <p:sp>
        <p:nvSpPr>
          <p:cNvPr id="6" name="Text Placeholder 2"/>
          <p:cNvSpPr txBox="1">
            <a:spLocks/>
          </p:cNvSpPr>
          <p:nvPr/>
        </p:nvSpPr>
        <p:spPr>
          <a:xfrm>
            <a:off x="1828800" y="1600200"/>
            <a:ext cx="8382000" cy="2286000"/>
          </a:xfrm>
          <a:prstGeom prst="rect">
            <a:avLst/>
          </a:prstGeom>
        </p:spPr>
        <p:txBody>
          <a:bodyPr/>
          <a:lstStyle>
            <a:lvl1pPr marL="396875" indent="-396875" algn="l" defTabSz="914363" rtl="0" eaLnBrk="1" latinLnBrk="0" hangingPunct="1">
              <a:lnSpc>
                <a:spcPct val="90000"/>
              </a:lnSpc>
              <a:spcBef>
                <a:spcPct val="20000"/>
              </a:spcBef>
              <a:buFontTx/>
              <a:buBlip>
                <a:blip r:embed="rId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Registration</a:t>
            </a:r>
          </a:p>
          <a:p>
            <a:r>
              <a:rPr lang="en-US" dirty="0" smtClean="0"/>
              <a:t>Student Inquiries</a:t>
            </a:r>
          </a:p>
          <a:p>
            <a:r>
              <a:rPr lang="en-US" dirty="0" smtClean="0"/>
              <a:t>Class Rosters</a:t>
            </a:r>
          </a:p>
          <a:p>
            <a:r>
              <a:rPr lang="en-US" dirty="0" smtClean="0"/>
              <a:t>Attendance/Grading</a:t>
            </a:r>
          </a:p>
          <a:p>
            <a:r>
              <a:rPr lang="en-US" dirty="0" smtClean="0"/>
              <a:t>Student Services</a:t>
            </a:r>
          </a:p>
          <a:p>
            <a:pPr marL="0" indent="0">
              <a:buNone/>
            </a:pPr>
            <a:endParaRPr lang="en-US" dirty="0" smtClean="0"/>
          </a:p>
        </p:txBody>
      </p:sp>
    </p:spTree>
    <p:extLst>
      <p:ext uri="{BB962C8B-B14F-4D97-AF65-F5344CB8AC3E}">
        <p14:creationId xmlns:p14="http://schemas.microsoft.com/office/powerpoint/2010/main" val="122727458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Blue Trebuchet 4-3 template-template_April-17-2007">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Trebuchet MS"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65B5691-0686-4C8F-9AB9-A93F5285A6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Sample presentation slides (Soft blue with bar design)</Template>
  <TotalTime>621</TotalTime>
  <Words>704</Words>
  <Application>Microsoft Office PowerPoint</Application>
  <PresentationFormat>On-screen Show (4:3)</PresentationFormat>
  <Paragraphs>151</Paragraphs>
  <Slides>20</Slides>
  <Notes>20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Arial</vt:lpstr>
      <vt:lpstr>Calibri</vt:lpstr>
      <vt:lpstr>Courier New</vt:lpstr>
      <vt:lpstr>Trebuchet MS</vt:lpstr>
      <vt:lpstr>Wingdings</vt:lpstr>
      <vt:lpstr>Blue Trebuchet 4-3 template-template_April-17-2007</vt:lpstr>
      <vt:lpstr>White with Courier font for code slides</vt:lpstr>
      <vt:lpstr>Instructor Handbooks for Youth &amp; Adult Programs</vt:lpstr>
      <vt:lpstr>Purpose</vt:lpstr>
      <vt:lpstr>Procedure </vt:lpstr>
      <vt:lpstr>Content</vt:lpstr>
      <vt:lpstr>Content</vt:lpstr>
      <vt:lpstr>Content</vt:lpstr>
      <vt:lpstr>Content</vt:lpstr>
      <vt:lpstr>Content</vt:lpstr>
      <vt:lpstr>Content</vt:lpstr>
      <vt:lpstr>Content</vt:lpstr>
      <vt:lpstr>Content</vt:lpstr>
      <vt:lpstr>Content</vt:lpstr>
      <vt:lpstr>Content</vt:lpstr>
      <vt:lpstr>Day Camp Staff   </vt:lpstr>
      <vt:lpstr>Day Camp Staff</vt:lpstr>
      <vt:lpstr>Day Camp Staff</vt:lpstr>
      <vt:lpstr>Day Camp Staff</vt:lpstr>
      <vt:lpstr>Distribution</vt:lpstr>
      <vt:lpstr>Review &amp; Update</vt:lpstr>
      <vt:lpstr>Thank You!</vt:lpstr>
    </vt:vector>
  </TitlesOfParts>
  <Company>Schoolcraft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Instructor  Handbook</dc:title>
  <dc:creator>Holly Klotz</dc:creator>
  <cp:keywords/>
  <cp:lastModifiedBy>Holly Klotz</cp:lastModifiedBy>
  <cp:revision>123</cp:revision>
  <dcterms:created xsi:type="dcterms:W3CDTF">2015-11-05T18:39:04Z</dcterms:created>
  <dcterms:modified xsi:type="dcterms:W3CDTF">2016-05-09T12:46:53Z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TC102867759990</vt:lpwstr>
  </property>
</Properties>
</file>