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83" r:id="rId4"/>
    <p:sldId id="258" r:id="rId5"/>
    <p:sldId id="259" r:id="rId6"/>
    <p:sldId id="257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80" r:id="rId19"/>
    <p:sldId id="272" r:id="rId20"/>
    <p:sldId id="281" r:id="rId21"/>
    <p:sldId id="282" r:id="rId22"/>
    <p:sldId id="277" r:id="rId23"/>
    <p:sldId id="276" r:id="rId24"/>
    <p:sldId id="279" r:id="rId25"/>
    <p:sldId id="273" r:id="rId26"/>
    <p:sldId id="274" r:id="rId27"/>
    <p:sldId id="27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F25B8-88AC-4149-8EBE-6C0967BB8121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4E63-7CBD-4C69-AEA5-3A9F33628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380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F25B8-88AC-4149-8EBE-6C0967BB8121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4E63-7CBD-4C69-AEA5-3A9F33628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316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F25B8-88AC-4149-8EBE-6C0967BB8121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4E63-7CBD-4C69-AEA5-3A9F33628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50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F25B8-88AC-4149-8EBE-6C0967BB8121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4E63-7CBD-4C69-AEA5-3A9F33628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62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F25B8-88AC-4149-8EBE-6C0967BB8121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4E63-7CBD-4C69-AEA5-3A9F33628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00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F25B8-88AC-4149-8EBE-6C0967BB8121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4E63-7CBD-4C69-AEA5-3A9F33628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93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F25B8-88AC-4149-8EBE-6C0967BB8121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4E63-7CBD-4C69-AEA5-3A9F33628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303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F25B8-88AC-4149-8EBE-6C0967BB8121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4E63-7CBD-4C69-AEA5-3A9F33628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09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F25B8-88AC-4149-8EBE-6C0967BB8121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4E63-7CBD-4C69-AEA5-3A9F33628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580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F25B8-88AC-4149-8EBE-6C0967BB8121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4E63-7CBD-4C69-AEA5-3A9F33628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875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F25B8-88AC-4149-8EBE-6C0967BB8121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4E63-7CBD-4C69-AEA5-3A9F33628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19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F25B8-88AC-4149-8EBE-6C0967BB8121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34E63-7CBD-4C69-AEA5-3A9F33628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72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mailto:research@lern.or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LERN’s Exclusive </a:t>
            </a:r>
            <a:br>
              <a:rPr lang="en-US" dirty="0" smtClean="0"/>
            </a:br>
            <a:r>
              <a:rPr lang="en-US" dirty="0" smtClean="0"/>
              <a:t>Integrated Marketing Study for Lifelong Learning Programs 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92" y="2057400"/>
            <a:ext cx="2873004" cy="3352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260" y="2107014"/>
            <a:ext cx="2022940" cy="32874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131333"/>
            <a:ext cx="2558068" cy="32631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24200" y="5772834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January 23, 2019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5240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Recreation Departments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95400"/>
            <a:ext cx="7239000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467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 for</a:t>
            </a:r>
            <a:br>
              <a:rPr lang="en-US" dirty="0" smtClean="0"/>
            </a:br>
            <a:r>
              <a:rPr lang="en-US" dirty="0" smtClean="0"/>
              <a:t>Recreation Departments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1.Social media, combining unpaid Social Media and Facebook Ads, rivals Email for success.</a:t>
            </a:r>
          </a:p>
          <a:p>
            <a:pPr marL="0" indent="0">
              <a:buNone/>
            </a:pPr>
            <a:r>
              <a:rPr lang="en-US" dirty="0" smtClean="0"/>
              <a:t>2.Recreation departments are leading the field in using Instagram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** LERN predicts more lifelong learning programs in other settings will begin promoting with Instagram.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Nicole Siscaretti-Doyle will do a conference session just on Instagram Thursday 11:20 a.m.  **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3.Flyers in schools, as well as Public Service Announcements (PSAs) in traditional media (newspapers, radio, etc.)  also one of the most successful strategies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4. Seventeen strategies are used by one or more successful recreation departments; the most of any constituency.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716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Community Education in Public Schools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24000"/>
            <a:ext cx="6827309" cy="5120482"/>
          </a:xfrm>
        </p:spPr>
      </p:pic>
    </p:spTree>
    <p:extLst>
      <p:ext uri="{BB962C8B-B14F-4D97-AF65-F5344CB8AC3E}">
        <p14:creationId xmlns:p14="http://schemas.microsoft.com/office/powerpoint/2010/main" val="4028691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Results for </a:t>
            </a:r>
            <a:br>
              <a:rPr lang="en-US" dirty="0" smtClean="0"/>
            </a:br>
            <a:r>
              <a:rPr lang="en-US" dirty="0" smtClean="0"/>
              <a:t>Community Education in Public Schools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1.Moving people from the Print Brochure to Contact Us is one of the top 3 strategies.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** LERN predicts programs will want to make Contact Us  a)More visible; b) More ways to contact you; and c) Encourage people more to contact you **</a:t>
            </a:r>
          </a:p>
          <a:p>
            <a:pPr marL="0" indent="0">
              <a:buNone/>
            </a:pPr>
            <a:r>
              <a:rPr lang="en-US" dirty="0" smtClean="0"/>
              <a:t>2.Flyers in schools one of the top strategies</a:t>
            </a:r>
          </a:p>
          <a:p>
            <a:pPr marL="0" indent="0">
              <a:buNone/>
            </a:pPr>
            <a:r>
              <a:rPr lang="en-US" dirty="0" smtClean="0"/>
              <a:t>3.Social media, both unpaid and paid, also a top strategy.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31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Continuing Education </a:t>
            </a:r>
            <a:br>
              <a:rPr lang="en-US" dirty="0" smtClean="0"/>
            </a:br>
            <a:r>
              <a:rPr lang="en-US" dirty="0" smtClean="0"/>
              <a:t>in Universities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24000"/>
            <a:ext cx="67056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008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 for</a:t>
            </a:r>
            <a:br>
              <a:rPr lang="en-US" dirty="0" smtClean="0"/>
            </a:br>
            <a:r>
              <a:rPr lang="en-US" dirty="0" smtClean="0"/>
              <a:t>Continuing Education in Universities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1.Paid online ads, both Facebook and also banner and other digital ads, are more prominent.</a:t>
            </a:r>
          </a:p>
          <a:p>
            <a:pPr marL="0" indent="0">
              <a:buNone/>
            </a:pPr>
            <a:r>
              <a:rPr lang="en-US" dirty="0" smtClean="0"/>
              <a:t>2.Search engine optimization (SEO) is much more prominent.</a:t>
            </a:r>
          </a:p>
          <a:p>
            <a:pPr marL="0" indent="0">
              <a:buNone/>
            </a:pPr>
            <a:r>
              <a:rPr lang="en-US" dirty="0" smtClean="0"/>
              <a:t>3.Web sign up for the Print Brochure is also one of the top strategies.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930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Continuing Education </a:t>
            </a:r>
            <a:br>
              <a:rPr lang="en-US" dirty="0" smtClean="0"/>
            </a:br>
            <a:r>
              <a:rPr lang="en-US" dirty="0" smtClean="0"/>
              <a:t>in Community Colleges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47800"/>
            <a:ext cx="6807200" cy="5105400"/>
          </a:xfrm>
        </p:spPr>
      </p:pic>
    </p:spTree>
    <p:extLst>
      <p:ext uri="{BB962C8B-B14F-4D97-AF65-F5344CB8AC3E}">
        <p14:creationId xmlns:p14="http://schemas.microsoft.com/office/powerpoint/2010/main" val="3274901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 for </a:t>
            </a:r>
            <a:br>
              <a:rPr lang="en-US" dirty="0" smtClean="0"/>
            </a:br>
            <a:r>
              <a:rPr lang="en-US" dirty="0" smtClean="0"/>
              <a:t>Continuing Education in Colleges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1.Video makes the top 5 strategies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** LERN predicts and recommends more video in digital marketing **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2.Moving people from the Print Brochure to Contact Us very prominent strategy.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3.SEO and Facebook Ads also top strategies.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525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12 Months - More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24000"/>
            <a:ext cx="6807200" cy="5105400"/>
          </a:xfrm>
        </p:spPr>
      </p:pic>
    </p:spTree>
    <p:extLst>
      <p:ext uri="{BB962C8B-B14F-4D97-AF65-F5344CB8AC3E}">
        <p14:creationId xmlns:p14="http://schemas.microsoft.com/office/powerpoint/2010/main" val="83175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Integrated Marketing </a:t>
            </a:r>
            <a:br>
              <a:rPr lang="en-US" dirty="0" smtClean="0"/>
            </a:br>
            <a:r>
              <a:rPr lang="en-US" dirty="0" smtClean="0"/>
              <a:t>for Small Teams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1.Keep your brochure quality high.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2.Keep sending out emails.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3.Periodically improve</a:t>
            </a:r>
            <a:br>
              <a:rPr lang="en-US" dirty="0" smtClean="0"/>
            </a:br>
            <a:r>
              <a:rPr lang="en-US" dirty="0" smtClean="0"/>
              <a:t> your web site. </a:t>
            </a:r>
            <a:br>
              <a:rPr lang="en-US" dirty="0" smtClean="0"/>
            </a:br>
            <a:r>
              <a:rPr lang="en-US" dirty="0" smtClean="0"/>
              <a:t>-New image every session</a:t>
            </a:r>
            <a:br>
              <a:rPr lang="en-US" dirty="0" smtClean="0"/>
            </a:br>
            <a:r>
              <a:rPr lang="en-US" dirty="0" smtClean="0"/>
              <a:t>-Upgrade Contact Us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4.Get a volunteer who likes social media to do Facebook page and posts for your program.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133600"/>
            <a:ext cx="46863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07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Review of Integrated Marketing and the Study Results</a:t>
            </a:r>
          </a:p>
          <a:p>
            <a:r>
              <a:rPr lang="en-US" sz="4400" dirty="0" smtClean="0"/>
              <a:t>New and Additional Study Results</a:t>
            </a:r>
          </a:p>
          <a:p>
            <a:r>
              <a:rPr lang="en-US" sz="4400" dirty="0" smtClean="0"/>
              <a:t>Your Q&amp;A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918" y="3934838"/>
            <a:ext cx="6108082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5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Send your 1-3 Best Emails to </a:t>
            </a:r>
            <a:r>
              <a:rPr lang="en-US" dirty="0" smtClean="0">
                <a:hlinkClick r:id="rId2"/>
              </a:rPr>
              <a:t>research@lern.org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Include:</a:t>
            </a:r>
            <a:br>
              <a:rPr lang="en-US" dirty="0" smtClean="0"/>
            </a:br>
            <a:r>
              <a:rPr lang="en-US" dirty="0" smtClean="0"/>
              <a:t>-Open Rate</a:t>
            </a:r>
            <a:br>
              <a:rPr lang="en-US" dirty="0" smtClean="0"/>
            </a:br>
            <a:r>
              <a:rPr lang="en-US" dirty="0" smtClean="0"/>
              <a:t>-Click through Rate</a:t>
            </a:r>
            <a:br>
              <a:rPr lang="en-US" dirty="0" smtClean="0"/>
            </a:br>
            <a:r>
              <a:rPr lang="en-US" dirty="0" smtClean="0"/>
              <a:t>-Subject line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362200"/>
            <a:ext cx="4724400" cy="443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1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Things About Email 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#1 The first sentence is critical. Get into it.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#2 Use a good action verb in the first sentence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#3 Use ‘you’ language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#4 Stress outcomes and results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#5 Write, then Rewrite Your</a:t>
            </a:r>
            <a:br>
              <a:rPr lang="en-US" dirty="0" smtClean="0"/>
            </a:br>
            <a:r>
              <a:rPr lang="en-US" dirty="0" smtClean="0"/>
              <a:t> Email Copy (any copy actually)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971800"/>
            <a:ext cx="3171533" cy="308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24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9613" y="-26988"/>
            <a:ext cx="13258801" cy="718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51833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8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43400" y="-2286000"/>
            <a:ext cx="18288000" cy="99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612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400" y="-457200"/>
            <a:ext cx="18145125" cy="963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825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rgbClr val="7030A0"/>
                </a:solidFill>
              </a:rPr>
              <a:t>Social Media Tips</a:t>
            </a:r>
            <a:br>
              <a:rPr lang="en-US" sz="3200" b="1" dirty="0" smtClean="0">
                <a:solidFill>
                  <a:srgbClr val="7030A0"/>
                </a:solidFill>
              </a:rPr>
            </a:br>
            <a:r>
              <a:rPr lang="en-US" sz="3200" dirty="0" smtClean="0"/>
              <a:t>1.Put Video in Facebook</a:t>
            </a:r>
            <a:br>
              <a:rPr lang="en-US" sz="3200" dirty="0" smtClean="0"/>
            </a:br>
            <a:r>
              <a:rPr lang="en-US" sz="3200" dirty="0" smtClean="0"/>
              <a:t>2. 80 or fewer characters for posts</a:t>
            </a:r>
            <a:endParaRPr lang="en-US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7" y="1828800"/>
            <a:ext cx="911292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56910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#5</a:t>
            </a:r>
          </a:p>
          <a:p>
            <a:pPr marL="0" indent="0">
              <a:buNone/>
            </a:pPr>
            <a:r>
              <a:rPr lang="en-US" dirty="0" smtClean="0"/>
              <a:t>Hashtags</a:t>
            </a:r>
          </a:p>
          <a:p>
            <a:pPr marL="0" indent="0">
              <a:buNone/>
            </a:pPr>
            <a:r>
              <a:rPr lang="en-US" dirty="0" smtClean="0"/>
              <a:t>Ideal for</a:t>
            </a:r>
          </a:p>
          <a:p>
            <a:pPr marL="0" indent="0">
              <a:buNone/>
            </a:pPr>
            <a:r>
              <a:rPr lang="en-US" dirty="0" smtClean="0"/>
              <a:t>Instagram</a:t>
            </a:r>
          </a:p>
          <a:p>
            <a:pPr marL="0" indent="0">
              <a:buNone/>
            </a:pPr>
            <a:r>
              <a:rPr lang="en-US" dirty="0" smtClean="0"/>
              <a:t>Posts for</a:t>
            </a:r>
          </a:p>
          <a:p>
            <a:pPr marL="0" indent="0">
              <a:buNone/>
            </a:pPr>
            <a:r>
              <a:rPr lang="en-US" dirty="0" smtClean="0"/>
              <a:t>Engagement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47823"/>
            <a:ext cx="944880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250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39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8215250" cy="6452395"/>
          </a:xfrm>
        </p:spPr>
      </p:pic>
    </p:spTree>
    <p:extLst>
      <p:ext uri="{BB962C8B-B14F-4D97-AF65-F5344CB8AC3E}">
        <p14:creationId xmlns:p14="http://schemas.microsoft.com/office/powerpoint/2010/main" val="50879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Marketing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516563"/>
          </a:xfrm>
        </p:spPr>
        <p:txBody>
          <a:bodyPr>
            <a:normAutofit/>
          </a:bodyPr>
          <a:lstStyle/>
          <a:p>
            <a:r>
              <a:rPr lang="en-US" dirty="0" smtClean="0"/>
              <a:t>Integrated Marketing definition for the purposes of this study is using a mix of promotion strategies, including digital and traditional print marketing, to generate more registrations than any one medium could achieve. Ideally Integrated Marketing creates a unified experience for the potential participant.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12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LERN Study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We know that one aspect of Integrated Marketing for the field of lifelong learning programming is moving potential learners from one medium to another to improve registrations.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 Study of 26 Successful Programs from our four major institutional settings: </a:t>
            </a:r>
          </a:p>
          <a:p>
            <a:pPr marL="0" indent="0">
              <a:buNone/>
            </a:pPr>
            <a:r>
              <a:rPr lang="en-US" dirty="0" smtClean="0"/>
              <a:t>-Recreation Departments</a:t>
            </a:r>
          </a:p>
          <a:p>
            <a:pPr marL="0" indent="0">
              <a:buNone/>
            </a:pPr>
            <a:r>
              <a:rPr lang="en-US" dirty="0" smtClean="0"/>
              <a:t>-Community Education in Public Schools</a:t>
            </a:r>
          </a:p>
          <a:p>
            <a:pPr marL="0" indent="0">
              <a:buNone/>
            </a:pPr>
            <a:r>
              <a:rPr lang="en-US" dirty="0" smtClean="0"/>
              <a:t>-Continuing Education in Community Colleges</a:t>
            </a:r>
          </a:p>
          <a:p>
            <a:pPr marL="0" indent="0">
              <a:buNone/>
            </a:pPr>
            <a:r>
              <a:rPr lang="en-US" dirty="0" smtClean="0"/>
              <a:t>-Continuing Education in Universities 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057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Integrated Marketing Mediums in Lifelong Learning Programming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5486400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We know that at least one or more programs use over 25 different marketing approaches (mediums).  </a:t>
            </a:r>
            <a:br>
              <a:rPr lang="en-US" sz="2800" dirty="0" smtClean="0"/>
            </a:br>
            <a:r>
              <a:rPr lang="en-US" sz="2800" dirty="0" smtClean="0"/>
              <a:t>Which ones work best? 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64897"/>
            <a:ext cx="6858000" cy="370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937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 know that the best promotion is to move people from your Print Brochure to your Web Site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54864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Your Print Brochure continues generates 70% of your registrations and income.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91733"/>
            <a:ext cx="6858000" cy="370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660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Results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95400"/>
            <a:ext cx="71628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621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Key Overall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91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1.Email-to-Web Site</a:t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en-US" dirty="0" smtClean="0"/>
              <a:t> Clearly the second most successful strategy.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2.Web Site Primary Destination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Your Web Site for info and registration the primary destination.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3.Contact Us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Contact Us, a surprise second destination, to convert inquiries into registrations.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4.Social Media used by successful programs </a:t>
            </a:r>
            <a:r>
              <a:rPr lang="en-US" dirty="0" smtClean="0"/>
              <a:t>in all constituencies/institutional settings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5.The results vary significantly by constituency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818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1428</TotalTime>
  <Words>539</Words>
  <Application>Microsoft Office PowerPoint</Application>
  <PresentationFormat>On-screen Show (4:3)</PresentationFormat>
  <Paragraphs>86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LERN’s Exclusive  Integrated Marketing Study for Lifelong Learning Programs </vt:lpstr>
      <vt:lpstr>Agenda</vt:lpstr>
      <vt:lpstr>PowerPoint Presentation</vt:lpstr>
      <vt:lpstr>Integrated Marketing</vt:lpstr>
      <vt:lpstr>The LERN Study </vt:lpstr>
      <vt:lpstr>Integrated Marketing Mediums in Lifelong Learning Programming </vt:lpstr>
      <vt:lpstr>We know that the best promotion is to move people from your Print Brochure to your Web Site </vt:lpstr>
      <vt:lpstr>Overall Results </vt:lpstr>
      <vt:lpstr>Key Overall Results</vt:lpstr>
      <vt:lpstr>Recreation Departments </vt:lpstr>
      <vt:lpstr>Results for Recreation Departments</vt:lpstr>
      <vt:lpstr>Community Education in Public Schools</vt:lpstr>
      <vt:lpstr>Results for  Community Education in Public Schools</vt:lpstr>
      <vt:lpstr>Continuing Education  in Universities </vt:lpstr>
      <vt:lpstr>Results for Continuing Education in Universities</vt:lpstr>
      <vt:lpstr>Continuing Education  in Community Colleges </vt:lpstr>
      <vt:lpstr>Results for  Continuing Education in Colleges</vt:lpstr>
      <vt:lpstr>Next 12 Months - More</vt:lpstr>
      <vt:lpstr>Integrated Marketing  for Small Teams</vt:lpstr>
      <vt:lpstr>Email Survey</vt:lpstr>
      <vt:lpstr>5 Things About Email Copy</vt:lpstr>
      <vt:lpstr>PowerPoint Presentation</vt:lpstr>
      <vt:lpstr>PowerPoint Presentation</vt:lpstr>
      <vt:lpstr>PowerPoint Presentation</vt:lpstr>
      <vt:lpstr>Social Media Tips 1.Put Video in Facebook 2. 80 or fewer characters for posts</vt:lpstr>
      <vt:lpstr>Instagram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LERN’s Exclusive Integrated Marketing Study for Lifelong Learning Programs</dc:title>
  <dc:creator>William Draves</dc:creator>
  <cp:lastModifiedBy>Roy</cp:lastModifiedBy>
  <cp:revision>37</cp:revision>
  <dcterms:created xsi:type="dcterms:W3CDTF">2018-10-28T22:31:19Z</dcterms:created>
  <dcterms:modified xsi:type="dcterms:W3CDTF">2019-01-24T15:26:01Z</dcterms:modified>
</cp:coreProperties>
</file>