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29563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231900" indent="-342900">
              <a:spcBef>
                <a:spcPts val="3200"/>
              </a:spcBef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676400" indent="-342900">
              <a:spcBef>
                <a:spcPts val="3200"/>
              </a:spcBef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2120900" indent="-342900">
              <a:spcBef>
                <a:spcPts val="3200"/>
              </a:spcBef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 marL="444500" indent="-444500">
              <a:buSzPct val="75000"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1pPr>
      <a:lvl2pPr indent="2286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2pPr>
      <a:lvl3pPr indent="4572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3pPr>
      <a:lvl4pPr indent="6858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4pPr>
      <a:lvl5pPr indent="9144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5pPr>
      <a:lvl6pPr indent="11430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6pPr>
      <a:lvl7pPr indent="13716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7pPr>
      <a:lvl8pPr indent="16002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8pPr>
      <a:lvl9pPr indent="1828800" algn="ctr" defTabSz="584200">
        <a:defRPr sz="80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9pPr>
    </p:titleStyle>
    <p:bodyStyle>
      <a:lvl1pPr marL="685799" indent="-685799" defTabSz="584200">
        <a:spcBef>
          <a:spcPts val="4200"/>
        </a:spcBef>
        <a:buSzPct val="100000"/>
        <a:buAutoNum type="arabicPeriod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1pPr>
      <a:lvl2pPr marL="889000" indent="-444500" defTabSz="584200">
        <a:spcBef>
          <a:spcPts val="4200"/>
        </a:spcBef>
        <a:buSzPct val="75000"/>
        <a:buAutoNum type="arabicPeriod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2pPr>
      <a:lvl3pPr marL="1333500" indent="-444500" defTabSz="584200">
        <a:spcBef>
          <a:spcPts val="4200"/>
        </a:spcBef>
        <a:buSzPct val="75000"/>
        <a:buAutoNum type="arabicPeriod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3pPr>
      <a:lvl4pPr marL="1778000" indent="-444500" defTabSz="584200">
        <a:spcBef>
          <a:spcPts val="4200"/>
        </a:spcBef>
        <a:buSzPct val="75000"/>
        <a:buAutoNum type="arabicPeriod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4pPr>
      <a:lvl5pPr marL="2222500" indent="-444500" defTabSz="584200">
        <a:spcBef>
          <a:spcPts val="4200"/>
        </a:spcBef>
        <a:buSzPct val="75000"/>
        <a:buAutoNum type="arabicPeriod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Helvetica"/>
          <a:ea typeface="Helvetica"/>
          <a:cs typeface="Helvetica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57075" y="672603"/>
            <a:ext cx="12490650" cy="2616697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80">
                <a:solidFill>
                  <a:srgbClr val="FFFFFF"/>
                </a:solidFill>
              </a:rPr>
              <a:t>Winning Techniques for Increasing Intellectual Capital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92794" y="8165603"/>
            <a:ext cx="11619211" cy="8034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Fred Bayley • LERN Senior Consultant • Bayley@LERN.org</a:t>
            </a:r>
          </a:p>
        </p:txBody>
      </p:sp>
      <p:pic>
        <p:nvPicPr>
          <p:cNvPr id="34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8902" y="3289300"/>
            <a:ext cx="6566996" cy="4377997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FFFF"/>
                </a:solidFill>
              </a:rPr>
              <a:t>Increasing Intellectual Capital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1219200" y="20129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is it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B00"/>
                </a:solidFill>
              </a:rPr>
              <a:t>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How LERN can help</a:t>
            </a:r>
          </a:p>
        </p:txBody>
      </p:sp>
      <p:pic>
        <p:nvPicPr>
          <p:cNvPr id="68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1220" y="5644478"/>
            <a:ext cx="5796478" cy="3864319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A. Orientation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4478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Manual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Process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Mentor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3 points - 3 people</a:t>
            </a:r>
          </a:p>
        </p:txBody>
      </p:sp>
      <p:sp>
        <p:nvSpPr>
          <p:cNvPr id="72" name="Shape 72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Training</a:t>
            </a:r>
          </a:p>
        </p:txBody>
      </p:sp>
      <p:pic>
        <p:nvPicPr>
          <p:cNvPr id="73" name="719097_2822047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817" y="4339228"/>
            <a:ext cx="4557769" cy="4538072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B. Cross Training</a:t>
            </a:r>
          </a:p>
        </p:txBody>
      </p:sp>
      <p:sp>
        <p:nvSpPr>
          <p:cNvPr id="76" name="Shape 76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Training</a:t>
            </a:r>
          </a:p>
        </p:txBody>
      </p:sp>
      <p:pic>
        <p:nvPicPr>
          <p:cNvPr id="77" name="figure skat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283" y="2413000"/>
            <a:ext cx="6146234" cy="6421754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C. Local Experts</a:t>
            </a:r>
          </a:p>
        </p:txBody>
      </p:sp>
      <p:sp>
        <p:nvSpPr>
          <p:cNvPr id="80" name="Shape 80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Training</a:t>
            </a:r>
          </a:p>
        </p:txBody>
      </p:sp>
      <p:pic>
        <p:nvPicPr>
          <p:cNvPr id="81" name="teddy pee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0220" y="2225724"/>
            <a:ext cx="9664360" cy="6749952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D. Personal Plan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618784" y="2664107"/>
            <a:ext cx="11099801" cy="6286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1 new skill every 3-6 months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Plan contents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skill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How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When</a:t>
            </a:r>
          </a:p>
        </p:txBody>
      </p:sp>
      <p:sp>
        <p:nvSpPr>
          <p:cNvPr id="85" name="Shape 85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Training</a:t>
            </a:r>
          </a:p>
        </p:txBody>
      </p:sp>
      <p:pic>
        <p:nvPicPr>
          <p:cNvPr id="86" name="day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9631" y="4122098"/>
            <a:ext cx="5984669" cy="4488502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E. Training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1877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Go back to school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Read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Webinars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Conferences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Visit other programs</a:t>
            </a:r>
          </a:p>
        </p:txBody>
      </p:sp>
      <p:sp>
        <p:nvSpPr>
          <p:cNvPr id="90" name="Shape 90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3. Training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FFFF"/>
                </a:solidFill>
              </a:rPr>
              <a:t>Increasing Intellectual Capital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219200" y="20129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is it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B00"/>
                </a:solidFill>
              </a:rPr>
              <a:t>How LERN can help</a:t>
            </a:r>
          </a:p>
        </p:txBody>
      </p:sp>
      <p:pic>
        <p:nvPicPr>
          <p:cNvPr id="94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1220" y="5644478"/>
            <a:ext cx="5796478" cy="3864319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FFFFFF"/>
                </a:solidFill>
              </a:rPr>
              <a:t>LERN’s On-Site Institutes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2349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Contract 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Marketing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Operations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Program Management</a:t>
            </a:r>
          </a:p>
        </p:txBody>
      </p:sp>
      <p:sp>
        <p:nvSpPr>
          <p:cNvPr id="98" name="Shape 98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4. LERN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How Institutes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9050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One fee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LERN - faculty, manuals, readings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Host - room &amp; audio visual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Your folks - you can invite others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Set your own fee</a:t>
            </a:r>
          </a:p>
        </p:txBody>
      </p:sp>
      <p:sp>
        <p:nvSpPr>
          <p:cNvPr id="102" name="Shape 102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4. LERN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Setting Up Institute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724545" y="2915214"/>
            <a:ext cx="9555709" cy="6286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Info@LERN.org or Bayley@LERN.org</a:t>
            </a:r>
          </a:p>
        </p:txBody>
      </p:sp>
      <p:sp>
        <p:nvSpPr>
          <p:cNvPr id="106" name="Shape 106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4. LERN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1485899" y="4470399"/>
            <a:ext cx="10033001" cy="4220874"/>
            <a:chOff x="0" y="0"/>
            <a:chExt cx="10033000" cy="4220872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10033001" cy="422087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pic>
          <p:nvPicPr>
            <p:cNvPr id="108" name="1LERN60011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2234" y="176460"/>
              <a:ext cx="9408533" cy="3867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FFFF"/>
                </a:solidFill>
              </a:rPr>
              <a:t>Increasing Intellectual Capital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19200" y="2498053"/>
            <a:ext cx="11099800" cy="6286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is it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How LERN can help</a:t>
            </a:r>
          </a:p>
        </p:txBody>
      </p:sp>
      <p:pic>
        <p:nvPicPr>
          <p:cNvPr id="38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1220" y="5644478"/>
            <a:ext cx="5796478" cy="3864319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Other On-Site Training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952500" y="2664107"/>
            <a:ext cx="11099800" cy="6286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LERN Boot Camp - you pick the modules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Instructor 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Specialized presentations</a:t>
            </a:r>
          </a:p>
        </p:txBody>
      </p:sp>
      <p:sp>
        <p:nvSpPr>
          <p:cNvPr id="113" name="Shape 113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4. LERN</a:t>
            </a:r>
          </a:p>
        </p:txBody>
      </p:sp>
      <p:pic>
        <p:nvPicPr>
          <p:cNvPr id="114" name="100_14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8765" y="4876800"/>
            <a:ext cx="5350935" cy="4013200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Key Checklist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lvl="0" indent="-457200"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5% budget spent in intellectual capital growth</a:t>
            </a:r>
          </a:p>
          <a:p>
            <a:pPr marL="457200" lvl="0" indent="-457200"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Skill matrix</a:t>
            </a:r>
          </a:p>
          <a:p>
            <a:pPr marL="457200" lvl="0" indent="-457200"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Document &amp; review processes</a:t>
            </a:r>
          </a:p>
          <a:p>
            <a:pPr marL="457200" lvl="0" indent="-457200"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Orientation process</a:t>
            </a:r>
          </a:p>
          <a:p>
            <a:pPr marL="457200" lvl="0" indent="-457200"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Everyone learns new skill 3-6 months</a:t>
            </a:r>
          </a:p>
          <a:p>
            <a:pPr marL="457200" lvl="0" indent="-457200"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Personal plan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FFFF"/>
                </a:solidFill>
              </a:rPr>
              <a:t>Increasing Intellectual Capital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219200" y="20129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is it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How LERN can help</a:t>
            </a:r>
          </a:p>
        </p:txBody>
      </p:sp>
      <p:pic>
        <p:nvPicPr>
          <p:cNvPr id="121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1220" y="5644478"/>
            <a:ext cx="5796478" cy="3864319"/>
          </a:xfrm>
          <a:prstGeom prst="rect">
            <a:avLst/>
          </a:prstGeom>
          <a:ln w="6350">
            <a:solidFill/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664589" y="7194549"/>
            <a:ext cx="383362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Info@LERN.org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Bayley@LERN.org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57075" y="672603"/>
            <a:ext cx="12490650" cy="2616697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80">
                <a:solidFill>
                  <a:srgbClr val="FFFFFF"/>
                </a:solidFill>
              </a:rPr>
              <a:t>Winning Techniques for Increasing Intellectual Capital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692794" y="8165603"/>
            <a:ext cx="11619211" cy="8034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Fred Bayley • LERN Senior Consultant • Bayley@LERN.org</a:t>
            </a:r>
          </a:p>
        </p:txBody>
      </p:sp>
      <p:pic>
        <p:nvPicPr>
          <p:cNvPr id="126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8902" y="3289300"/>
            <a:ext cx="6566996" cy="4377997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FFFFFF"/>
                </a:solidFill>
              </a:rPr>
              <a:t>A. People - Biggest Asset</a:t>
            </a:r>
          </a:p>
        </p:txBody>
      </p:sp>
      <p:sp>
        <p:nvSpPr>
          <p:cNvPr id="41" name="Shape 41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1. What is it</a:t>
            </a:r>
          </a:p>
        </p:txBody>
      </p:sp>
      <p:pic>
        <p:nvPicPr>
          <p:cNvPr id="42" name="Hog Call 2.jpg"/>
          <p:cNvPicPr/>
          <p:nvPr/>
        </p:nvPicPr>
        <p:blipFill>
          <a:blip r:embed="rId2">
            <a:extLst/>
          </a:blip>
          <a:srcRect l="13555" t="28888" r="13555"/>
          <a:stretch>
            <a:fillRect/>
          </a:stretch>
        </p:blipFill>
        <p:spPr>
          <a:xfrm>
            <a:off x="2080449" y="2865437"/>
            <a:ext cx="8840318" cy="5749784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B. Challenges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24130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Changing Times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Only 1 person knows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Retirement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Leave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Start their own business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Don’t do it often.</a:t>
            </a:r>
          </a:p>
        </p:txBody>
      </p:sp>
      <p:sp>
        <p:nvSpPr>
          <p:cNvPr id="46" name="Shape 46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1. What is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C. Filling the Gaps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5% of budget - staff development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Options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Staff - skills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Long term agreement - contracts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Train staff.</a:t>
            </a:r>
          </a:p>
        </p:txBody>
      </p:sp>
      <p:sp>
        <p:nvSpPr>
          <p:cNvPr id="50" name="Shape 50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1. What is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FFFF"/>
                </a:solidFill>
              </a:rPr>
              <a:t>Increasing Intellectual Capital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219200" y="20129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is it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B00"/>
                </a:solidFill>
              </a:rPr>
              <a:t>Gaps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How LERN can help</a:t>
            </a:r>
          </a:p>
        </p:txBody>
      </p:sp>
      <p:pic>
        <p:nvPicPr>
          <p:cNvPr id="54" name="Blindfol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1220" y="5644478"/>
            <a:ext cx="5796478" cy="3864319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A. Skill Matrix</a:t>
            </a:r>
          </a:p>
        </p:txBody>
      </p:sp>
      <p:graphicFrame>
        <p:nvGraphicFramePr>
          <p:cNvPr id="57" name="Table 57"/>
          <p:cNvGraphicFramePr/>
          <p:nvPr/>
        </p:nvGraphicFramePr>
        <p:xfrm>
          <a:off x="1806968" y="2618506"/>
          <a:ext cx="9401027" cy="625648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878172"/>
                <a:gridCol w="1878172"/>
                <a:gridCol w="1878172"/>
                <a:gridCol w="1878172"/>
                <a:gridCol w="1878172"/>
              </a:tblGrid>
              <a:tr h="1248757"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EBEBE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Bob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Jim Bob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Billy Bob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Bobby Ann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solidFill>
                      <a:srgbClr val="000000"/>
                    </a:solidFill>
                  </a:tcPr>
                </a:tc>
              </a:tr>
              <a:tr h="124875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Recruit Instructors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BEBEB"/>
                      </a:solidFill>
                      <a:miter lim="400000"/>
                    </a:lnL>
                    <a:lnR w="25400">
                      <a:solidFill>
                        <a:srgbClr val="EBEBEB"/>
                      </a:solidFill>
                      <a:miter lim="400000"/>
                    </a:lnR>
                    <a:lnT w="12700">
                      <a:solidFill>
                        <a:srgbClr val="EBEBEB"/>
                      </a:solidFill>
                      <a:miter lim="400000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B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EBEBEB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B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875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Orient Instructors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BEBEB"/>
                      </a:solidFill>
                      <a:miter lim="400000"/>
                    </a:lnL>
                    <a:lnR w="25400">
                      <a:solidFill>
                        <a:srgbClr val="EBEBEB"/>
                      </a:solidFill>
                      <a:miter lim="400000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EBEBEB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B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875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Train Instructors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BEBEB"/>
                      </a:solidFill>
                      <a:miter lim="400000"/>
                    </a:lnL>
                    <a:lnR w="25400">
                      <a:solidFill>
                        <a:srgbClr val="EBEBEB"/>
                      </a:solidFill>
                      <a:miter lim="400000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EBEBEB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B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875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Evaluate
Instructors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BEBEB"/>
                      </a:solidFill>
                      <a:miter lim="400000"/>
                    </a:lnL>
                    <a:lnR w="25400">
                      <a:solidFill>
                        <a:srgbClr val="EBEBEB"/>
                      </a:solidFill>
                      <a:miter lim="400000"/>
                    </a:lnR>
                    <a:lnB w="12700">
                      <a:solidFill>
                        <a:srgbClr val="EBEBE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EBEBEB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000">
                          <a:solidFill>
                            <a:srgbClr val="FFFB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B. Processes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Document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Review - 2 years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What is best for the customer?</a:t>
            </a:r>
          </a:p>
          <a:p>
            <a:pPr marL="673100" lvl="1" indent="-228600">
              <a:spcBef>
                <a:spcPts val="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Does this make sense?</a:t>
            </a:r>
          </a:p>
        </p:txBody>
      </p:sp>
      <p:sp>
        <p:nvSpPr>
          <p:cNvPr id="61" name="Shape 61"/>
          <p:cNvSpPr/>
          <p:nvPr/>
        </p:nvSpPr>
        <p:spPr>
          <a:xfrm>
            <a:off x="10925602" y="9206476"/>
            <a:ext cx="1788221" cy="370348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2. Gaps</a:t>
            </a:r>
          </a:p>
        </p:txBody>
      </p:sp>
      <p:pic>
        <p:nvPicPr>
          <p:cNvPr id="62" name="arrows on stick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5833" y="5805315"/>
            <a:ext cx="8033134" cy="3586335"/>
          </a:xfrm>
          <a:prstGeom prst="rect">
            <a:avLst/>
          </a:prstGeom>
          <a:ln w="6350">
            <a:solidFill/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6 copy.png"/>
          <p:cNvPicPr/>
          <p:nvPr/>
        </p:nvPicPr>
        <p:blipFill>
          <a:blip r:embed="rId2">
            <a:extLst/>
          </a:blip>
          <a:srcRect l="1169" t="4827" r="1169" b="6124"/>
          <a:stretch>
            <a:fillRect/>
          </a:stretch>
        </p:blipFill>
        <p:spPr>
          <a:xfrm>
            <a:off x="319484" y="975915"/>
            <a:ext cx="12365832" cy="8436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Custom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Helvetica</vt:lpstr>
      <vt:lpstr>Helvetica Light</vt:lpstr>
      <vt:lpstr>Helvetica Neue</vt:lpstr>
      <vt:lpstr>Black</vt:lpstr>
      <vt:lpstr>Winning Techniques for Increasing Intellectual Capital</vt:lpstr>
      <vt:lpstr>Increasing Intellectual Capital</vt:lpstr>
      <vt:lpstr>A. People - Biggest Asset</vt:lpstr>
      <vt:lpstr>B. Challenges</vt:lpstr>
      <vt:lpstr>C. Filling the Gaps</vt:lpstr>
      <vt:lpstr>Increasing Intellectual Capital</vt:lpstr>
      <vt:lpstr>A. Skill Matrix</vt:lpstr>
      <vt:lpstr>B. Processes</vt:lpstr>
      <vt:lpstr>PowerPoint Presentation</vt:lpstr>
      <vt:lpstr>Increasing Intellectual Capital</vt:lpstr>
      <vt:lpstr>A. Orientation</vt:lpstr>
      <vt:lpstr>B. Cross Training</vt:lpstr>
      <vt:lpstr>C. Local Experts</vt:lpstr>
      <vt:lpstr>D. Personal Plan</vt:lpstr>
      <vt:lpstr>E. Training</vt:lpstr>
      <vt:lpstr>Increasing Intellectual Capital</vt:lpstr>
      <vt:lpstr>LERN’s On-Site Institutes</vt:lpstr>
      <vt:lpstr>How Institutes</vt:lpstr>
      <vt:lpstr>Setting Up Institute</vt:lpstr>
      <vt:lpstr>Other On-Site Training</vt:lpstr>
      <vt:lpstr>Key Checklist</vt:lpstr>
      <vt:lpstr>Increasing Intellectual Capital</vt:lpstr>
      <vt:lpstr>Winning Techniques for Increasing Intellectual Capital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Techniques for Increasing Intellectual Capital</dc:title>
  <dc:creator>Tammy Helminiak</dc:creator>
  <cp:lastModifiedBy>Tammy Helminiak</cp:lastModifiedBy>
  <cp:revision>1</cp:revision>
  <dcterms:modified xsi:type="dcterms:W3CDTF">2015-05-18T15:43:27Z</dcterms:modified>
</cp:coreProperties>
</file>