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257" r:id="rId6"/>
    <p:sldId id="291" r:id="rId7"/>
    <p:sldId id="266" r:id="rId8"/>
    <p:sldId id="290" r:id="rId9"/>
    <p:sldId id="260" r:id="rId10"/>
    <p:sldId id="270" r:id="rId11"/>
    <p:sldId id="269" r:id="rId12"/>
    <p:sldId id="272" r:id="rId13"/>
    <p:sldId id="271" r:id="rId14"/>
    <p:sldId id="273" r:id="rId15"/>
    <p:sldId id="274" r:id="rId16"/>
    <p:sldId id="275" r:id="rId17"/>
    <p:sldId id="283" r:id="rId18"/>
    <p:sldId id="284" r:id="rId19"/>
    <p:sldId id="285" r:id="rId20"/>
    <p:sldId id="287" r:id="rId21"/>
    <p:sldId id="277" r:id="rId22"/>
    <p:sldId id="289" r:id="rId23"/>
    <p:sldId id="278" r:id="rId24"/>
    <p:sldId id="279" r:id="rId25"/>
    <p:sldId id="280" r:id="rId26"/>
    <p:sldId id="276" r:id="rId27"/>
    <p:sldId id="281" r:id="rId28"/>
    <p:sldId id="282" r:id="rId29"/>
    <p:sldId id="288" r:id="rId30"/>
    <p:sldId id="292" r:id="rId31"/>
    <p:sldId id="293" r:id="rId32"/>
    <p:sldId id="261" r:id="rId33"/>
    <p:sldId id="298" r:id="rId34"/>
    <p:sldId id="295" r:id="rId35"/>
    <p:sldId id="296" r:id="rId36"/>
    <p:sldId id="297" r:id="rId37"/>
    <p:sldId id="300" r:id="rId38"/>
    <p:sldId id="29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7E9"/>
    <a:srgbClr val="78B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43338" autoAdjust="0"/>
  </p:normalViewPr>
  <p:slideViewPr>
    <p:cSldViewPr snapToGrid="0" showGuides="1">
      <p:cViewPr>
        <p:scale>
          <a:sx n="53" d="100"/>
          <a:sy n="53" d="100"/>
        </p:scale>
        <p:origin x="-858" y="-1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Course Categories</a:t>
            </a:r>
          </a:p>
        </c:rich>
      </c:tx>
      <c:layout/>
      <c:overlay val="0"/>
      <c:spPr>
        <a:noFill/>
        <a:ln>
          <a:noFill/>
        </a:ln>
        <a:effectLst/>
      </c:spPr>
    </c:title>
    <c:autoTitleDeleted val="0"/>
    <c:plotArea>
      <c:layout/>
      <c:pieChart>
        <c:varyColors val="1"/>
        <c:ser>
          <c:idx val="0"/>
          <c:order val="0"/>
          <c:tx>
            <c:strRef>
              <c:f>Sheet1!$B$1</c:f>
              <c:strCache>
                <c:ptCount val="1"/>
                <c:pt idx="0">
                  <c:v>Course Categories</c:v>
                </c:pt>
              </c:strCache>
            </c:strRef>
          </c:tx>
          <c:explosion val="14"/>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Sheet1!$A$2:$A$11</c:f>
              <c:strCache>
                <c:ptCount val="8"/>
                <c:pt idx="0">
                  <c:v>Arts</c:v>
                </c:pt>
                <c:pt idx="1">
                  <c:v>Culinary</c:v>
                </c:pt>
                <c:pt idx="2">
                  <c:v>Health and Wellness</c:v>
                </c:pt>
                <c:pt idx="3">
                  <c:v>Music/Dance</c:v>
                </c:pt>
                <c:pt idx="4">
                  <c:v>Professional Development</c:v>
                </c:pt>
                <c:pt idx="5">
                  <c:v>Technology</c:v>
                </c:pt>
                <c:pt idx="6">
                  <c:v>Youth Programs</c:v>
                </c:pt>
                <c:pt idx="7">
                  <c:v>General Enrichment</c:v>
                </c:pt>
              </c:strCache>
            </c:strRef>
          </c:cat>
          <c:val>
            <c:numRef>
              <c:f>Sheet1!$B$2:$B$9</c:f>
              <c:numCache>
                <c:formatCode>0%</c:formatCode>
                <c:ptCount val="8"/>
                <c:pt idx="0">
                  <c:v>7.0000000000000007E-2</c:v>
                </c:pt>
                <c:pt idx="1">
                  <c:v>0.09</c:v>
                </c:pt>
                <c:pt idx="2">
                  <c:v>0.15</c:v>
                </c:pt>
                <c:pt idx="3">
                  <c:v>7.0000000000000007E-2</c:v>
                </c:pt>
                <c:pt idx="4">
                  <c:v>0.24</c:v>
                </c:pt>
                <c:pt idx="5">
                  <c:v>0.16</c:v>
                </c:pt>
                <c:pt idx="6">
                  <c:v>0.09</c:v>
                </c:pt>
                <c:pt idx="7">
                  <c:v>0.13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a:solidFill>
          <a:srgbClr val="C00000"/>
        </a:solidFill>
      </dgm:spPr>
      <dgm:t>
        <a:bodyPr/>
        <a:lstStyle/>
        <a:p>
          <a:r>
            <a:rPr lang="en-US" dirty="0" smtClean="0"/>
            <a:t>New</a:t>
          </a:r>
          <a:endParaRPr lang="en-US"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a:solidFill>
          <a:srgbClr val="FFFF00">
            <a:alpha val="90000"/>
          </a:srgbClr>
        </a:solidFill>
      </dgm:spPr>
      <dgm:t>
        <a:bodyPr/>
        <a:lstStyle/>
        <a:p>
          <a:r>
            <a:rPr lang="en-US" dirty="0" smtClean="0"/>
            <a:t>20%</a:t>
          </a:r>
          <a:endParaRPr lang="en-US" dirty="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dgm:spPr>
        <a:solidFill>
          <a:srgbClr val="C00000"/>
        </a:solidFill>
      </dgm:spPr>
      <dgm:t>
        <a:bodyPr/>
        <a:lstStyle/>
        <a:p>
          <a:r>
            <a:rPr lang="en-US" dirty="0" smtClean="0"/>
            <a:t>30% Rule</a:t>
          </a:r>
          <a:endParaRPr lang="en-US"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a:solidFill>
          <a:srgbClr val="92D050"/>
        </a:solidFill>
      </dgm:spPr>
      <dgm:t>
        <a:bodyPr/>
        <a:lstStyle/>
        <a:p>
          <a:r>
            <a:rPr lang="en-US" dirty="0" smtClean="0"/>
            <a:t>No single category, subcategory or course  should generate more than 30% of your revenue or registration numbers</a:t>
          </a:r>
          <a:endParaRPr lang="en-US" dirty="0"/>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6352CA33-6755-44BE-808F-400DA4CF80A7}">
      <dgm:prSet phldrT="[Text]"/>
      <dgm:spPr>
        <a:solidFill>
          <a:srgbClr val="C00000"/>
        </a:solidFill>
      </dgm:spPr>
      <dgm:t>
        <a:bodyPr/>
        <a:lstStyle/>
        <a:p>
          <a:r>
            <a:rPr lang="en-US" dirty="0" smtClean="0"/>
            <a:t>Clear Plan</a:t>
          </a:r>
          <a:endParaRPr lang="en-US"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a:solidFill>
          <a:srgbClr val="78B5EC">
            <a:alpha val="89804"/>
          </a:srgbClr>
        </a:solidFill>
      </dgm:spPr>
      <dgm:t>
        <a:bodyPr/>
        <a:lstStyle/>
        <a:p>
          <a:r>
            <a:rPr lang="en-US" dirty="0" smtClean="0"/>
            <a:t>Program Development</a:t>
          </a:r>
          <a:endParaRPr lang="en-US"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7FCE83D9-631B-4420-BBFC-CA0AFA59F747}">
      <dgm:prSet phldrT="[Text]"/>
      <dgm:spPr>
        <a:solidFill>
          <a:srgbClr val="C00000"/>
        </a:solidFill>
      </dgm:spPr>
      <dgm:t>
        <a:bodyPr/>
        <a:lstStyle/>
        <a:p>
          <a:r>
            <a:rPr lang="en-US" dirty="0" smtClean="0"/>
            <a:t>Analysis</a:t>
          </a:r>
          <a:endParaRPr lang="en-US" dirty="0"/>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a:solidFill>
          <a:srgbClr val="E937E9">
            <a:alpha val="89804"/>
          </a:srgbClr>
        </a:solidFill>
      </dgm:spPr>
      <dgm:t>
        <a:bodyPr/>
        <a:lstStyle/>
        <a:p>
          <a:r>
            <a:rPr lang="en-US" dirty="0" smtClean="0"/>
            <a:t>Student Evaluations</a:t>
          </a:r>
          <a:endParaRPr lang="en-US" dirty="0"/>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a:solidFill>
          <a:srgbClr val="E937E9"/>
        </a:solidFill>
      </dgm:spPr>
      <dgm:t>
        <a:bodyPr/>
        <a:lstStyle/>
        <a:p>
          <a:r>
            <a:rPr lang="en-US" dirty="0" smtClean="0"/>
            <a:t>Performance Analysis</a:t>
          </a:r>
          <a:endParaRPr lang="en-US" dirty="0"/>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3D5CDB25-F8FA-444B-8D4A-1D29D0CBA282}">
      <dgm:prSet phldrT="[Text]"/>
      <dgm:spPr>
        <a:solidFill>
          <a:srgbClr val="78B5EC">
            <a:alpha val="90000"/>
          </a:srgbClr>
        </a:solidFill>
      </dgm:spPr>
      <dgm:t>
        <a:bodyPr/>
        <a:lstStyle/>
        <a:p>
          <a:pPr algn="ctr"/>
          <a:r>
            <a:rPr lang="en-US" dirty="0" smtClean="0"/>
            <a:t>Implementation</a:t>
          </a:r>
          <a:endParaRPr lang="en-US" dirty="0"/>
        </a:p>
      </dgm:t>
    </dgm:pt>
    <dgm:pt modelId="{189DA4C5-2A22-4C71-A806-7B4AB57767CC}" type="sibTrans" cxnId="{2E3C97E6-67D4-4948-B47A-1115C2B2979F}">
      <dgm:prSet/>
      <dgm:spPr/>
      <dgm:t>
        <a:bodyPr/>
        <a:lstStyle/>
        <a:p>
          <a:endParaRPr lang="en-US"/>
        </a:p>
      </dgm:t>
    </dgm:pt>
    <dgm:pt modelId="{4C229933-AC16-44B7-98EC-4C0F07FABCB0}" type="parTrans" cxnId="{2E3C97E6-67D4-4948-B47A-1115C2B2979F}">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6" custLinFactX="116523" custLinFactNeighborX="200000" custLinFactNeighborY="18997"/>
      <dgm:spPr/>
      <dgm:t>
        <a:bodyPr/>
        <a:lstStyle/>
        <a:p>
          <a:endParaRPr lang="en-US"/>
        </a:p>
      </dgm:t>
    </dgm:pt>
    <dgm:pt modelId="{187D4E8C-5C91-4D00-870C-2C45D4EA263C}" type="pres">
      <dgm:prSet presAssocID="{B4F1B46E-22B2-4721-950C-8704487586DC}" presName="firstChildTx" presStyleLbl="bgAccFollowNode1" presStyleIdx="0" presStyleCnt="6">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LinFactX="200000" custLinFactNeighborX="201486" custLinFactNeighborY="-7248"/>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1" presStyleCnt="6" custScaleY="309317"/>
      <dgm:spPr/>
      <dgm:t>
        <a:bodyPr/>
        <a:lstStyle/>
        <a:p>
          <a:endParaRPr lang="en-US"/>
        </a:p>
      </dgm:t>
    </dgm:pt>
    <dgm:pt modelId="{10C9E3CF-3A8F-4100-8ACD-91E2373197A2}" type="pres">
      <dgm:prSet presAssocID="{F2881FB1-6580-4F21-A283-BFAA6F91D5D2}" presName="firstChildTx" presStyleLbl="bgAccFollowNode1" presStyleIdx="1" presStyleCnt="6">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2" presStyleCnt="6" custLinFactX="-123049" custLinFactNeighborX="-200000" custLinFactNeighborY="17751"/>
      <dgm:spPr/>
      <dgm:t>
        <a:bodyPr/>
        <a:lstStyle/>
        <a:p>
          <a:endParaRPr lang="en-US"/>
        </a:p>
      </dgm:t>
    </dgm:pt>
    <dgm:pt modelId="{F8977219-728E-448F-AE8B-46B14F4F17DE}" type="pres">
      <dgm:prSet presAssocID="{6352CA33-6755-44BE-808F-400DA4CF80A7}" presName="firstChildTx" presStyleLbl="bgAccFollowNode1" presStyleIdx="2" presStyleCnt="6">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3" presStyleCnt="6" custAng="10800000" custFlipVert="1" custScaleY="116423" custLinFactX="-123183" custLinFactNeighborX="-200000" custLinFactNeighborY="17197"/>
      <dgm:spPr/>
      <dgm:t>
        <a:bodyPr/>
        <a:lstStyle/>
        <a:p>
          <a:endParaRPr lang="en-US"/>
        </a:p>
      </dgm:t>
    </dgm:pt>
    <dgm:pt modelId="{96624143-7928-48E9-817F-BC4A07250C32}" type="pres">
      <dgm:prSet presAssocID="{3D5CDB25-F8FA-444B-8D4A-1D29D0CBA282}" presName="childTx" presStyleLbl="bgAccFollowNode1" presStyleIdx="3" presStyleCnt="6">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custLinFactX="-175936" custLinFactNeighborX="-200000" custLinFactNeighborY="-13024"/>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4" presStyleCnt="6" custLinFactNeighborX="-19733" custLinFactNeighborY="3550"/>
      <dgm:spPr/>
      <dgm:t>
        <a:bodyPr/>
        <a:lstStyle/>
        <a:p>
          <a:endParaRPr lang="en-US"/>
        </a:p>
      </dgm:t>
    </dgm:pt>
    <dgm:pt modelId="{5B88A17E-EFF5-4A04-9CC9-D2131DA9ECCC}" type="pres">
      <dgm:prSet presAssocID="{7FCE83D9-631B-4420-BBFC-CA0AFA59F747}" presName="firstChildTx" presStyleLbl="bgAccFollowNode1" presStyleIdx="4" presStyleCnt="6">
        <dgm:presLayoutVars>
          <dgm:bulletEnabled val="1"/>
        </dgm:presLayoutVars>
      </dgm:prSet>
      <dgm:spPr/>
      <dgm:t>
        <a:bodyPr/>
        <a:lstStyle/>
        <a:p>
          <a:endParaRPr lang="en-US"/>
        </a:p>
      </dgm:t>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5" presStyleCnt="6" custLinFactNeighborX="-20263" custLinFactNeighborY="3550"/>
      <dgm:spPr/>
      <dgm:t>
        <a:bodyPr/>
        <a:lstStyle/>
        <a:p>
          <a:endParaRPr lang="en-US"/>
        </a:p>
      </dgm:t>
    </dgm:pt>
    <dgm:pt modelId="{2B18CCD9-D6B1-4225-8D26-4BA691BB1837}" type="pres">
      <dgm:prSet presAssocID="{50451020-5E1A-4778-9E8D-169182A36191}" presName="childTx" presStyleLbl="bgAccFollowNode1" presStyleIdx="5" presStyleCnt="6">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custLinFactNeighborX="-7207" custLinFactNeighborY="1184"/>
      <dgm:spPr/>
      <dgm:t>
        <a:bodyPr/>
        <a:lstStyle/>
        <a:p>
          <a:endParaRPr lang="en-US"/>
        </a:p>
      </dgm:t>
    </dgm:pt>
  </dgm:ptLst>
  <dgm:cxnLst>
    <dgm:cxn modelId="{9740321C-35B3-4F5F-BD46-905CB7B8FAEB}" type="presOf" srcId="{9614A323-64B1-4077-A841-022051EC749A}" destId="{AD2806AC-6A03-4F05-9F4D-F72EA0E56FBF}" srcOrd="0"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114529EA-CDEE-4574-B59D-8F35E4FE7A75}" type="presOf" srcId="{50451020-5E1A-4778-9E8D-169182A36191}" destId="{3086D0BF-AAD1-4310-88ED-4D81A687BD50}" srcOrd="0" destOrd="0" presId="urn:microsoft.com/office/officeart/2005/8/layout/hList9"/>
    <dgm:cxn modelId="{0F86DBDB-3C4F-4C84-981B-7F4CA2A8EAF3}" srcId="{7FCE83D9-631B-4420-BBFC-CA0AFA59F747}" destId="{50451020-5E1A-4778-9E8D-169182A36191}" srcOrd="1" destOrd="0" parTransId="{7DFC3849-4A12-49FB-B614-8AFD597CCB9E}" sibTransId="{EEDE2474-4F18-4F59-8E58-6382D253E514}"/>
    <dgm:cxn modelId="{FC7BD086-74EA-4D6C-9657-E916D355F209}" srcId="{6352CA33-6755-44BE-808F-400DA4CF80A7}" destId="{9614A323-64B1-4077-A841-022051EC749A}" srcOrd="0" destOrd="0" parTransId="{E5F6BCBD-B84E-4018-BE9E-BF57FF3B4B36}" sibTransId="{FEC2A79F-8857-403A-A738-E8CE75C965E2}"/>
    <dgm:cxn modelId="{EDF0B63A-DCA1-49A5-910A-B447CA5609B2}" type="presOf" srcId="{3D5CDB25-F8FA-444B-8D4A-1D29D0CBA282}" destId="{96624143-7928-48E9-817F-BC4A07250C32}" srcOrd="1" destOrd="0" presId="urn:microsoft.com/office/officeart/2005/8/layout/hList9"/>
    <dgm:cxn modelId="{2E3C97E6-67D4-4948-B47A-1115C2B2979F}" srcId="{6352CA33-6755-44BE-808F-400DA4CF80A7}" destId="{3D5CDB25-F8FA-444B-8D4A-1D29D0CBA282}" srcOrd="1" destOrd="0" parTransId="{4C229933-AC16-44B7-98EC-4C0F07FABCB0}" sibTransId="{189DA4C5-2A22-4C71-A806-7B4AB57767CC}"/>
    <dgm:cxn modelId="{20AF3F0D-FCCC-4AE8-8B10-DDA56D69A389}" type="presOf" srcId="{6352CA33-6755-44BE-808F-400DA4CF80A7}" destId="{89E6DA6E-7A23-44BD-8A99-378091FF741D}"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16E03549-76FD-4D73-932D-9C88E7D9FF05}" type="presOf" srcId="{DB9FB862-4759-4D6A-84F3-01524B92723B}" destId="{402C2C77-A32C-4D99-9940-12535E1181F2}" srcOrd="0"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4CCFFDF9-D8E9-43FF-9A5C-0D554AC5AAB1}" type="presOf" srcId="{50451020-5E1A-4778-9E8D-169182A36191}" destId="{2B18CCD9-D6B1-4225-8D26-4BA691BB1837}" srcOrd="1"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DDB5AD9A-40B0-48EF-AF2C-8CCDA330F7FE}" srcId="{B4F1B46E-22B2-4721-950C-8704487586DC}" destId="{9D72CDD3-5859-43DB-BD75-0C3C30E3DE62}" srcOrd="0" destOrd="0" parTransId="{1D5B1F83-33A7-4298-BC11-2B1252AFAEA5}" sibTransId="{15E25BD4-1EBF-43C2-8885-DBF66B8429E1}"/>
    <dgm:cxn modelId="{59E871E8-E7D2-4CCC-B749-A714977AF5E6}" type="presOf" srcId="{D5197DDB-D5D2-499F-B255-CF7BB5AE2B43}" destId="{10C9E3CF-3A8F-4100-8ACD-91E2373197A2}" srcOrd="1" destOrd="0" presId="urn:microsoft.com/office/officeart/2005/8/layout/hList9"/>
    <dgm:cxn modelId="{70E22FBE-4510-487A-BD3F-D791559A8263}" type="presOf" srcId="{3D5CDB25-F8FA-444B-8D4A-1D29D0CBA282}" destId="{5314AADB-0AD3-4BAE-9F15-B0FE4F44C802}" srcOrd="0"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70AA2139-FA57-4EAA-83C0-CFBB31F3B2CD}" type="presOf" srcId="{9D72CDD3-5859-43DB-BD75-0C3C30E3DE62}" destId="{187D4E8C-5C91-4D00-870C-2C45D4EA263C}" srcOrd="1"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7F3B5912-CE3A-4F69-B6A0-82162798FA63}" type="presOf" srcId="{00C18FBF-3FF5-4C16-97CF-AF03740D7AB6}" destId="{0DC7A063-583D-4B0F-88B2-BD54F95D95AF}" srcOrd="0"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82BAE5DD-3A79-4870-9019-1254385E0650}" srcId="{00C18FBF-3FF5-4C16-97CF-AF03740D7AB6}" destId="{6352CA33-6755-44BE-808F-400DA4CF80A7}" srcOrd="2" destOrd="0" parTransId="{AEB59203-63BA-4A96-BADC-40BAEBD9AA40}" sibTransId="{AAB4CF73-4B9B-4AA0-9074-16C2D2AE00A1}"/>
    <dgm:cxn modelId="{B736D792-8630-4423-BF25-ED6293A18ADD}" type="presOf" srcId="{9614A323-64B1-4077-A841-022051EC749A}" destId="{F8977219-728E-448F-AE8B-46B14F4F17DE}" srcOrd="1"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5795600" y="1285262"/>
          <a:ext cx="1565466" cy="1044165"/>
        </a:xfrm>
        <a:prstGeom prst="rect">
          <a:avLst/>
        </a:prstGeom>
        <a:solidFill>
          <a:srgbClr val="FFFF00">
            <a:alpha val="90000"/>
          </a:srgb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20%</a:t>
          </a:r>
          <a:endParaRPr lang="en-US" sz="1300" kern="1200" dirty="0"/>
        </a:p>
      </dsp:txBody>
      <dsp:txXfrm>
        <a:off x="6046074" y="1285262"/>
        <a:ext cx="1314991" cy="1044165"/>
      </dsp:txXfrm>
    </dsp:sp>
    <dsp:sp modelId="{FC7ED273-8CFD-43C2-9C05-44FADF3E0637}">
      <dsp:nvSpPr>
        <dsp:cNvPr id="0" name=""/>
        <dsp:cNvSpPr/>
      </dsp:nvSpPr>
      <dsp:spPr>
        <a:xfrm>
          <a:off x="5247107" y="593801"/>
          <a:ext cx="1043644" cy="1043644"/>
        </a:xfrm>
        <a:prstGeom prst="ellipse">
          <a:avLst/>
        </a:prstGeom>
        <a:solidFill>
          <a:srgbClr val="C0000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New</a:t>
          </a:r>
          <a:endParaRPr lang="en-US" sz="1500" kern="1200" dirty="0"/>
        </a:p>
      </dsp:txBody>
      <dsp:txXfrm>
        <a:off x="5399945" y="746639"/>
        <a:ext cx="737968" cy="737968"/>
      </dsp:txXfrm>
    </dsp:sp>
    <dsp:sp modelId="{F660F4B9-35DB-4256-A868-A35C6DCCF6B2}">
      <dsp:nvSpPr>
        <dsp:cNvPr id="0" name=""/>
        <dsp:cNvSpPr/>
      </dsp:nvSpPr>
      <dsp:spPr>
        <a:xfrm>
          <a:off x="3449649" y="1086902"/>
          <a:ext cx="1565466" cy="3229782"/>
        </a:xfrm>
        <a:prstGeom prst="rect">
          <a:avLst/>
        </a:prstGeom>
        <a:solidFill>
          <a:srgbClr val="92D050"/>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No single category, subcategory or course  should generate more than 30% of your revenue or registration numbers</a:t>
          </a:r>
          <a:endParaRPr lang="en-US" sz="1300" kern="1200" dirty="0"/>
        </a:p>
      </dsp:txBody>
      <dsp:txXfrm>
        <a:off x="3700124" y="1086902"/>
        <a:ext cx="1314991" cy="3229782"/>
      </dsp:txXfrm>
    </dsp:sp>
    <dsp:sp modelId="{FD776C1E-557E-4553-9447-49B69EEC7907}">
      <dsp:nvSpPr>
        <dsp:cNvPr id="0" name=""/>
        <dsp:cNvSpPr/>
      </dsp:nvSpPr>
      <dsp:spPr>
        <a:xfrm>
          <a:off x="2614734" y="669444"/>
          <a:ext cx="1043644" cy="1043644"/>
        </a:xfrm>
        <a:prstGeom prst="ellipse">
          <a:avLst/>
        </a:prstGeom>
        <a:solidFill>
          <a:srgbClr val="C0000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30% Rule</a:t>
          </a:r>
          <a:endParaRPr lang="en-US" sz="1500" kern="1200" dirty="0"/>
        </a:p>
      </dsp:txBody>
      <dsp:txXfrm>
        <a:off x="2767572" y="822282"/>
        <a:ext cx="737968" cy="737968"/>
      </dsp:txXfrm>
    </dsp:sp>
    <dsp:sp modelId="{AD2806AC-6A03-4F05-9F4D-F72EA0E56FBF}">
      <dsp:nvSpPr>
        <dsp:cNvPr id="0" name=""/>
        <dsp:cNvSpPr/>
      </dsp:nvSpPr>
      <dsp:spPr>
        <a:xfrm>
          <a:off x="1001537" y="1272252"/>
          <a:ext cx="1565466" cy="1044165"/>
        </a:xfrm>
        <a:prstGeom prst="rect">
          <a:avLst/>
        </a:prstGeom>
        <a:solidFill>
          <a:srgbClr val="78B5EC">
            <a:alpha val="89804"/>
          </a:srgb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Program Development</a:t>
          </a:r>
          <a:endParaRPr lang="en-US" sz="1300" kern="1200" dirty="0"/>
        </a:p>
      </dsp:txBody>
      <dsp:txXfrm>
        <a:off x="1252012" y="1272252"/>
        <a:ext cx="1314991" cy="1044165"/>
      </dsp:txXfrm>
    </dsp:sp>
    <dsp:sp modelId="{5314AADB-0AD3-4BAE-9F15-B0FE4F44C802}">
      <dsp:nvSpPr>
        <dsp:cNvPr id="0" name=""/>
        <dsp:cNvSpPr/>
      </dsp:nvSpPr>
      <dsp:spPr>
        <a:xfrm rot="10800000" flipV="1">
          <a:off x="999439" y="2310633"/>
          <a:ext cx="1565466" cy="1215649"/>
        </a:xfrm>
        <a:prstGeom prst="rect">
          <a:avLst/>
        </a:prstGeom>
        <a:solidFill>
          <a:srgbClr val="78B5EC">
            <a:alpha val="90000"/>
          </a:srgb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Implementation</a:t>
          </a:r>
          <a:endParaRPr lang="en-US" sz="1300" kern="1200" dirty="0"/>
        </a:p>
      </dsp:txBody>
      <dsp:txXfrm rot="-10800000">
        <a:off x="999440" y="2310633"/>
        <a:ext cx="1314991" cy="1215649"/>
      </dsp:txXfrm>
    </dsp:sp>
    <dsp:sp modelId="{89E6DA6E-7A23-44BD-8A99-378091FF741D}">
      <dsp:nvSpPr>
        <dsp:cNvPr id="0" name=""/>
        <dsp:cNvSpPr/>
      </dsp:nvSpPr>
      <dsp:spPr>
        <a:xfrm>
          <a:off x="256766" y="533520"/>
          <a:ext cx="1043644" cy="1043644"/>
        </a:xfrm>
        <a:prstGeom prst="ellipse">
          <a:avLst/>
        </a:prstGeom>
        <a:solidFill>
          <a:srgbClr val="C0000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Clear Plan</a:t>
          </a:r>
          <a:endParaRPr lang="en-US" sz="1500" kern="1200" dirty="0"/>
        </a:p>
      </dsp:txBody>
      <dsp:txXfrm>
        <a:off x="409604" y="686358"/>
        <a:ext cx="737968" cy="737968"/>
      </dsp:txXfrm>
    </dsp:sp>
    <dsp:sp modelId="{402C2C77-A32C-4D99-9940-12535E1181F2}">
      <dsp:nvSpPr>
        <dsp:cNvPr id="0" name=""/>
        <dsp:cNvSpPr/>
      </dsp:nvSpPr>
      <dsp:spPr>
        <a:xfrm>
          <a:off x="8358956" y="1123970"/>
          <a:ext cx="1565466" cy="1044165"/>
        </a:xfrm>
        <a:prstGeom prst="rect">
          <a:avLst/>
        </a:prstGeom>
        <a:solidFill>
          <a:srgbClr val="E937E9">
            <a:alpha val="89804"/>
          </a:srgb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Student Evaluations</a:t>
          </a:r>
          <a:endParaRPr lang="en-US" sz="1300" kern="1200" dirty="0"/>
        </a:p>
      </dsp:txBody>
      <dsp:txXfrm>
        <a:off x="8609431" y="1123970"/>
        <a:ext cx="1314991" cy="1044165"/>
      </dsp:txXfrm>
    </dsp:sp>
    <dsp:sp modelId="{3086D0BF-AAD1-4310-88ED-4D81A687BD50}">
      <dsp:nvSpPr>
        <dsp:cNvPr id="0" name=""/>
        <dsp:cNvSpPr/>
      </dsp:nvSpPr>
      <dsp:spPr>
        <a:xfrm>
          <a:off x="8350660" y="2168136"/>
          <a:ext cx="1565466" cy="1044165"/>
        </a:xfrm>
        <a:prstGeom prst="rect">
          <a:avLst/>
        </a:prstGeom>
        <a:solidFill>
          <a:srgbClr val="E937E9"/>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Performance Analysis</a:t>
          </a:r>
          <a:endParaRPr lang="en-US" sz="1300" kern="1200" dirty="0"/>
        </a:p>
      </dsp:txBody>
      <dsp:txXfrm>
        <a:off x="8601134" y="2168136"/>
        <a:ext cx="1314991" cy="1044165"/>
      </dsp:txXfrm>
    </dsp:sp>
    <dsp:sp modelId="{7453D9C8-CD6E-4AA4-8A19-7F6F667528F0}">
      <dsp:nvSpPr>
        <dsp:cNvPr id="0" name=""/>
        <dsp:cNvSpPr/>
      </dsp:nvSpPr>
      <dsp:spPr>
        <a:xfrm>
          <a:off x="7659959" y="681801"/>
          <a:ext cx="1043644" cy="1043644"/>
        </a:xfrm>
        <a:prstGeom prst="ellipse">
          <a:avLst/>
        </a:prstGeom>
        <a:solidFill>
          <a:srgbClr val="C00000"/>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Analysis</a:t>
          </a:r>
          <a:endParaRPr lang="en-US" sz="1500" kern="1200" dirty="0"/>
        </a:p>
      </dsp:txBody>
      <dsp:txXfrm>
        <a:off x="7812797" y="834639"/>
        <a:ext cx="737968" cy="73796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7/31/2017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7/31/2017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Operating margin is the cost of your promotion (brochure plus mailing) and the cost of your production (mainly teacher compensation) subtracted from your total revenue. OM is how much you have left after you pay all your promotion and production costs. This should be 40 to50% of your income.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138587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324117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a:ln/>
        </p:spPr>
      </p:sp>
      <p:sp>
        <p:nvSpPr>
          <p:cNvPr id="226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Income has not grown:  If the course is stable and has a good operating margin, keep offering it, of course. Lack</a:t>
            </a:r>
            <a:r>
              <a:rPr lang="en-US" baseline="0" dirty="0" smtClean="0"/>
              <a:t> of growth suggests it may be nearing the end of it’s productive life.</a:t>
            </a:r>
          </a:p>
          <a:p>
            <a:endParaRPr lang="en-US" baseline="0" dirty="0" smtClean="0"/>
          </a:p>
          <a:p>
            <a:r>
              <a:rPr lang="en-US" baseline="0" dirty="0" smtClean="0"/>
              <a:t>Another offering:  Other courses or topics get stronger enrollments. This is where you should focus. Remember we talked about focusing on your strengths.</a:t>
            </a:r>
            <a:endParaRPr lang="en-US" dirty="0" smtClean="0"/>
          </a:p>
        </p:txBody>
      </p:sp>
      <p:sp>
        <p:nvSpPr>
          <p:cNvPr id="4" name="Slide Number Placeholder 3"/>
          <p:cNvSpPr>
            <a:spLocks noGrp="1"/>
          </p:cNvSpPr>
          <p:nvPr>
            <p:ph type="sldNum" sz="quarter" idx="5"/>
          </p:nvPr>
        </p:nvSpPr>
        <p:spPr/>
        <p:txBody>
          <a:bodyPr/>
          <a:lstStyle/>
          <a:p>
            <a:pPr>
              <a:defRPr/>
            </a:pPr>
            <a:fld id="{1ECFB3BE-47C4-45B1-9995-19735096C62A}" type="slidenum">
              <a:rPr lang="en-US" smtClean="0"/>
              <a:pPr>
                <a:defRPr/>
              </a:pPr>
              <a:t>18</a:t>
            </a:fld>
            <a:endParaRPr lang="en-US" dirty="0"/>
          </a:p>
        </p:txBody>
      </p:sp>
    </p:spTree>
    <p:extLst>
      <p:ext uri="{BB962C8B-B14F-4D97-AF65-F5344CB8AC3E}">
        <p14:creationId xmlns:p14="http://schemas.microsoft.com/office/powerpoint/2010/main" val="57986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p:cNvSpPr>
          <p:nvPr>
            <p:ph type="sldImg"/>
          </p:nvPr>
        </p:nvSpPr>
        <p:spPr>
          <a:ln/>
        </p:spPr>
      </p:sp>
      <p:sp>
        <p:nvSpPr>
          <p:cNvPr id="232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Step 1. Brainstorm all the possible new directions you can take</a:t>
            </a:r>
          </a:p>
          <a:p>
            <a:endParaRPr lang="en-US" dirty="0" smtClean="0"/>
          </a:p>
          <a:p>
            <a:r>
              <a:rPr lang="en-US" dirty="0" smtClean="0"/>
              <a:t>Step 2: Research the top 5-10 directions (audience,</a:t>
            </a:r>
            <a:r>
              <a:rPr lang="en-US" baseline="0" dirty="0" smtClean="0"/>
              <a:t> income potential, competition, etc.)</a:t>
            </a:r>
          </a:p>
          <a:p>
            <a:endParaRPr lang="en-US" baseline="0" dirty="0" smtClean="0"/>
          </a:p>
          <a:p>
            <a:r>
              <a:rPr lang="en-US" baseline="0" dirty="0" smtClean="0"/>
              <a:t>Step 3. Pick the top three new ideas</a:t>
            </a:r>
          </a:p>
          <a:p>
            <a:endParaRPr lang="en-US" baseline="0" dirty="0" smtClean="0"/>
          </a:p>
          <a:p>
            <a:r>
              <a:rPr lang="en-US" baseline="0" dirty="0" smtClean="0"/>
              <a:t>Step 4. Model the numbers, using your tools of average class fee, average registration and cancellation rate. If it won’t work on paper, it won’t work in real life.</a:t>
            </a:r>
          </a:p>
          <a:p>
            <a:endParaRPr lang="en-US" baseline="0" dirty="0" smtClean="0"/>
          </a:p>
          <a:p>
            <a:r>
              <a:rPr lang="en-US" baseline="0" dirty="0" smtClean="0"/>
              <a:t>Step 5. Build your program using feedback from best customers (more should be done for high dollar courses including surveys, focus groups, etc.)</a:t>
            </a:r>
          </a:p>
          <a:p>
            <a:endParaRPr lang="en-US" baseline="0" dirty="0" smtClean="0"/>
          </a:p>
          <a:p>
            <a:r>
              <a:rPr lang="en-US" baseline="0" dirty="0" smtClean="0"/>
              <a:t>Step 6. Promote your new idea</a:t>
            </a:r>
          </a:p>
          <a:p>
            <a:endParaRPr lang="en-US" baseline="0" dirty="0" smtClean="0"/>
          </a:p>
          <a:p>
            <a:r>
              <a:rPr lang="en-US" baseline="0" dirty="0" smtClean="0"/>
              <a:t>Step 7. Determine if the new course meets your success criteria (enrollments, revenue, </a:t>
            </a:r>
            <a:r>
              <a:rPr lang="en-US" baseline="0" dirty="0" err="1" smtClean="0"/>
              <a:t>etc</a:t>
            </a:r>
            <a:r>
              <a:rPr lang="en-US" baseline="0" dirty="0" smtClean="0"/>
              <a:t>) or if it came close.</a:t>
            </a:r>
          </a:p>
          <a:p>
            <a:endParaRPr lang="en-US" baseline="0" dirty="0" smtClean="0"/>
          </a:p>
          <a:p>
            <a:r>
              <a:rPr lang="en-US" baseline="0" dirty="0" smtClean="0"/>
              <a:t>Step 8. Evaluate and make improvements/adjustments  (Change title, fee, description, format, time, etc.)</a:t>
            </a:r>
          </a:p>
          <a:p>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C42EE695-FA0C-4C3B-B37E-580BB0764823}" type="slidenum">
              <a:rPr lang="en-US" smtClean="0"/>
              <a:pPr>
                <a:defRPr/>
              </a:pPr>
              <a:t>20</a:t>
            </a:fld>
            <a:endParaRPr lang="en-US" dirty="0"/>
          </a:p>
        </p:txBody>
      </p:sp>
    </p:spTree>
    <p:extLst>
      <p:ext uri="{BB962C8B-B14F-4D97-AF65-F5344CB8AC3E}">
        <p14:creationId xmlns:p14="http://schemas.microsoft.com/office/powerpoint/2010/main" val="361336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p:cNvSpPr>
            <a:spLocks noGrp="1" noRot="1" noChangeAspect="1"/>
          </p:cNvSpPr>
          <p:nvPr>
            <p:ph type="sldImg"/>
          </p:nvPr>
        </p:nvSpPr>
        <p:spPr>
          <a:ln/>
        </p:spPr>
      </p:sp>
      <p:sp>
        <p:nvSpPr>
          <p:cNvPr id="294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2E5F311-FB4E-46AB-B38A-4DDEEAFD73B0}" type="slidenum">
              <a:rPr lang="en-US" smtClean="0"/>
              <a:pPr>
                <a:defRPr/>
              </a:pPr>
              <a:t>21</a:t>
            </a:fld>
            <a:endParaRPr lang="en-US" dirty="0"/>
          </a:p>
        </p:txBody>
      </p:sp>
    </p:spTree>
    <p:extLst>
      <p:ext uri="{BB962C8B-B14F-4D97-AF65-F5344CB8AC3E}">
        <p14:creationId xmlns:p14="http://schemas.microsoft.com/office/powerpoint/2010/main" val="180326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p:txBody>
          <a:bodyPr/>
          <a:lstStyle/>
          <a:p>
            <a:pPr>
              <a:defRPr/>
            </a:pPr>
            <a:fld id="{5878228B-4DCC-420B-8746-A8FBDF312486}" type="slidenum">
              <a:rPr lang="en-US" smtClean="0"/>
              <a:pPr>
                <a:defRPr/>
              </a:pPr>
              <a:t>22</a:t>
            </a:fld>
            <a:endParaRPr lang="en-US" dirty="0" smtClean="0"/>
          </a:p>
        </p:txBody>
      </p:sp>
      <p:sp>
        <p:nvSpPr>
          <p:cNvPr id="299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912813">
              <a:defRPr sz="2400">
                <a:solidFill>
                  <a:schemeClr val="tx1"/>
                </a:solidFill>
                <a:latin typeface="Times" pitchFamily="18" charset="0"/>
                <a:cs typeface="Arial" pitchFamily="34" charset="0"/>
              </a:defRPr>
            </a:lvl1pPr>
            <a:lvl2pPr marL="742950" indent="-285750" defTabSz="912813">
              <a:defRPr sz="2400">
                <a:solidFill>
                  <a:schemeClr val="tx1"/>
                </a:solidFill>
                <a:latin typeface="Times" pitchFamily="18" charset="0"/>
                <a:cs typeface="Arial" pitchFamily="34" charset="0"/>
              </a:defRPr>
            </a:lvl2pPr>
            <a:lvl3pPr marL="1143000" indent="-228600" defTabSz="912813">
              <a:defRPr sz="2400">
                <a:solidFill>
                  <a:schemeClr val="tx1"/>
                </a:solidFill>
                <a:latin typeface="Times" pitchFamily="18" charset="0"/>
                <a:cs typeface="Arial" pitchFamily="34" charset="0"/>
              </a:defRPr>
            </a:lvl3pPr>
            <a:lvl4pPr marL="1600200" indent="-228600" defTabSz="912813">
              <a:defRPr sz="2400">
                <a:solidFill>
                  <a:schemeClr val="tx1"/>
                </a:solidFill>
                <a:latin typeface="Times" pitchFamily="18" charset="0"/>
                <a:cs typeface="Arial" pitchFamily="34" charset="0"/>
              </a:defRPr>
            </a:lvl4pPr>
            <a:lvl5pPr marL="2057400" indent="-228600" defTabSz="912813">
              <a:defRPr sz="2400">
                <a:solidFill>
                  <a:schemeClr val="tx1"/>
                </a:solidFill>
                <a:latin typeface="Times" pitchFamily="18" charset="0"/>
                <a:cs typeface="Arial" pitchFamily="34" charset="0"/>
              </a:defRPr>
            </a:lvl5pPr>
            <a:lvl6pPr marL="2514600" indent="-228600" defTabSz="912813" fontAlgn="base">
              <a:spcBef>
                <a:spcPct val="0"/>
              </a:spcBef>
              <a:spcAft>
                <a:spcPct val="0"/>
              </a:spcAft>
              <a:defRPr sz="2400">
                <a:solidFill>
                  <a:schemeClr val="tx1"/>
                </a:solidFill>
                <a:latin typeface="Times" pitchFamily="18" charset="0"/>
                <a:cs typeface="Arial" pitchFamily="34" charset="0"/>
              </a:defRPr>
            </a:lvl6pPr>
            <a:lvl7pPr marL="2971800" indent="-228600" defTabSz="912813" fontAlgn="base">
              <a:spcBef>
                <a:spcPct val="0"/>
              </a:spcBef>
              <a:spcAft>
                <a:spcPct val="0"/>
              </a:spcAft>
              <a:defRPr sz="2400">
                <a:solidFill>
                  <a:schemeClr val="tx1"/>
                </a:solidFill>
                <a:latin typeface="Times" pitchFamily="18" charset="0"/>
                <a:cs typeface="Arial" pitchFamily="34" charset="0"/>
              </a:defRPr>
            </a:lvl7pPr>
            <a:lvl8pPr marL="3429000" indent="-228600" defTabSz="912813" fontAlgn="base">
              <a:spcBef>
                <a:spcPct val="0"/>
              </a:spcBef>
              <a:spcAft>
                <a:spcPct val="0"/>
              </a:spcAft>
              <a:defRPr sz="2400">
                <a:solidFill>
                  <a:schemeClr val="tx1"/>
                </a:solidFill>
                <a:latin typeface="Times" pitchFamily="18" charset="0"/>
                <a:cs typeface="Arial" pitchFamily="34" charset="0"/>
              </a:defRPr>
            </a:lvl8pPr>
            <a:lvl9pPr marL="3886200" indent="-228600" defTabSz="912813" fontAlgn="base">
              <a:spcBef>
                <a:spcPct val="0"/>
              </a:spcBef>
              <a:spcAft>
                <a:spcPct val="0"/>
              </a:spcAft>
              <a:defRPr sz="2400">
                <a:solidFill>
                  <a:schemeClr val="tx1"/>
                </a:solidFill>
                <a:latin typeface="Times" pitchFamily="18" charset="0"/>
                <a:cs typeface="Arial" pitchFamily="34" charset="0"/>
              </a:defRPr>
            </a:lvl9pPr>
          </a:lstStyle>
          <a:p>
            <a:pPr algn="r" eaLnBrk="0" hangingPunct="0"/>
            <a:fld id="{A751E081-0119-484F-99A5-CA5E93F9A0DD}" type="slidenum">
              <a:rPr lang="en-US" sz="1200"/>
              <a:pPr algn="r" eaLnBrk="0" hangingPunct="0"/>
              <a:t>22</a:t>
            </a:fld>
            <a:endParaRPr lang="en-US" sz="120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smtClean="0"/>
          </a:p>
        </p:txBody>
      </p:sp>
    </p:spTree>
    <p:extLst>
      <p:ext uri="{BB962C8B-B14F-4D97-AF65-F5344CB8AC3E}">
        <p14:creationId xmlns:p14="http://schemas.microsoft.com/office/powerpoint/2010/main" val="155759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p:txBody>
          <a:bodyPr/>
          <a:lstStyle/>
          <a:p>
            <a:pPr>
              <a:defRPr/>
            </a:pPr>
            <a:fld id="{97D745A7-8FD9-42DB-A00A-07D90407F27C}" type="slidenum">
              <a:rPr lang="en-US" smtClean="0"/>
              <a:pPr>
                <a:defRPr/>
              </a:pPr>
              <a:t>23</a:t>
            </a:fld>
            <a:endParaRPr lang="en-US" dirty="0" smtClean="0"/>
          </a:p>
        </p:txBody>
      </p:sp>
      <p:sp>
        <p:nvSpPr>
          <p:cNvPr id="152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912813">
              <a:defRPr sz="2400">
                <a:solidFill>
                  <a:schemeClr val="tx1"/>
                </a:solidFill>
                <a:latin typeface="Times" pitchFamily="18" charset="0"/>
                <a:cs typeface="Arial" pitchFamily="34" charset="0"/>
              </a:defRPr>
            </a:lvl1pPr>
            <a:lvl2pPr marL="742950" indent="-285750" defTabSz="912813">
              <a:defRPr sz="2400">
                <a:solidFill>
                  <a:schemeClr val="tx1"/>
                </a:solidFill>
                <a:latin typeface="Times" pitchFamily="18" charset="0"/>
                <a:cs typeface="Arial" pitchFamily="34" charset="0"/>
              </a:defRPr>
            </a:lvl2pPr>
            <a:lvl3pPr marL="1143000" indent="-228600" defTabSz="912813">
              <a:defRPr sz="2400">
                <a:solidFill>
                  <a:schemeClr val="tx1"/>
                </a:solidFill>
                <a:latin typeface="Times" pitchFamily="18" charset="0"/>
                <a:cs typeface="Arial" pitchFamily="34" charset="0"/>
              </a:defRPr>
            </a:lvl3pPr>
            <a:lvl4pPr marL="1600200" indent="-228600" defTabSz="912813">
              <a:defRPr sz="2400">
                <a:solidFill>
                  <a:schemeClr val="tx1"/>
                </a:solidFill>
                <a:latin typeface="Times" pitchFamily="18" charset="0"/>
                <a:cs typeface="Arial" pitchFamily="34" charset="0"/>
              </a:defRPr>
            </a:lvl4pPr>
            <a:lvl5pPr marL="2057400" indent="-228600" defTabSz="912813">
              <a:defRPr sz="2400">
                <a:solidFill>
                  <a:schemeClr val="tx1"/>
                </a:solidFill>
                <a:latin typeface="Times" pitchFamily="18" charset="0"/>
                <a:cs typeface="Arial" pitchFamily="34" charset="0"/>
              </a:defRPr>
            </a:lvl5pPr>
            <a:lvl6pPr marL="2514600" indent="-228600" defTabSz="912813" fontAlgn="base">
              <a:spcBef>
                <a:spcPct val="0"/>
              </a:spcBef>
              <a:spcAft>
                <a:spcPct val="0"/>
              </a:spcAft>
              <a:defRPr sz="2400">
                <a:solidFill>
                  <a:schemeClr val="tx1"/>
                </a:solidFill>
                <a:latin typeface="Times" pitchFamily="18" charset="0"/>
                <a:cs typeface="Arial" pitchFamily="34" charset="0"/>
              </a:defRPr>
            </a:lvl6pPr>
            <a:lvl7pPr marL="2971800" indent="-228600" defTabSz="912813" fontAlgn="base">
              <a:spcBef>
                <a:spcPct val="0"/>
              </a:spcBef>
              <a:spcAft>
                <a:spcPct val="0"/>
              </a:spcAft>
              <a:defRPr sz="2400">
                <a:solidFill>
                  <a:schemeClr val="tx1"/>
                </a:solidFill>
                <a:latin typeface="Times" pitchFamily="18" charset="0"/>
                <a:cs typeface="Arial" pitchFamily="34" charset="0"/>
              </a:defRPr>
            </a:lvl7pPr>
            <a:lvl8pPr marL="3429000" indent="-228600" defTabSz="912813" fontAlgn="base">
              <a:spcBef>
                <a:spcPct val="0"/>
              </a:spcBef>
              <a:spcAft>
                <a:spcPct val="0"/>
              </a:spcAft>
              <a:defRPr sz="2400">
                <a:solidFill>
                  <a:schemeClr val="tx1"/>
                </a:solidFill>
                <a:latin typeface="Times" pitchFamily="18" charset="0"/>
                <a:cs typeface="Arial" pitchFamily="34" charset="0"/>
              </a:defRPr>
            </a:lvl8pPr>
            <a:lvl9pPr marL="3886200" indent="-228600" defTabSz="912813" fontAlgn="base">
              <a:spcBef>
                <a:spcPct val="0"/>
              </a:spcBef>
              <a:spcAft>
                <a:spcPct val="0"/>
              </a:spcAft>
              <a:defRPr sz="2400">
                <a:solidFill>
                  <a:schemeClr val="tx1"/>
                </a:solidFill>
                <a:latin typeface="Times" pitchFamily="18" charset="0"/>
                <a:cs typeface="Arial" pitchFamily="34" charset="0"/>
              </a:defRPr>
            </a:lvl9pPr>
          </a:lstStyle>
          <a:p>
            <a:pPr algn="r" eaLnBrk="0" hangingPunct="0"/>
            <a:fld id="{3BE3BBC8-0E48-40E6-A29C-ED24620ECCB6}" type="slidenum">
              <a:rPr lang="en-US" sz="1200"/>
              <a:pPr algn="r" eaLnBrk="0" hangingPunct="0"/>
              <a:t>23</a:t>
            </a:fld>
            <a:endParaRPr lang="en-US"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eaLnBrk="1" hangingPunct="1"/>
            <a:endParaRPr lang="en-US" dirty="0" smtClean="0"/>
          </a:p>
        </p:txBody>
      </p:sp>
    </p:spTree>
    <p:extLst>
      <p:ext uri="{BB962C8B-B14F-4D97-AF65-F5344CB8AC3E}">
        <p14:creationId xmlns:p14="http://schemas.microsoft.com/office/powerpoint/2010/main" val="800011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p:txBody>
          <a:bodyPr/>
          <a:lstStyle/>
          <a:p>
            <a:pPr>
              <a:defRPr/>
            </a:pPr>
            <a:fld id="{8CA3546F-0C50-48BA-A414-0BB93981CE8A}" type="slidenum">
              <a:rPr lang="en-US" smtClean="0"/>
              <a:pPr>
                <a:defRPr/>
              </a:pPr>
              <a:t>24</a:t>
            </a:fld>
            <a:endParaRPr lang="en-US" dirty="0" smtClean="0"/>
          </a:p>
        </p:txBody>
      </p:sp>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912813">
              <a:defRPr sz="2400">
                <a:solidFill>
                  <a:schemeClr val="tx1"/>
                </a:solidFill>
                <a:latin typeface="Times" pitchFamily="18" charset="0"/>
                <a:cs typeface="Arial" pitchFamily="34" charset="0"/>
              </a:defRPr>
            </a:lvl1pPr>
            <a:lvl2pPr marL="742950" indent="-285750" defTabSz="912813">
              <a:defRPr sz="2400">
                <a:solidFill>
                  <a:schemeClr val="tx1"/>
                </a:solidFill>
                <a:latin typeface="Times" pitchFamily="18" charset="0"/>
                <a:cs typeface="Arial" pitchFamily="34" charset="0"/>
              </a:defRPr>
            </a:lvl2pPr>
            <a:lvl3pPr marL="1143000" indent="-228600" defTabSz="912813">
              <a:defRPr sz="2400">
                <a:solidFill>
                  <a:schemeClr val="tx1"/>
                </a:solidFill>
                <a:latin typeface="Times" pitchFamily="18" charset="0"/>
                <a:cs typeface="Arial" pitchFamily="34" charset="0"/>
              </a:defRPr>
            </a:lvl3pPr>
            <a:lvl4pPr marL="1600200" indent="-228600" defTabSz="912813">
              <a:defRPr sz="2400">
                <a:solidFill>
                  <a:schemeClr val="tx1"/>
                </a:solidFill>
                <a:latin typeface="Times" pitchFamily="18" charset="0"/>
                <a:cs typeface="Arial" pitchFamily="34" charset="0"/>
              </a:defRPr>
            </a:lvl4pPr>
            <a:lvl5pPr marL="2057400" indent="-228600" defTabSz="912813">
              <a:defRPr sz="2400">
                <a:solidFill>
                  <a:schemeClr val="tx1"/>
                </a:solidFill>
                <a:latin typeface="Times" pitchFamily="18" charset="0"/>
                <a:cs typeface="Arial" pitchFamily="34" charset="0"/>
              </a:defRPr>
            </a:lvl5pPr>
            <a:lvl6pPr marL="2514600" indent="-228600" defTabSz="912813" fontAlgn="base">
              <a:spcBef>
                <a:spcPct val="0"/>
              </a:spcBef>
              <a:spcAft>
                <a:spcPct val="0"/>
              </a:spcAft>
              <a:defRPr sz="2400">
                <a:solidFill>
                  <a:schemeClr val="tx1"/>
                </a:solidFill>
                <a:latin typeface="Times" pitchFamily="18" charset="0"/>
                <a:cs typeface="Arial" pitchFamily="34" charset="0"/>
              </a:defRPr>
            </a:lvl6pPr>
            <a:lvl7pPr marL="2971800" indent="-228600" defTabSz="912813" fontAlgn="base">
              <a:spcBef>
                <a:spcPct val="0"/>
              </a:spcBef>
              <a:spcAft>
                <a:spcPct val="0"/>
              </a:spcAft>
              <a:defRPr sz="2400">
                <a:solidFill>
                  <a:schemeClr val="tx1"/>
                </a:solidFill>
                <a:latin typeface="Times" pitchFamily="18" charset="0"/>
                <a:cs typeface="Arial" pitchFamily="34" charset="0"/>
              </a:defRPr>
            </a:lvl7pPr>
            <a:lvl8pPr marL="3429000" indent="-228600" defTabSz="912813" fontAlgn="base">
              <a:spcBef>
                <a:spcPct val="0"/>
              </a:spcBef>
              <a:spcAft>
                <a:spcPct val="0"/>
              </a:spcAft>
              <a:defRPr sz="2400">
                <a:solidFill>
                  <a:schemeClr val="tx1"/>
                </a:solidFill>
                <a:latin typeface="Times" pitchFamily="18" charset="0"/>
                <a:cs typeface="Arial" pitchFamily="34" charset="0"/>
              </a:defRPr>
            </a:lvl8pPr>
            <a:lvl9pPr marL="3886200" indent="-228600" defTabSz="912813" fontAlgn="base">
              <a:spcBef>
                <a:spcPct val="0"/>
              </a:spcBef>
              <a:spcAft>
                <a:spcPct val="0"/>
              </a:spcAft>
              <a:defRPr sz="2400">
                <a:solidFill>
                  <a:schemeClr val="tx1"/>
                </a:solidFill>
                <a:latin typeface="Times" pitchFamily="18" charset="0"/>
                <a:cs typeface="Arial" pitchFamily="34" charset="0"/>
              </a:defRPr>
            </a:lvl9pPr>
          </a:lstStyle>
          <a:p>
            <a:pPr algn="r" eaLnBrk="0" hangingPunct="0"/>
            <a:fld id="{712BEB9F-AA7C-4868-A1C6-CCAE3C9CEA4B}" type="slidenum">
              <a:rPr lang="en-US" sz="1200"/>
              <a:pPr algn="r" eaLnBrk="0" hangingPunct="0"/>
              <a:t>24</a:t>
            </a:fld>
            <a:endParaRPr lang="en-US" sz="12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91429" tIns="45714" rIns="91429" bIns="45714"/>
          <a:lstStyle/>
          <a:p>
            <a:pPr eaLnBrk="1" hangingPunct="1"/>
            <a:endParaRPr lang="en-US" smtClean="0"/>
          </a:p>
        </p:txBody>
      </p:sp>
    </p:spTree>
    <p:extLst>
      <p:ext uri="{BB962C8B-B14F-4D97-AF65-F5344CB8AC3E}">
        <p14:creationId xmlns:p14="http://schemas.microsoft.com/office/powerpoint/2010/main" val="17031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a:ln/>
        </p:spPr>
      </p:sp>
      <p:sp>
        <p:nvSpPr>
          <p:cNvPr id="209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C467536-1D66-4969-8ABA-C08D36D19D04}" type="slidenum">
              <a:rPr lang="en-US" smtClean="0"/>
              <a:pPr>
                <a:defRPr/>
              </a:pPr>
              <a:t>25</a:t>
            </a:fld>
            <a:endParaRPr lang="en-US" dirty="0"/>
          </a:p>
        </p:txBody>
      </p:sp>
    </p:spTree>
    <p:extLst>
      <p:ext uri="{BB962C8B-B14F-4D97-AF65-F5344CB8AC3E}">
        <p14:creationId xmlns:p14="http://schemas.microsoft.com/office/powerpoint/2010/main" val="254759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strategies that work with your market--</a:t>
            </a:r>
          </a:p>
          <a:p>
            <a:endParaRPr lang="en-US" baseline="0" dirty="0" smtClean="0"/>
          </a:p>
          <a:p>
            <a:r>
              <a:rPr lang="en-US" baseline="0" dirty="0" smtClean="0"/>
              <a:t>Integrated marketing</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27</a:t>
            </a:fld>
            <a:endParaRPr lang="en-US"/>
          </a:p>
        </p:txBody>
      </p:sp>
    </p:spTree>
    <p:extLst>
      <p:ext uri="{BB962C8B-B14F-4D97-AF65-F5344CB8AC3E}">
        <p14:creationId xmlns:p14="http://schemas.microsoft.com/office/powerpoint/2010/main" val="286743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b="1" kern="1200" dirty="0" smtClean="0">
                <a:solidFill>
                  <a:schemeClr val="tx1"/>
                </a:solidFill>
                <a:effectLst/>
                <a:latin typeface="+mn-lt"/>
                <a:ea typeface="+mn-ea"/>
                <a:cs typeface="+mn-cs"/>
              </a:rPr>
              <a:t>This data comes from you</a:t>
            </a:r>
          </a:p>
          <a:p>
            <a:pPr lvl="0"/>
            <a:r>
              <a:rPr lang="en-US" sz="2000" b="1" kern="1200" dirty="0" smtClean="0">
                <a:solidFill>
                  <a:schemeClr val="tx1"/>
                </a:solidFill>
                <a:effectLst/>
                <a:latin typeface="+mn-lt"/>
                <a:ea typeface="+mn-ea"/>
                <a:cs typeface="+mn-cs"/>
              </a:rPr>
              <a:t>All LERN info comes from what our members are doing that works</a:t>
            </a:r>
          </a:p>
          <a:p>
            <a:pPr lvl="0"/>
            <a:r>
              <a:rPr lang="en-US" sz="2000" b="1" kern="1200" dirty="0" smtClean="0">
                <a:solidFill>
                  <a:schemeClr val="tx1"/>
                </a:solidFill>
                <a:effectLst/>
                <a:latin typeface="+mn-lt"/>
                <a:ea typeface="+mn-ea"/>
                <a:cs typeface="+mn-cs"/>
              </a:rPr>
              <a:t>LERN Collects, analyzes and packages that information for our members</a:t>
            </a:r>
          </a:p>
          <a:p>
            <a:pPr lvl="0"/>
            <a:r>
              <a:rPr lang="en-US" sz="2000" b="1" kern="1200" dirty="0" smtClean="0">
                <a:solidFill>
                  <a:schemeClr val="tx1"/>
                </a:solidFill>
                <a:effectLst/>
                <a:latin typeface="+mn-lt"/>
                <a:ea typeface="+mn-ea"/>
                <a:cs typeface="+mn-cs"/>
              </a:rPr>
              <a:t>That is why it is critical that you continue to keep us up to date on what is working in your program</a:t>
            </a:r>
          </a:p>
          <a:p>
            <a:endParaRPr lang="en-US" sz="2000" b="1"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450265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first cut through the data.  Percentages based on data from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determine these percentages we looked at past datasets for the various constituencies.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Programs don’t always have the same categories so we made some generalizations when grouping things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percentages represent an average percentage for those programs that offer that type of programing.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For example youth programing makes up roughly 13% for Community College programs that offer youth programs. Those that don’t offer youth programing were not included in that number because we didn’t want to start averaging in zeros.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are working on developing a more comprehensive analysis of program mix, and if any of you would like to be contacted to contribute information let us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also know we need to be able to dive deeper to identify the components of the categories in some cases, but an </a:t>
            </a:r>
            <a:r>
              <a:rPr lang="en-US" sz="1200" kern="1200" baseline="0" smtClean="0">
                <a:solidFill>
                  <a:schemeClr val="tx1"/>
                </a:solidFill>
                <a:effectLst/>
                <a:latin typeface="+mn-lt"/>
                <a:ea typeface="+mn-ea"/>
                <a:cs typeface="+mn-cs"/>
              </a:rPr>
              <a:t>interesting overview.</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29</a:t>
            </a:fld>
            <a:endParaRPr lang="en-US"/>
          </a:p>
        </p:txBody>
      </p:sp>
    </p:spTree>
    <p:extLst>
      <p:ext uri="{BB962C8B-B14F-4D97-AF65-F5344CB8AC3E}">
        <p14:creationId xmlns:p14="http://schemas.microsoft.com/office/powerpoint/2010/main" val="512937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33</a:t>
            </a:fld>
            <a:endParaRPr lang="en-US"/>
          </a:p>
        </p:txBody>
      </p:sp>
    </p:spTree>
    <p:extLst>
      <p:ext uri="{BB962C8B-B14F-4D97-AF65-F5344CB8AC3E}">
        <p14:creationId xmlns:p14="http://schemas.microsoft.com/office/powerpoint/2010/main" val="96308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Your program mix is a critical part of your program’s success, and it is essential that you carefully plan and design your course offerings.</a:t>
            </a:r>
          </a:p>
          <a:p>
            <a:pPr marL="171450" indent="-171450">
              <a:buFont typeface="Arial" panose="020B0604020202020204" pitchFamily="34" charset="0"/>
              <a:buChar char="•"/>
            </a:pPr>
            <a:endParaRPr lang="en-US" sz="2000" b="1" kern="1200" dirty="0" smtClean="0">
              <a:solidFill>
                <a:schemeClr val="tx1"/>
              </a:solidFill>
              <a:effectLst/>
              <a:latin typeface="Georgia" panose="02040502050405020303" pitchFamily="18" charset="0"/>
              <a:ea typeface="+mn-ea"/>
              <a:cs typeface="+mn-cs"/>
            </a:endParaRPr>
          </a:p>
          <a:p>
            <a:pPr marL="171450" indent="-171450">
              <a:buFont typeface="Arial" panose="020B0604020202020204" pitchFamily="34" charset="0"/>
              <a:buChar char="•"/>
            </a:pPr>
            <a:endParaRPr lang="en-US" sz="2000" b="1" kern="1200" dirty="0" smtClean="0">
              <a:solidFill>
                <a:schemeClr val="tx1"/>
              </a:solidFill>
              <a:effectLst/>
              <a:latin typeface="Georgia" panose="02040502050405020303" pitchFamily="18" charset="0"/>
              <a:ea typeface="+mn-ea"/>
              <a:cs typeface="+mn-cs"/>
            </a:endParaRPr>
          </a:p>
          <a:p>
            <a:pPr marL="17145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The wrong mix can mean you are investing resources into areas where you will not get a good ROI, and that you may be overlooking areas where you could generate more participation and revenue.</a:t>
            </a:r>
          </a:p>
          <a:p>
            <a:pPr marL="17145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 </a:t>
            </a:r>
          </a:p>
          <a:p>
            <a:pPr marL="17145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Some rules of thumb:</a:t>
            </a:r>
          </a:p>
          <a:p>
            <a:pPr marL="17145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 </a:t>
            </a:r>
          </a:p>
          <a:p>
            <a:pPr marL="171450" lvl="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The percentage of income from your courses should be greater than or equal to the percentage of courses in a particular category. In other words, if you generate 20% of your revenue from Arts classes, then at least 20% of your courses should be in the Arts category.  If you generate 20% of your revenue from Arts classes and 30% of your classes are in the Arts category, you should look at which classes you can cut.  If it is greater than the</a:t>
            </a:r>
            <a:r>
              <a:rPr lang="en-US" sz="2000" b="1" kern="1200" baseline="0" dirty="0" smtClean="0">
                <a:solidFill>
                  <a:schemeClr val="tx1"/>
                </a:solidFill>
                <a:effectLst/>
                <a:latin typeface="Georgia" panose="02040502050405020303" pitchFamily="18" charset="0"/>
                <a:ea typeface="+mn-ea"/>
                <a:cs typeface="+mn-cs"/>
              </a:rPr>
              <a:t> percentage offered, look at offering more Arts classes.</a:t>
            </a:r>
            <a:endParaRPr lang="en-US" sz="2000" b="1" kern="1200" dirty="0" smtClean="0">
              <a:solidFill>
                <a:schemeClr val="tx1"/>
              </a:solidFill>
              <a:effectLst/>
              <a:latin typeface="Georgia" panose="02040502050405020303" pitchFamily="18" charset="0"/>
              <a:ea typeface="+mn-ea"/>
              <a:cs typeface="+mn-cs"/>
            </a:endParaRPr>
          </a:p>
          <a:p>
            <a:pPr marL="171450" lvl="0" indent="-171450">
              <a:buFont typeface="Arial" panose="020B0604020202020204" pitchFamily="34" charset="0"/>
              <a:buChar char="•"/>
            </a:pPr>
            <a:endParaRPr lang="en-US" sz="2000" b="1" kern="1200" dirty="0" smtClean="0">
              <a:solidFill>
                <a:schemeClr val="tx1"/>
              </a:solidFill>
              <a:effectLst/>
              <a:latin typeface="Georgia" panose="02040502050405020303" pitchFamily="18" charset="0"/>
              <a:ea typeface="+mn-ea"/>
              <a:cs typeface="+mn-cs"/>
            </a:endParaRPr>
          </a:p>
          <a:p>
            <a:pPr marL="171450" lvl="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Use this as an opportunity to add courses to a category that is a stronger performer.</a:t>
            </a:r>
          </a:p>
          <a:p>
            <a:pPr marL="171450" lvl="0" indent="-171450">
              <a:buFont typeface="Arial" panose="020B0604020202020204" pitchFamily="34" charset="0"/>
              <a:buChar char="•"/>
            </a:pPr>
            <a:endParaRPr lang="en-US" sz="2000" b="1" kern="1200" dirty="0" smtClean="0">
              <a:solidFill>
                <a:schemeClr val="tx1"/>
              </a:solidFill>
              <a:effectLst/>
              <a:latin typeface="Georgia" panose="02040502050405020303" pitchFamily="18" charset="0"/>
              <a:ea typeface="+mn-ea"/>
              <a:cs typeface="+mn-cs"/>
            </a:endParaRPr>
          </a:p>
          <a:p>
            <a:pPr marL="171450" lvl="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Maintain program diversity. It is dangerous to have too high a percentage of revenue generated by one program area. Just like an investment portfolio, it is safest to diversify. That way, if classes in one area experience a downturn, your program is in a stronger position to recover.</a:t>
            </a:r>
          </a:p>
          <a:p>
            <a:pPr marL="171450" lvl="0" indent="-171450">
              <a:buFont typeface="Arial" panose="020B0604020202020204" pitchFamily="34" charset="0"/>
              <a:buChar char="•"/>
            </a:pPr>
            <a:endParaRPr lang="en-US" sz="2000" b="1" kern="1200" dirty="0" smtClean="0">
              <a:solidFill>
                <a:schemeClr val="tx1"/>
              </a:solidFill>
              <a:effectLst/>
              <a:latin typeface="Georgia" panose="02040502050405020303" pitchFamily="18" charset="0"/>
              <a:ea typeface="+mn-ea"/>
              <a:cs typeface="+mn-cs"/>
            </a:endParaRPr>
          </a:p>
          <a:p>
            <a:pPr marL="171450" lvl="0" indent="-171450">
              <a:buFont typeface="Arial" panose="020B0604020202020204" pitchFamily="34" charset="0"/>
              <a:buChar char="•"/>
            </a:pPr>
            <a:r>
              <a:rPr lang="en-US" sz="2000" b="1" kern="1200" dirty="0" smtClean="0">
                <a:solidFill>
                  <a:schemeClr val="tx1"/>
                </a:solidFill>
                <a:effectLst/>
                <a:latin typeface="Georgia" panose="02040502050405020303" pitchFamily="18" charset="0"/>
                <a:ea typeface="+mn-ea"/>
                <a:cs typeface="+mn-cs"/>
              </a:rPr>
              <a:t>Focus on your best programs. When promoting and presenting your program offerings, make sure the most popular programs have strong positioning in your brochure and on your website. Sometimes people make the mistake of focusing on struggling programs. While you may want to take steps to improve performance of weak programs, you need to focus on your strengths. Your strengths are a defining element of your brand, and you need to leverage that to your benefit.</a:t>
            </a:r>
          </a:p>
          <a:p>
            <a:endParaRPr lang="en-US" sz="2000" b="1"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311063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going to look at six things you should be doing to make sure you have the best mix of programs and the lowest cancellation rates for your offerings. </a:t>
            </a:r>
          </a:p>
          <a:p>
            <a:r>
              <a:rPr lang="en-US" sz="1200" kern="1200" dirty="0" smtClean="0">
                <a:solidFill>
                  <a:schemeClr val="tx1"/>
                </a:solidFill>
                <a:effectLst/>
                <a:latin typeface="+mn-lt"/>
                <a:ea typeface="+mn-ea"/>
                <a:cs typeface="+mn-cs"/>
              </a:rPr>
              <a:t>So let’s get started.</a:t>
            </a:r>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401523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6. You have to start somewhere. Hear are 4 things to do to help keep you on track.</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 your plan.</a:t>
            </a:r>
          </a:p>
          <a:p>
            <a:pPr lvl="0"/>
            <a:r>
              <a:rPr lang="en-US" sz="1200" kern="1200" dirty="0" smtClean="0">
                <a:solidFill>
                  <a:schemeClr val="tx1"/>
                </a:solidFill>
                <a:effectLst/>
                <a:latin typeface="+mn-lt"/>
                <a:ea typeface="+mn-ea"/>
                <a:cs typeface="+mn-cs"/>
              </a:rPr>
              <a:t> If you don’t know where you are going, you may never get there. In the next few slides, we are going to look at tools you need for planning.</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be looking at how you can best implement your plan to generate the highest levels of success.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that at the highest level of program mix, you need to offer about 20% new programs and have 80% repeat programs. This helps focus on your strengths and to introduce new opportunities.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Always analyze and evaluate at the end of each term so that you can make improvements and changes.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279789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three basic pieces of information that you need to have to be able to plan effectively for your program mix. Getting this information is not difficult, but it is critical.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161542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average amount of all fees paid by your participants. It is best do this for each category or subcategory of classes you have. If you have any outliers or one-offs, such as a very high priced course or a very low priced or free course, you might eliminate them from the calculation. For example, if you offer a series of local tours, and they have fees ranging from $45 to $65, then you are fine to average the classes. However, if you have a one-off class—an art tour and dinner that costs $350, you might exclude it so as not to skew your numbers.</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86678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these three numbers you have everything you need to start planning.</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424387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27604665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7/31/2017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7/31/2017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7/31/2017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7/31/2017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7/31/2017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7/31/2017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7/31/2017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7/31/2017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7/31/2017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lern.org" TargetMode="External"/><Relationship Id="rId2" Type="http://schemas.openxmlformats.org/officeDocument/2006/relationships/hyperlink" Target="https://lern.org/events-education/online-institutes/new-course-development-institute/" TargetMode="Externa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www.ler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79909" y="1483710"/>
            <a:ext cx="5801618" cy="2219691"/>
          </a:xfrm>
        </p:spPr>
        <p:txBody>
          <a:bodyPr anchor="ctr">
            <a:normAutofit/>
          </a:bodyPr>
          <a:lstStyle/>
          <a:p>
            <a:r>
              <a:rPr lang="en-US" dirty="0" smtClean="0"/>
              <a:t>Managing Your Program Mix</a:t>
            </a:r>
            <a:endParaRPr lang="en-US" dirty="0"/>
          </a:p>
        </p:txBody>
      </p:sp>
      <p:sp>
        <p:nvSpPr>
          <p:cNvPr id="7" name="Subtitle 6"/>
          <p:cNvSpPr>
            <a:spLocks noGrp="1"/>
          </p:cNvSpPr>
          <p:nvPr>
            <p:ph type="subTitle" idx="1"/>
          </p:nvPr>
        </p:nvSpPr>
        <p:spPr>
          <a:xfrm>
            <a:off x="479909" y="3225618"/>
            <a:ext cx="5734050" cy="955565"/>
          </a:xfrm>
        </p:spPr>
        <p:txBody>
          <a:bodyPr/>
          <a:lstStyle/>
          <a:p>
            <a:r>
              <a:rPr lang="en-US" dirty="0" smtClean="0"/>
              <a:t>Offering the Right Courses to the Right Audience</a:t>
            </a:r>
            <a:endParaRPr lang="en-US" dirty="0"/>
          </a:p>
        </p:txBody>
      </p:sp>
      <p:graphicFrame>
        <p:nvGraphicFramePr>
          <p:cNvPr id="9" name="Chart 8"/>
          <p:cNvGraphicFramePr/>
          <p:nvPr>
            <p:extLst>
              <p:ext uri="{D42A27DB-BD31-4B8C-83A1-F6EECF244321}">
                <p14:modId xmlns:p14="http://schemas.microsoft.com/office/powerpoint/2010/main" val="2547797657"/>
              </p:ext>
            </p:extLst>
          </p:nvPr>
        </p:nvGraphicFramePr>
        <p:xfrm>
          <a:off x="7460972" y="1656521"/>
          <a:ext cx="3551583" cy="301487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063" y="1826217"/>
            <a:ext cx="5438660" cy="3151443"/>
          </a:xfrm>
          <a:prstGeom prst="rect">
            <a:avLst/>
          </a:prstGeom>
        </p:spPr>
      </p:pic>
      <p:pic>
        <p:nvPicPr>
          <p:cNvPr id="15" name="Picture Placeholder 1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4131" r="14131"/>
          <a:stretch>
            <a:fillRect/>
          </a:stretch>
        </p:blipFill>
        <p:spPr/>
      </p:pic>
      <p:sp>
        <p:nvSpPr>
          <p:cNvPr id="17" name="TextBox 16"/>
          <p:cNvSpPr txBox="1"/>
          <p:nvPr/>
        </p:nvSpPr>
        <p:spPr>
          <a:xfrm>
            <a:off x="3591070" y="5880098"/>
            <a:ext cx="8600930" cy="923330"/>
          </a:xfrm>
          <a:prstGeom prst="rect">
            <a:avLst/>
          </a:prstGeom>
          <a:noFill/>
        </p:spPr>
        <p:txBody>
          <a:bodyPr wrap="square" rtlCol="0">
            <a:spAutoFit/>
          </a:bodyPr>
          <a:lstStyle/>
          <a:p>
            <a:r>
              <a:rPr lang="en-US" dirty="0" smtClean="0">
                <a:solidFill>
                  <a:schemeClr val="bg1"/>
                </a:solidFill>
              </a:rPr>
              <a:t>A Webinar for LERN Members</a:t>
            </a:r>
          </a:p>
          <a:p>
            <a:r>
              <a:rPr lang="en-US" dirty="0" smtClean="0">
                <a:solidFill>
                  <a:schemeClr val="bg1"/>
                </a:solidFill>
              </a:rPr>
              <a:t>Presented by Julie Coates</a:t>
            </a:r>
          </a:p>
          <a:p>
            <a:r>
              <a:rPr lang="en-US" dirty="0" smtClean="0">
                <a:solidFill>
                  <a:schemeClr val="bg1"/>
                </a:solidFill>
              </a:rPr>
              <a:t>Senior VP for Membership Services</a:t>
            </a:r>
            <a:endParaRPr lang="en-US" dirty="0">
              <a:solidFill>
                <a:schemeClr val="bg1"/>
              </a:solidFill>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3867" y="4516491"/>
            <a:ext cx="1790700" cy="885825"/>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Participants/Class</a:t>
            </a:r>
            <a:endParaRPr lang="en-US" dirty="0"/>
          </a:p>
        </p:txBody>
      </p:sp>
      <p:sp>
        <p:nvSpPr>
          <p:cNvPr id="3" name="Content Placeholder 2"/>
          <p:cNvSpPr>
            <a:spLocks noGrp="1"/>
          </p:cNvSpPr>
          <p:nvPr>
            <p:ph sz="half" idx="1"/>
          </p:nvPr>
        </p:nvSpPr>
        <p:spPr/>
        <p:txBody>
          <a:bodyPr/>
          <a:lstStyle/>
          <a:p>
            <a:r>
              <a:rPr lang="en-US" dirty="0" smtClean="0"/>
              <a:t>Divide the total number of registrations by the total number of classes.</a:t>
            </a:r>
          </a:p>
          <a:p>
            <a:r>
              <a:rPr lang="en-US" dirty="0" smtClean="0"/>
              <a:t>100 classes and 1000 registrations</a:t>
            </a:r>
          </a:p>
          <a:p>
            <a:r>
              <a:rPr lang="en-US" dirty="0" smtClean="0"/>
              <a:t>1000 registrations divided by 100 classes means you have an average of 10 participants per class.</a:t>
            </a:r>
          </a:p>
          <a:p>
            <a:endParaRPr lang="en-US" dirty="0"/>
          </a:p>
        </p:txBody>
      </p:sp>
      <p:pic>
        <p:nvPicPr>
          <p:cNvPr id="5" name="Content Placeholder 4"/>
          <p:cNvPicPr>
            <a:picLocks noGrp="1" noChangeAspect="1"/>
          </p:cNvPicPr>
          <p:nvPr>
            <p:ph sz="half" idx="2"/>
          </p:nvPr>
        </p:nvPicPr>
        <p:blipFill>
          <a:blip r:embed="rId3"/>
          <a:stretch>
            <a:fillRect/>
          </a:stretch>
        </p:blipFill>
        <p:spPr>
          <a:xfrm>
            <a:off x="6172749" y="3151568"/>
            <a:ext cx="4913802" cy="1469263"/>
          </a:xfrm>
          <a:prstGeom prst="rect">
            <a:avLst/>
          </a:prstGeom>
        </p:spPr>
      </p:pic>
    </p:spTree>
    <p:extLst>
      <p:ext uri="{BB962C8B-B14F-4D97-AF65-F5344CB8AC3E}">
        <p14:creationId xmlns:p14="http://schemas.microsoft.com/office/powerpoint/2010/main" val="423230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How Many Classes to Offer</a:t>
            </a:r>
            <a:endParaRPr lang="en-US" dirty="0"/>
          </a:p>
        </p:txBody>
      </p:sp>
      <p:sp>
        <p:nvSpPr>
          <p:cNvPr id="3" name="Content Placeholder 2"/>
          <p:cNvSpPr>
            <a:spLocks noGrp="1"/>
          </p:cNvSpPr>
          <p:nvPr>
            <p:ph sz="half" idx="1"/>
          </p:nvPr>
        </p:nvSpPr>
        <p:spPr/>
        <p:txBody>
          <a:bodyPr/>
          <a:lstStyle/>
          <a:p>
            <a:r>
              <a:rPr lang="en-US" dirty="0" smtClean="0"/>
              <a:t>Revenue Goal for category or sub-category: $50,000</a:t>
            </a:r>
          </a:p>
          <a:p>
            <a:r>
              <a:rPr lang="en-US" dirty="0" smtClean="0"/>
              <a:t>Average Fee: $50</a:t>
            </a:r>
          </a:p>
          <a:p>
            <a:r>
              <a:rPr lang="en-US" dirty="0" smtClean="0"/>
              <a:t>Average participants: 10</a:t>
            </a:r>
          </a:p>
          <a:p>
            <a:r>
              <a:rPr lang="en-US" dirty="0" smtClean="0"/>
              <a:t>Cancellation Rate: 20%</a:t>
            </a:r>
          </a:p>
          <a:p>
            <a:endParaRPr lang="en-US" dirty="0"/>
          </a:p>
        </p:txBody>
      </p:sp>
      <p:sp>
        <p:nvSpPr>
          <p:cNvPr id="4" name="Content Placeholder 3"/>
          <p:cNvSpPr>
            <a:spLocks noGrp="1"/>
          </p:cNvSpPr>
          <p:nvPr>
            <p:ph sz="half" idx="2"/>
          </p:nvPr>
        </p:nvSpPr>
        <p:spPr/>
        <p:txBody>
          <a:bodyPr/>
          <a:lstStyle/>
          <a:p>
            <a:r>
              <a:rPr lang="en-US" dirty="0" smtClean="0"/>
              <a:t>Since the average fee is $50 and your income goal is $50,000 you will need 1,000 registrations to meet your revenue goal.</a:t>
            </a:r>
          </a:p>
          <a:p>
            <a:r>
              <a:rPr lang="en-US" dirty="0" smtClean="0"/>
              <a:t>Find this by dividing the goal amount ($50,000) by the average fee ($50)</a:t>
            </a:r>
          </a:p>
          <a:p>
            <a:r>
              <a:rPr lang="en-US" dirty="0" smtClean="0"/>
              <a:t>This is one key piece of the puzzle.</a:t>
            </a:r>
            <a:endParaRPr lang="en-US" dirty="0"/>
          </a:p>
        </p:txBody>
      </p:sp>
      <p:pic>
        <p:nvPicPr>
          <p:cNvPr id="7" name="Picture 6"/>
          <p:cNvPicPr>
            <a:picLocks noChangeAspect="1"/>
          </p:cNvPicPr>
          <p:nvPr/>
        </p:nvPicPr>
        <p:blipFill>
          <a:blip r:embed="rId2"/>
          <a:stretch>
            <a:fillRect/>
          </a:stretch>
        </p:blipFill>
        <p:spPr>
          <a:xfrm rot="1844099">
            <a:off x="3727727" y="4051486"/>
            <a:ext cx="3329699" cy="2387331"/>
          </a:xfrm>
          <a:prstGeom prst="rect">
            <a:avLst/>
          </a:prstGeom>
        </p:spPr>
      </p:pic>
    </p:spTree>
    <p:extLst>
      <p:ext uri="{BB962C8B-B14F-4D97-AF65-F5344CB8AC3E}">
        <p14:creationId xmlns:p14="http://schemas.microsoft.com/office/powerpoint/2010/main" val="136218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your average participant data</a:t>
            </a:r>
            <a:endParaRPr lang="en-US" dirty="0"/>
          </a:p>
        </p:txBody>
      </p:sp>
      <p:sp>
        <p:nvSpPr>
          <p:cNvPr id="3" name="Content Placeholder 2"/>
          <p:cNvSpPr>
            <a:spLocks noGrp="1"/>
          </p:cNvSpPr>
          <p:nvPr>
            <p:ph sz="half" idx="1"/>
          </p:nvPr>
        </p:nvSpPr>
        <p:spPr/>
        <p:txBody>
          <a:bodyPr/>
          <a:lstStyle/>
          <a:p>
            <a:r>
              <a:rPr lang="en-US" dirty="0" smtClean="0"/>
              <a:t>Your average registrations/class= 10</a:t>
            </a:r>
            <a:endParaRPr lang="en-US" dirty="0"/>
          </a:p>
          <a:p>
            <a:r>
              <a:rPr lang="en-US" dirty="0" smtClean="0"/>
              <a:t>Your total registrations = 1000</a:t>
            </a:r>
          </a:p>
          <a:p>
            <a:r>
              <a:rPr lang="en-US" dirty="0" smtClean="0"/>
              <a:t>Divide 1000 by 10 = 100</a:t>
            </a:r>
          </a:p>
          <a:p>
            <a:r>
              <a:rPr lang="en-US" dirty="0" smtClean="0"/>
              <a:t>This is how many classes you will need to run</a:t>
            </a:r>
            <a:endParaRPr lang="en-US" dirty="0"/>
          </a:p>
        </p:txBody>
      </p:sp>
      <p:pic>
        <p:nvPicPr>
          <p:cNvPr id="16" name="Picture 15"/>
          <p:cNvPicPr>
            <a:picLocks noChangeAspect="1"/>
          </p:cNvPicPr>
          <p:nvPr/>
        </p:nvPicPr>
        <p:blipFill>
          <a:blip r:embed="rId2"/>
          <a:stretch>
            <a:fillRect/>
          </a:stretch>
        </p:blipFill>
        <p:spPr>
          <a:xfrm rot="18147839">
            <a:off x="6453672" y="2452861"/>
            <a:ext cx="4184332" cy="3134210"/>
          </a:xfrm>
          <a:prstGeom prst="rect">
            <a:avLst/>
          </a:prstGeom>
        </p:spPr>
      </p:pic>
    </p:spTree>
    <p:extLst>
      <p:ext uri="{BB962C8B-B14F-4D97-AF65-F5344CB8AC3E}">
        <p14:creationId xmlns:p14="http://schemas.microsoft.com/office/powerpoint/2010/main" val="34398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your Cancellation Rate</a:t>
            </a:r>
            <a:endParaRPr lang="en-US" dirty="0"/>
          </a:p>
        </p:txBody>
      </p:sp>
      <p:sp>
        <p:nvSpPr>
          <p:cNvPr id="3" name="Content Placeholder 2"/>
          <p:cNvSpPr>
            <a:spLocks noGrp="1"/>
          </p:cNvSpPr>
          <p:nvPr>
            <p:ph sz="half" idx="1"/>
          </p:nvPr>
        </p:nvSpPr>
        <p:spPr/>
        <p:txBody>
          <a:bodyPr>
            <a:normAutofit/>
          </a:bodyPr>
          <a:lstStyle/>
          <a:p>
            <a:r>
              <a:rPr lang="en-US" dirty="0" smtClean="0"/>
              <a:t>You have to run 100 classes at your average fee and average participation rate, but you know you have a 20% cancellation rate.</a:t>
            </a:r>
          </a:p>
          <a:p>
            <a:r>
              <a:rPr lang="en-US" dirty="0" smtClean="0"/>
              <a:t>Therefore you have to run MORE than 100 classes in order to have 100 that make.</a:t>
            </a:r>
          </a:p>
          <a:p>
            <a:r>
              <a:rPr lang="en-US" dirty="0" smtClean="0"/>
              <a:t>How many should you offer?</a:t>
            </a:r>
          </a:p>
          <a:p>
            <a:r>
              <a:rPr lang="en-US" dirty="0" smtClean="0"/>
              <a:t>Offer the number you need to actually run plus the percentage cancelled. Thus you have to run about 125 classes.</a:t>
            </a:r>
          </a:p>
          <a:p>
            <a:pPr marL="0" indent="0">
              <a:buNone/>
            </a:pPr>
            <a:r>
              <a:rPr lang="en-US" dirty="0" smtClean="0"/>
              <a:t>  </a:t>
            </a:r>
          </a:p>
          <a:p>
            <a:endParaRPr lang="en-US" dirty="0"/>
          </a:p>
        </p:txBody>
      </p:sp>
      <p:pic>
        <p:nvPicPr>
          <p:cNvPr id="5" name="Content Placeholder 4"/>
          <p:cNvPicPr>
            <a:picLocks noGrp="1" noChangeAspect="1"/>
          </p:cNvPicPr>
          <p:nvPr>
            <p:ph sz="half" idx="2"/>
          </p:nvPr>
        </p:nvPicPr>
        <p:blipFill>
          <a:blip r:embed="rId2"/>
          <a:stretch>
            <a:fillRect/>
          </a:stretch>
        </p:blipFill>
        <p:spPr>
          <a:xfrm rot="20541830">
            <a:off x="7396162" y="2248930"/>
            <a:ext cx="3419327" cy="2561195"/>
          </a:xfrm>
          <a:prstGeom prst="rect">
            <a:avLst/>
          </a:prstGeom>
        </p:spPr>
      </p:pic>
    </p:spTree>
    <p:extLst>
      <p:ext uri="{BB962C8B-B14F-4D97-AF65-F5344CB8AC3E}">
        <p14:creationId xmlns:p14="http://schemas.microsoft.com/office/powerpoint/2010/main" val="329971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 Meeting your revenue goal</a:t>
            </a:r>
            <a:endParaRPr lang="en-US" dirty="0"/>
          </a:p>
        </p:txBody>
      </p:sp>
      <p:sp>
        <p:nvSpPr>
          <p:cNvPr id="3" name="Content Placeholder 2"/>
          <p:cNvSpPr>
            <a:spLocks noGrp="1"/>
          </p:cNvSpPr>
          <p:nvPr>
            <p:ph sz="half" idx="1"/>
          </p:nvPr>
        </p:nvSpPr>
        <p:spPr/>
        <p:txBody>
          <a:bodyPr/>
          <a:lstStyle/>
          <a:p>
            <a:r>
              <a:rPr lang="en-US" dirty="0" smtClean="0"/>
              <a:t>Average fee $50</a:t>
            </a:r>
          </a:p>
          <a:p>
            <a:r>
              <a:rPr lang="en-US" dirty="0" smtClean="0"/>
              <a:t>Average participants= 10</a:t>
            </a:r>
          </a:p>
          <a:p>
            <a:r>
              <a:rPr lang="en-US" dirty="0" smtClean="0"/>
              <a:t>Cancellation Rate=20%</a:t>
            </a:r>
          </a:p>
          <a:p>
            <a:r>
              <a:rPr lang="en-US" dirty="0" smtClean="0"/>
              <a:t>$50,00/$50 = 1000 registrations</a:t>
            </a:r>
          </a:p>
          <a:p>
            <a:r>
              <a:rPr lang="en-US" dirty="0" smtClean="0"/>
              <a:t>1000 registrations/10 average registration = 100 classes </a:t>
            </a:r>
          </a:p>
          <a:p>
            <a:r>
              <a:rPr lang="en-US" dirty="0" smtClean="0"/>
              <a:t>20% should be new so you will need to have about 25 new classes and 100 repeat classes.</a:t>
            </a:r>
          </a:p>
          <a:p>
            <a:pPr marL="0" indent="0">
              <a:buNone/>
            </a:pPr>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3"/>
          <a:stretch>
            <a:fillRect/>
          </a:stretch>
        </p:blipFill>
        <p:spPr>
          <a:xfrm>
            <a:off x="7014390" y="2821870"/>
            <a:ext cx="3365286" cy="3350329"/>
          </a:xfrm>
          <a:prstGeom prst="rect">
            <a:avLst/>
          </a:prstGeom>
        </p:spPr>
      </p:pic>
    </p:spTree>
    <p:extLst>
      <p:ext uri="{BB962C8B-B14F-4D97-AF65-F5344CB8AC3E}">
        <p14:creationId xmlns:p14="http://schemas.microsoft.com/office/powerpoint/2010/main" val="33375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 2: Select the courses to offer</a:t>
            </a:r>
            <a:endParaRPr lang="en-US" dirty="0"/>
          </a:p>
        </p:txBody>
      </p:sp>
      <p:sp>
        <p:nvSpPr>
          <p:cNvPr id="6" name="Text Placeholder 5"/>
          <p:cNvSpPr>
            <a:spLocks noGrp="1"/>
          </p:cNvSpPr>
          <p:nvPr>
            <p:ph type="body" sz="half" idx="2"/>
          </p:nvPr>
        </p:nvSpPr>
        <p:spPr/>
        <p:txBody>
          <a:bodyPr>
            <a:normAutofit/>
          </a:bodyPr>
          <a:lstStyle/>
          <a:p>
            <a:pPr marL="342900" indent="-342900">
              <a:buAutoNum type="arabicPeriod"/>
            </a:pPr>
            <a:r>
              <a:rPr lang="en-US" dirty="0" smtClean="0"/>
              <a:t>Review courses over the past 1+years and note trends for:</a:t>
            </a:r>
          </a:p>
          <a:p>
            <a:pPr marL="742950" lvl="1" indent="-285750">
              <a:buFont typeface="Arial" panose="020B0604020202020204" pitchFamily="34" charset="0"/>
              <a:buChar char="•"/>
            </a:pPr>
            <a:r>
              <a:rPr lang="en-US" dirty="0"/>
              <a:t>Average registration</a:t>
            </a:r>
          </a:p>
          <a:p>
            <a:pPr marL="742950" lvl="1" indent="-285750">
              <a:buFont typeface="Arial" panose="020B0604020202020204" pitchFamily="34" charset="0"/>
              <a:buChar char="•"/>
            </a:pPr>
            <a:r>
              <a:rPr lang="en-US" dirty="0"/>
              <a:t>Average operating margin</a:t>
            </a:r>
          </a:p>
          <a:p>
            <a:pPr marL="742950" lvl="1" indent="-285750">
              <a:buFont typeface="Arial" panose="020B0604020202020204" pitchFamily="34" charset="0"/>
              <a:buChar char="•"/>
            </a:pPr>
            <a:r>
              <a:rPr lang="en-US" dirty="0"/>
              <a:t>Quality/satisfaction score</a:t>
            </a:r>
          </a:p>
          <a:p>
            <a:pPr marL="342900" indent="-342900">
              <a:buAutoNum type="arabicPeriod"/>
            </a:pPr>
            <a:r>
              <a:rPr lang="en-US" dirty="0" smtClean="0"/>
              <a:t>Select the 80% of courses you think will be most successful.</a:t>
            </a:r>
          </a:p>
          <a:p>
            <a:pPr marL="342900" indent="-342900">
              <a:buAutoNum type="arabicPeriod"/>
            </a:pPr>
            <a:r>
              <a:rPr lang="en-US" dirty="0" smtClean="0"/>
              <a:t>Ask for LERN’s FREE (to members) “Star-Dog” analysis to give you data on your course performance.</a:t>
            </a:r>
            <a:endParaRPr lang="en-US" dirty="0"/>
          </a:p>
          <a:p>
            <a:pPr marL="342900" indent="-342900">
              <a:buAutoNum type="arabicPeriod"/>
            </a:pPr>
            <a:endParaRPr lang="en-US" dirty="0" smtClean="0"/>
          </a:p>
          <a:p>
            <a:pPr marL="342900" indent="-342900">
              <a:buAutoNum type="arabicPeriod"/>
            </a:pPr>
            <a:endParaRPr lang="en-US" dirty="0" smtClean="0"/>
          </a:p>
        </p:txBody>
      </p:sp>
      <p:pic>
        <p:nvPicPr>
          <p:cNvPr id="11" name="Picture Placeholder 10"/>
          <p:cNvPicPr>
            <a:picLocks noGrp="1" noChangeAspect="1"/>
          </p:cNvPicPr>
          <p:nvPr>
            <p:ph type="pic" idx="1"/>
          </p:nvPr>
        </p:nvPicPr>
        <p:blipFill>
          <a:blip r:embed="rId3"/>
          <a:srcRect t="14453" b="14453"/>
          <a:stretch>
            <a:fillRect/>
          </a:stretch>
        </p:blipFill>
        <p:spPr>
          <a:prstGeom prst="rect">
            <a:avLst/>
          </a:prstGeom>
        </p:spPr>
      </p:pic>
    </p:spTree>
    <p:extLst>
      <p:ext uri="{BB962C8B-B14F-4D97-AF65-F5344CB8AC3E}">
        <p14:creationId xmlns:p14="http://schemas.microsoft.com/office/powerpoint/2010/main" val="256307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LERN Tools for Program Development</a:t>
            </a:r>
            <a:endParaRPr lang="en-US" dirty="0"/>
          </a:p>
        </p:txBody>
      </p:sp>
      <p:sp>
        <p:nvSpPr>
          <p:cNvPr id="3" name="Text Placeholder 2"/>
          <p:cNvSpPr>
            <a:spLocks noGrp="1"/>
          </p:cNvSpPr>
          <p:nvPr>
            <p:ph type="body" sz="half" idx="2"/>
          </p:nvPr>
        </p:nvSpPr>
        <p:spPr/>
        <p:txBody>
          <a:bodyPr/>
          <a:lstStyle/>
          <a:p>
            <a:pPr marL="285750" lvl="0" indent="-285750">
              <a:buFont typeface="Arial" panose="020B0604020202020204" pitchFamily="34" charset="0"/>
              <a:buChar char="•"/>
            </a:pPr>
            <a:r>
              <a:rPr lang="en-US" dirty="0">
                <a:solidFill>
                  <a:srgbClr val="C00000"/>
                </a:solidFill>
              </a:rPr>
              <a:t>Category/subcategory/course reports</a:t>
            </a:r>
          </a:p>
          <a:p>
            <a:pPr marL="285750" lvl="0" indent="-285750">
              <a:buFont typeface="Arial" panose="020B0604020202020204" pitchFamily="34" charset="0"/>
              <a:buChar char="•"/>
            </a:pPr>
            <a:r>
              <a:rPr lang="en-US" dirty="0"/>
              <a:t>Demographics report</a:t>
            </a:r>
          </a:p>
          <a:p>
            <a:pPr marL="285750" lvl="0" indent="-285750">
              <a:buFont typeface="Arial" panose="020B0604020202020204" pitchFamily="34" charset="0"/>
              <a:buChar char="•"/>
            </a:pPr>
            <a:r>
              <a:rPr lang="en-US" dirty="0">
                <a:solidFill>
                  <a:srgbClr val="C00000"/>
                </a:solidFill>
              </a:rPr>
              <a:t>Carrier routes report</a:t>
            </a:r>
          </a:p>
          <a:p>
            <a:pPr marL="285750" lvl="0" indent="-285750">
              <a:buFont typeface="Arial" panose="020B0604020202020204" pitchFamily="34" charset="0"/>
              <a:buChar char="•"/>
            </a:pPr>
            <a:r>
              <a:rPr lang="en-US" dirty="0"/>
              <a:t>Repeat Rate and Lifetime Customer Value analysis</a:t>
            </a:r>
          </a:p>
          <a:p>
            <a:pPr marL="285750" lvl="0" indent="-285750">
              <a:buFont typeface="Arial" panose="020B0604020202020204" pitchFamily="34" charset="0"/>
              <a:buChar char="•"/>
            </a:pPr>
            <a:r>
              <a:rPr lang="en-US" dirty="0"/>
              <a:t>Primary Market Segments</a:t>
            </a:r>
          </a:p>
          <a:p>
            <a:pPr marL="285750" lvl="0" indent="-285750">
              <a:buFont typeface="Arial" panose="020B0604020202020204" pitchFamily="34" charset="0"/>
              <a:buChar char="•"/>
            </a:pPr>
            <a:r>
              <a:rPr lang="en-US" dirty="0">
                <a:solidFill>
                  <a:srgbClr val="C00000"/>
                </a:solidFill>
              </a:rPr>
              <a:t>Next Course Report</a:t>
            </a:r>
          </a:p>
          <a:p>
            <a:pPr marL="285750" lvl="0" indent="-285750">
              <a:buFont typeface="Arial" panose="020B0604020202020204" pitchFamily="34" charset="0"/>
              <a:buChar char="•"/>
            </a:pPr>
            <a:r>
              <a:rPr lang="en-US" dirty="0">
                <a:solidFill>
                  <a:srgbClr val="C00000"/>
                </a:solidFill>
              </a:rPr>
              <a:t>Best Customers List</a:t>
            </a:r>
          </a:p>
          <a:p>
            <a:endParaRPr lang="en-US" dirty="0"/>
          </a:p>
        </p:txBody>
      </p:sp>
      <p:sp>
        <p:nvSpPr>
          <p:cNvPr id="4" name="Picture Placeholder 3"/>
          <p:cNvSpPr>
            <a:spLocks noGrp="1"/>
          </p:cNvSpPr>
          <p:nvPr>
            <p:ph type="pic" idx="1"/>
          </p:nvPr>
        </p:nvSpPr>
        <p:spPr/>
      </p:sp>
      <p:pic>
        <p:nvPicPr>
          <p:cNvPr id="5" name="Picture 4"/>
          <p:cNvPicPr>
            <a:picLocks noChangeAspect="1"/>
          </p:cNvPicPr>
          <p:nvPr/>
        </p:nvPicPr>
        <p:blipFill>
          <a:blip r:embed="rId2"/>
          <a:stretch>
            <a:fillRect/>
          </a:stretch>
        </p:blipFill>
        <p:spPr>
          <a:xfrm>
            <a:off x="5382364" y="2114017"/>
            <a:ext cx="4975526" cy="3310986"/>
          </a:xfrm>
          <a:prstGeom prst="rect">
            <a:avLst/>
          </a:prstGeom>
        </p:spPr>
      </p:pic>
    </p:spTree>
    <p:extLst>
      <p:ext uri="{BB962C8B-B14F-4D97-AF65-F5344CB8AC3E}">
        <p14:creationId xmlns:p14="http://schemas.microsoft.com/office/powerpoint/2010/main" val="9582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LERN Tools for Program Development</a:t>
            </a:r>
            <a:endParaRPr lang="en-US" dirty="0"/>
          </a:p>
        </p:txBody>
      </p:sp>
      <p:sp>
        <p:nvSpPr>
          <p:cNvPr id="3" name="Text Placeholder 2"/>
          <p:cNvSpPr>
            <a:spLocks noGrp="1"/>
          </p:cNvSpPr>
          <p:nvPr>
            <p:ph type="body" sz="half" idx="2"/>
          </p:nvPr>
        </p:nvSpPr>
        <p:spPr/>
        <p:txBody>
          <a:bodyPr/>
          <a:lstStyle/>
          <a:p>
            <a:pPr marL="285750" lvl="0" indent="-285750">
              <a:buFont typeface="Arial" panose="020B0604020202020204" pitchFamily="34" charset="0"/>
              <a:buChar char="•"/>
            </a:pPr>
            <a:r>
              <a:rPr lang="en-US" dirty="0"/>
              <a:t>We will identify your best categories, subcategories and classes based on registration count and revenue from your data. </a:t>
            </a:r>
          </a:p>
          <a:p>
            <a:pPr marL="285750" lvl="0" indent="-285750">
              <a:buFont typeface="Arial" panose="020B0604020202020204" pitchFamily="34" charset="0"/>
              <a:buChar char="•"/>
            </a:pPr>
            <a:r>
              <a:rPr lang="en-US" dirty="0"/>
              <a:t>You will be provided sortable spreadsheets to help you best analyze the data. </a:t>
            </a:r>
          </a:p>
          <a:p>
            <a:pPr marL="285750" lvl="0" indent="-285750">
              <a:buFont typeface="Arial" panose="020B0604020202020204" pitchFamily="34" charset="0"/>
              <a:buChar char="•"/>
            </a:pPr>
            <a:r>
              <a:rPr lang="en-US" dirty="0"/>
              <a:t>The 80/20 rule applies to most program’s data</a:t>
            </a:r>
          </a:p>
          <a:p>
            <a:pPr marL="285750" lvl="0" indent="-285750">
              <a:buFont typeface="Arial" panose="020B0604020202020204" pitchFamily="34" charset="0"/>
              <a:buChar char="•"/>
            </a:pPr>
            <a:r>
              <a:rPr lang="en-US" dirty="0"/>
              <a:t>This data can help you identify program areas that are both struggling and booming. This can help you make informed programing decisions. </a:t>
            </a:r>
          </a:p>
          <a:p>
            <a:endParaRPr lang="en-US" dirty="0"/>
          </a:p>
        </p:txBody>
      </p:sp>
      <p:sp>
        <p:nvSpPr>
          <p:cNvPr id="4" name="Picture Placeholder 3"/>
          <p:cNvSpPr>
            <a:spLocks noGrp="1"/>
          </p:cNvSpPr>
          <p:nvPr>
            <p:ph type="pic" idx="1"/>
          </p:nvPr>
        </p:nvSpPr>
        <p:spPr/>
      </p:sp>
      <p:pic>
        <p:nvPicPr>
          <p:cNvPr id="5" name="Picture 4"/>
          <p:cNvPicPr>
            <a:picLocks noChangeAspect="1"/>
          </p:cNvPicPr>
          <p:nvPr/>
        </p:nvPicPr>
        <p:blipFill>
          <a:blip r:embed="rId3"/>
          <a:stretch>
            <a:fillRect/>
          </a:stretch>
        </p:blipFill>
        <p:spPr>
          <a:xfrm>
            <a:off x="5382364" y="2114017"/>
            <a:ext cx="4975526" cy="3310986"/>
          </a:xfrm>
          <a:prstGeom prst="rect">
            <a:avLst/>
          </a:prstGeom>
        </p:spPr>
      </p:pic>
    </p:spTree>
    <p:extLst>
      <p:ext uri="{BB962C8B-B14F-4D97-AF65-F5344CB8AC3E}">
        <p14:creationId xmlns:p14="http://schemas.microsoft.com/office/powerpoint/2010/main" val="351592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4"/>
          <p:cNvSpPr>
            <a:spLocks noGrp="1" noChangeArrowheads="1"/>
          </p:cNvSpPr>
          <p:nvPr>
            <p:ph type="title"/>
          </p:nvPr>
        </p:nvSpPr>
        <p:spPr/>
        <p:txBody>
          <a:bodyPr/>
          <a:lstStyle/>
          <a:p>
            <a:r>
              <a:rPr lang="en-US" dirty="0" smtClean="0"/>
              <a:t>Recognize a loser &amp; winner</a:t>
            </a:r>
          </a:p>
        </p:txBody>
      </p:sp>
      <p:sp>
        <p:nvSpPr>
          <p:cNvPr id="225282" name="Rectangle 5"/>
          <p:cNvSpPr>
            <a:spLocks noGrp="1" noChangeArrowheads="1"/>
          </p:cNvSpPr>
          <p:nvPr>
            <p:ph sz="half" idx="1"/>
          </p:nvPr>
        </p:nvSpPr>
        <p:spPr>
          <a:xfrm>
            <a:off x="2057400" y="1471613"/>
            <a:ext cx="3467100" cy="3986212"/>
          </a:xfrm>
        </p:spPr>
        <p:txBody>
          <a:bodyPr/>
          <a:lstStyle/>
          <a:p>
            <a:r>
              <a:rPr lang="en-US" smtClean="0"/>
              <a:t>Income has not grown for two years</a:t>
            </a:r>
          </a:p>
          <a:p>
            <a:r>
              <a:rPr lang="en-US" smtClean="0"/>
              <a:t>Another offering has a better response rate</a:t>
            </a:r>
          </a:p>
          <a:p>
            <a:r>
              <a:rPr lang="en-US" smtClean="0"/>
              <a:t>Changing the title, instructor(s) or format would NOT make a difference</a:t>
            </a:r>
          </a:p>
          <a:p>
            <a:endParaRPr lang="en-US" smtClean="0"/>
          </a:p>
        </p:txBody>
      </p:sp>
      <p:sp>
        <p:nvSpPr>
          <p:cNvPr id="225283" name="Rectangle 6"/>
          <p:cNvSpPr>
            <a:spLocks noGrp="1" noChangeArrowheads="1"/>
          </p:cNvSpPr>
          <p:nvPr>
            <p:ph sz="half" idx="2"/>
          </p:nvPr>
        </p:nvSpPr>
        <p:spPr>
          <a:xfrm>
            <a:off x="5676900" y="1471613"/>
            <a:ext cx="3467100" cy="3986212"/>
          </a:xfrm>
        </p:spPr>
        <p:txBody>
          <a:bodyPr/>
          <a:lstStyle/>
          <a:p>
            <a:r>
              <a:rPr lang="en-US" dirty="0" smtClean="0"/>
              <a:t>You cannot raise the price without jeopardizing attendance</a:t>
            </a:r>
          </a:p>
          <a:p>
            <a:r>
              <a:rPr lang="en-US" dirty="0" smtClean="0"/>
              <a:t>You increase promotion and nothing happens</a:t>
            </a:r>
          </a:p>
          <a:p>
            <a:r>
              <a:rPr lang="en-US" dirty="0" smtClean="0"/>
              <a:t>The potential for this program is double your current attendance</a:t>
            </a:r>
          </a:p>
          <a:p>
            <a:endParaRPr lang="en-US" dirty="0" smtClean="0"/>
          </a:p>
        </p:txBody>
      </p:sp>
      <p:sp>
        <p:nvSpPr>
          <p:cNvPr id="2252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cs typeface="Arial" pitchFamily="34" charset="0"/>
              </a:defRPr>
            </a:lvl1pPr>
            <a:lvl2pPr marL="742950" indent="-285750">
              <a:defRPr sz="2400">
                <a:solidFill>
                  <a:schemeClr val="tx1"/>
                </a:solidFill>
                <a:latin typeface="Times" pitchFamily="18" charset="0"/>
                <a:cs typeface="Arial" pitchFamily="34" charset="0"/>
              </a:defRPr>
            </a:lvl2pPr>
            <a:lvl3pPr marL="1143000" indent="-228600">
              <a:defRPr sz="2400">
                <a:solidFill>
                  <a:schemeClr val="tx1"/>
                </a:solidFill>
                <a:latin typeface="Times" pitchFamily="18" charset="0"/>
                <a:cs typeface="Arial" pitchFamily="34" charset="0"/>
              </a:defRPr>
            </a:lvl3pPr>
            <a:lvl4pPr marL="1600200" indent="-228600">
              <a:defRPr sz="2400">
                <a:solidFill>
                  <a:schemeClr val="tx1"/>
                </a:solidFill>
                <a:latin typeface="Times" pitchFamily="18" charset="0"/>
                <a:cs typeface="Arial" pitchFamily="34" charset="0"/>
              </a:defRPr>
            </a:lvl4pPr>
            <a:lvl5pPr marL="2057400" indent="-228600">
              <a:defRPr sz="2400">
                <a:solidFill>
                  <a:schemeClr val="tx1"/>
                </a:solidFill>
                <a:latin typeface="Times" pitchFamily="18" charset="0"/>
                <a:cs typeface="Arial" pitchFamily="34" charset="0"/>
              </a:defRPr>
            </a:lvl5pPr>
            <a:lvl6pPr marL="2514600" indent="-228600" fontAlgn="base">
              <a:spcBef>
                <a:spcPct val="0"/>
              </a:spcBef>
              <a:spcAft>
                <a:spcPct val="0"/>
              </a:spcAft>
              <a:defRPr sz="2400">
                <a:solidFill>
                  <a:schemeClr val="tx1"/>
                </a:solidFill>
                <a:latin typeface="Times" pitchFamily="18" charset="0"/>
                <a:cs typeface="Arial" pitchFamily="34" charset="0"/>
              </a:defRPr>
            </a:lvl6pPr>
            <a:lvl7pPr marL="2971800" indent="-228600" fontAlgn="base">
              <a:spcBef>
                <a:spcPct val="0"/>
              </a:spcBef>
              <a:spcAft>
                <a:spcPct val="0"/>
              </a:spcAft>
              <a:defRPr sz="2400">
                <a:solidFill>
                  <a:schemeClr val="tx1"/>
                </a:solidFill>
                <a:latin typeface="Times" pitchFamily="18" charset="0"/>
                <a:cs typeface="Arial" pitchFamily="34" charset="0"/>
              </a:defRPr>
            </a:lvl7pPr>
            <a:lvl8pPr marL="3429000" indent="-228600" fontAlgn="base">
              <a:spcBef>
                <a:spcPct val="0"/>
              </a:spcBef>
              <a:spcAft>
                <a:spcPct val="0"/>
              </a:spcAft>
              <a:defRPr sz="2400">
                <a:solidFill>
                  <a:schemeClr val="tx1"/>
                </a:solidFill>
                <a:latin typeface="Times" pitchFamily="18" charset="0"/>
                <a:cs typeface="Arial" pitchFamily="34" charset="0"/>
              </a:defRPr>
            </a:lvl8pPr>
            <a:lvl9pPr marL="3886200" indent="-228600" fontAlgn="base">
              <a:spcBef>
                <a:spcPct val="0"/>
              </a:spcBef>
              <a:spcAft>
                <a:spcPct val="0"/>
              </a:spcAft>
              <a:defRPr sz="2400">
                <a:solidFill>
                  <a:schemeClr val="tx1"/>
                </a:solidFill>
                <a:latin typeface="Times" pitchFamily="18" charset="0"/>
                <a:cs typeface="Arial" pitchFamily="34" charset="0"/>
              </a:defRPr>
            </a:lvl9pPr>
          </a:lstStyle>
          <a:p>
            <a:r>
              <a:rPr lang="en-US" sz="2000">
                <a:latin typeface="Calibri" pitchFamily="34" charset="0"/>
              </a:rPr>
              <a:t>            </a:t>
            </a:r>
            <a:fld id="{338AA1EC-2C40-4027-8CE9-F5CE5156A4E2}" type="slidenum">
              <a:rPr lang="en-US" sz="2000">
                <a:latin typeface="Calibri" pitchFamily="34" charset="0"/>
              </a:rPr>
              <a:pPr/>
              <a:t>18</a:t>
            </a:fld>
            <a:endParaRPr lang="en-US" sz="2000">
              <a:latin typeface="Calibri" pitchFamily="34" charset="0"/>
            </a:endParaRPr>
          </a:p>
        </p:txBody>
      </p:sp>
      <p:pic>
        <p:nvPicPr>
          <p:cNvPr id="2" name="Picture 1"/>
          <p:cNvPicPr>
            <a:picLocks noChangeAspect="1"/>
          </p:cNvPicPr>
          <p:nvPr/>
        </p:nvPicPr>
        <p:blipFill>
          <a:blip r:embed="rId3"/>
          <a:stretch>
            <a:fillRect/>
          </a:stretch>
        </p:blipFill>
        <p:spPr>
          <a:xfrm>
            <a:off x="3381117" y="4226970"/>
            <a:ext cx="4591565" cy="2494506"/>
          </a:xfrm>
          <a:prstGeom prst="rect">
            <a:avLst/>
          </a:prstGeom>
        </p:spPr>
      </p:pic>
    </p:spTree>
    <p:extLst>
      <p:ext uri="{BB962C8B-B14F-4D97-AF65-F5344CB8AC3E}">
        <p14:creationId xmlns:p14="http://schemas.microsoft.com/office/powerpoint/2010/main" val="28881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course a winner?</a:t>
            </a:r>
            <a:endParaRPr lang="en-US" dirty="0"/>
          </a:p>
        </p:txBody>
      </p:sp>
      <p:sp>
        <p:nvSpPr>
          <p:cNvPr id="3" name="Content Placeholder 2"/>
          <p:cNvSpPr>
            <a:spLocks noGrp="1"/>
          </p:cNvSpPr>
          <p:nvPr>
            <p:ph sz="half" idx="1"/>
          </p:nvPr>
        </p:nvSpPr>
        <p:spPr/>
        <p:txBody>
          <a:bodyPr/>
          <a:lstStyle/>
          <a:p>
            <a:r>
              <a:rPr lang="en-US" dirty="0"/>
              <a:t>Consistently strong </a:t>
            </a:r>
            <a:r>
              <a:rPr lang="en-US" dirty="0" smtClean="0"/>
              <a:t>enrollments</a:t>
            </a:r>
          </a:p>
          <a:p>
            <a:r>
              <a:rPr lang="en-US" dirty="0" smtClean="0"/>
              <a:t>Strong operating margin (40% or better)</a:t>
            </a:r>
          </a:p>
          <a:p>
            <a:r>
              <a:rPr lang="en-US" dirty="0" smtClean="0"/>
              <a:t>High quality and satisfaction ratings</a:t>
            </a:r>
          </a:p>
          <a:p>
            <a:r>
              <a:rPr lang="en-US" dirty="0" smtClean="0"/>
              <a:t>Fits your philosophy and demographics</a:t>
            </a:r>
          </a:p>
          <a:p>
            <a:pPr marL="0"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6873215" y="2646406"/>
            <a:ext cx="3816951" cy="3280685"/>
          </a:xfrm>
          <a:prstGeom prst="rect">
            <a:avLst/>
          </a:prstGeom>
        </p:spPr>
      </p:pic>
    </p:spTree>
    <p:extLst>
      <p:ext uri="{BB962C8B-B14F-4D97-AF65-F5344CB8AC3E}">
        <p14:creationId xmlns:p14="http://schemas.microsoft.com/office/powerpoint/2010/main" val="398313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we will cover</a:t>
            </a:r>
            <a:endParaRPr lang="en-US" dirty="0"/>
          </a:p>
        </p:txBody>
      </p:sp>
      <p:sp>
        <p:nvSpPr>
          <p:cNvPr id="14" name="Content Placeholder 13"/>
          <p:cNvSpPr>
            <a:spLocks noGrp="1"/>
          </p:cNvSpPr>
          <p:nvPr>
            <p:ph idx="1"/>
          </p:nvPr>
        </p:nvSpPr>
        <p:spPr/>
        <p:txBody>
          <a:bodyPr/>
          <a:lstStyle/>
          <a:p>
            <a:r>
              <a:rPr lang="en-US" dirty="0" smtClean="0"/>
              <a:t>What is Program Mix?</a:t>
            </a:r>
            <a:endParaRPr lang="en-US" dirty="0"/>
          </a:p>
          <a:p>
            <a:r>
              <a:rPr lang="en-US" dirty="0" smtClean="0"/>
              <a:t>What are the best practices for assuring the right combination?</a:t>
            </a:r>
            <a:endParaRPr lang="en-US" dirty="0"/>
          </a:p>
          <a:p>
            <a:r>
              <a:rPr lang="en-US" dirty="0" smtClean="0"/>
              <a:t>When to drop a course from your program.</a:t>
            </a:r>
          </a:p>
          <a:p>
            <a:r>
              <a:rPr lang="en-US" dirty="0" smtClean="0"/>
              <a:t>How to know what new courses to add.</a:t>
            </a:r>
          </a:p>
          <a:p>
            <a:r>
              <a:rPr lang="en-US" dirty="0" smtClean="0"/>
              <a:t>What is typical for your constituency?</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6"/>
          <p:cNvSpPr>
            <a:spLocks noGrp="1" noChangeArrowheads="1"/>
          </p:cNvSpPr>
          <p:nvPr>
            <p:ph type="title"/>
          </p:nvPr>
        </p:nvSpPr>
        <p:spPr/>
        <p:txBody>
          <a:bodyPr/>
          <a:lstStyle/>
          <a:p>
            <a:r>
              <a:rPr lang="en-US" smtClean="0"/>
              <a:t>What to do with the winners</a:t>
            </a:r>
          </a:p>
        </p:txBody>
      </p:sp>
      <p:sp>
        <p:nvSpPr>
          <p:cNvPr id="231426" name="Rectangle 7"/>
          <p:cNvSpPr>
            <a:spLocks noGrp="1" noChangeArrowheads="1"/>
          </p:cNvSpPr>
          <p:nvPr>
            <p:ph idx="1"/>
          </p:nvPr>
        </p:nvSpPr>
        <p:spPr/>
        <p:txBody>
          <a:bodyPr/>
          <a:lstStyle/>
          <a:p>
            <a:r>
              <a:rPr lang="en-US" dirty="0" smtClean="0"/>
              <a:t>Offer them more often</a:t>
            </a:r>
          </a:p>
          <a:p>
            <a:r>
              <a:rPr lang="en-US" dirty="0" smtClean="0"/>
              <a:t>Offer them in a different location</a:t>
            </a:r>
          </a:p>
          <a:p>
            <a:r>
              <a:rPr lang="en-US" dirty="0" smtClean="0"/>
              <a:t>Offer them at a different time</a:t>
            </a:r>
          </a:p>
          <a:p>
            <a:r>
              <a:rPr lang="en-US" dirty="0" smtClean="0"/>
              <a:t>Offer them in a different format</a:t>
            </a:r>
          </a:p>
          <a:p>
            <a:r>
              <a:rPr lang="en-US" dirty="0" smtClean="0"/>
              <a:t>Offer at a different time</a:t>
            </a:r>
            <a:endParaRPr lang="en-US" dirty="0"/>
          </a:p>
          <a:p>
            <a:r>
              <a:rPr lang="en-US" dirty="0" smtClean="0"/>
              <a:t>Offer spin-offs</a:t>
            </a:r>
          </a:p>
        </p:txBody>
      </p:sp>
      <p:sp>
        <p:nvSpPr>
          <p:cNvPr id="231427" name="Slide Number Placeholder 5"/>
          <p:cNvSpPr>
            <a:spLocks noGrp="1"/>
          </p:cNvSpPr>
          <p:nvPr>
            <p:ph type="sldNum" sz="quarter" idx="12"/>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cs typeface="Arial" pitchFamily="34" charset="0"/>
              </a:defRPr>
            </a:lvl1pPr>
            <a:lvl2pPr marL="742950" indent="-285750">
              <a:defRPr sz="2400">
                <a:solidFill>
                  <a:schemeClr val="tx1"/>
                </a:solidFill>
                <a:latin typeface="Times" pitchFamily="18" charset="0"/>
                <a:cs typeface="Arial" pitchFamily="34" charset="0"/>
              </a:defRPr>
            </a:lvl2pPr>
            <a:lvl3pPr marL="1143000" indent="-228600">
              <a:defRPr sz="2400">
                <a:solidFill>
                  <a:schemeClr val="tx1"/>
                </a:solidFill>
                <a:latin typeface="Times" pitchFamily="18" charset="0"/>
                <a:cs typeface="Arial" pitchFamily="34" charset="0"/>
              </a:defRPr>
            </a:lvl3pPr>
            <a:lvl4pPr marL="1600200" indent="-228600">
              <a:defRPr sz="2400">
                <a:solidFill>
                  <a:schemeClr val="tx1"/>
                </a:solidFill>
                <a:latin typeface="Times" pitchFamily="18" charset="0"/>
                <a:cs typeface="Arial" pitchFamily="34" charset="0"/>
              </a:defRPr>
            </a:lvl4pPr>
            <a:lvl5pPr marL="2057400" indent="-228600">
              <a:defRPr sz="2400">
                <a:solidFill>
                  <a:schemeClr val="tx1"/>
                </a:solidFill>
                <a:latin typeface="Times" pitchFamily="18" charset="0"/>
                <a:cs typeface="Arial" pitchFamily="34" charset="0"/>
              </a:defRPr>
            </a:lvl5pPr>
            <a:lvl6pPr marL="2514600" indent="-228600" fontAlgn="base">
              <a:spcBef>
                <a:spcPct val="0"/>
              </a:spcBef>
              <a:spcAft>
                <a:spcPct val="0"/>
              </a:spcAft>
              <a:defRPr sz="2400">
                <a:solidFill>
                  <a:schemeClr val="tx1"/>
                </a:solidFill>
                <a:latin typeface="Times" pitchFamily="18" charset="0"/>
                <a:cs typeface="Arial" pitchFamily="34" charset="0"/>
              </a:defRPr>
            </a:lvl6pPr>
            <a:lvl7pPr marL="2971800" indent="-228600" fontAlgn="base">
              <a:spcBef>
                <a:spcPct val="0"/>
              </a:spcBef>
              <a:spcAft>
                <a:spcPct val="0"/>
              </a:spcAft>
              <a:defRPr sz="2400">
                <a:solidFill>
                  <a:schemeClr val="tx1"/>
                </a:solidFill>
                <a:latin typeface="Times" pitchFamily="18" charset="0"/>
                <a:cs typeface="Arial" pitchFamily="34" charset="0"/>
              </a:defRPr>
            </a:lvl7pPr>
            <a:lvl8pPr marL="3429000" indent="-228600" fontAlgn="base">
              <a:spcBef>
                <a:spcPct val="0"/>
              </a:spcBef>
              <a:spcAft>
                <a:spcPct val="0"/>
              </a:spcAft>
              <a:defRPr sz="2400">
                <a:solidFill>
                  <a:schemeClr val="tx1"/>
                </a:solidFill>
                <a:latin typeface="Times" pitchFamily="18" charset="0"/>
                <a:cs typeface="Arial" pitchFamily="34" charset="0"/>
              </a:defRPr>
            </a:lvl8pPr>
            <a:lvl9pPr marL="3886200" indent="-228600" fontAlgn="base">
              <a:spcBef>
                <a:spcPct val="0"/>
              </a:spcBef>
              <a:spcAft>
                <a:spcPct val="0"/>
              </a:spcAft>
              <a:defRPr sz="2400">
                <a:solidFill>
                  <a:schemeClr val="tx1"/>
                </a:solidFill>
                <a:latin typeface="Times" pitchFamily="18" charset="0"/>
                <a:cs typeface="Arial" pitchFamily="34" charset="0"/>
              </a:defRPr>
            </a:lvl9pPr>
          </a:lstStyle>
          <a:p>
            <a:r>
              <a:rPr lang="en-US" sz="2000">
                <a:latin typeface="Calibri" pitchFamily="34" charset="0"/>
              </a:rPr>
              <a:t>            </a:t>
            </a:r>
            <a:fld id="{F2575513-DA75-4B5E-8FC9-3B1AD12D0F6A}" type="slidenum">
              <a:rPr lang="en-US" sz="2000">
                <a:latin typeface="Calibri" pitchFamily="34" charset="0"/>
              </a:rPr>
              <a:pPr/>
              <a:t>20</a:t>
            </a:fld>
            <a:endParaRPr lang="en-US" sz="2000">
              <a:latin typeface="Calibri" pitchFamily="34" charset="0"/>
            </a:endParaRPr>
          </a:p>
        </p:txBody>
      </p:sp>
      <p:pic>
        <p:nvPicPr>
          <p:cNvPr id="2" name="Picture 1"/>
          <p:cNvPicPr>
            <a:picLocks noChangeAspect="1"/>
          </p:cNvPicPr>
          <p:nvPr/>
        </p:nvPicPr>
        <p:blipFill>
          <a:blip r:embed="rId3"/>
          <a:stretch>
            <a:fillRect/>
          </a:stretch>
        </p:blipFill>
        <p:spPr>
          <a:xfrm>
            <a:off x="6339788" y="1798551"/>
            <a:ext cx="3642412" cy="3594061"/>
          </a:xfrm>
          <a:prstGeom prst="rect">
            <a:avLst/>
          </a:prstGeom>
        </p:spPr>
      </p:pic>
    </p:spTree>
    <p:extLst>
      <p:ext uri="{BB962C8B-B14F-4D97-AF65-F5344CB8AC3E}">
        <p14:creationId xmlns:p14="http://schemas.microsoft.com/office/powerpoint/2010/main" val="302063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89" name="Picture 2" descr="8step"/>
          <p:cNvPicPr>
            <a:picLocks noChangeAspect="1" noChangeArrowheads="1"/>
          </p:cNvPicPr>
          <p:nvPr/>
        </p:nvPicPr>
        <p:blipFill>
          <a:blip r:embed="rId3">
            <a:extLst>
              <a:ext uri="{28A0092B-C50C-407E-A947-70E740481C1C}">
                <a14:useLocalDpi xmlns:a14="http://schemas.microsoft.com/office/drawing/2010/main" val="0"/>
              </a:ext>
            </a:extLst>
          </a:blip>
          <a:srcRect l="3488" r="4651" b="9338"/>
          <a:stretch>
            <a:fillRect/>
          </a:stretch>
        </p:blipFill>
        <p:spPr bwMode="auto">
          <a:xfrm>
            <a:off x="1322171" y="1436689"/>
            <a:ext cx="4671717" cy="45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dirty="0" smtClean="0"/>
              <a:t> Step 3: Eight step needs assessment</a:t>
            </a:r>
            <a:endParaRPr lang="en-US" dirty="0"/>
          </a:p>
        </p:txBody>
      </p:sp>
      <p:sp>
        <p:nvSpPr>
          <p:cNvPr id="11" name="Content Placeholder 10"/>
          <p:cNvSpPr>
            <a:spLocks noGrp="1"/>
          </p:cNvSpPr>
          <p:nvPr>
            <p:ph sz="quarter" idx="4"/>
          </p:nvPr>
        </p:nvSpPr>
        <p:spPr>
          <a:xfrm>
            <a:off x="6166110" y="1321810"/>
            <a:ext cx="4919472" cy="5214914"/>
          </a:xfrm>
        </p:spPr>
        <p:txBody>
          <a:bodyPr/>
          <a:lstStyle/>
          <a:p>
            <a:r>
              <a:rPr lang="en-US" dirty="0"/>
              <a:t>To be most effective with the selection of new courses, your new course selection process should start the </a:t>
            </a:r>
            <a:r>
              <a:rPr lang="en-US" dirty="0" smtClean="0"/>
              <a:t>term before you plan to offer it. Thus, in the fall you would be selecting new courses for the winter term.</a:t>
            </a:r>
          </a:p>
          <a:p>
            <a:r>
              <a:rPr lang="en-US" dirty="0" smtClean="0"/>
              <a:t>For major new programs and high dollar or high investment programs, the process is likely to require a longer development period.</a:t>
            </a:r>
            <a:endParaRPr lang="en-US" dirty="0"/>
          </a:p>
        </p:txBody>
      </p:sp>
      <p:sp>
        <p:nvSpPr>
          <p:cNvPr id="29389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cs typeface="Arial" pitchFamily="34" charset="0"/>
              </a:defRPr>
            </a:lvl1pPr>
            <a:lvl2pPr marL="742950" indent="-285750">
              <a:defRPr sz="2400">
                <a:solidFill>
                  <a:schemeClr val="tx1"/>
                </a:solidFill>
                <a:latin typeface="Times" pitchFamily="18" charset="0"/>
                <a:cs typeface="Arial" pitchFamily="34" charset="0"/>
              </a:defRPr>
            </a:lvl2pPr>
            <a:lvl3pPr marL="1143000" indent="-228600">
              <a:defRPr sz="2400">
                <a:solidFill>
                  <a:schemeClr val="tx1"/>
                </a:solidFill>
                <a:latin typeface="Times" pitchFamily="18" charset="0"/>
                <a:cs typeface="Arial" pitchFamily="34" charset="0"/>
              </a:defRPr>
            </a:lvl3pPr>
            <a:lvl4pPr marL="1600200" indent="-228600">
              <a:defRPr sz="2400">
                <a:solidFill>
                  <a:schemeClr val="tx1"/>
                </a:solidFill>
                <a:latin typeface="Times" pitchFamily="18" charset="0"/>
                <a:cs typeface="Arial" pitchFamily="34" charset="0"/>
              </a:defRPr>
            </a:lvl4pPr>
            <a:lvl5pPr marL="2057400" indent="-228600">
              <a:defRPr sz="2400">
                <a:solidFill>
                  <a:schemeClr val="tx1"/>
                </a:solidFill>
                <a:latin typeface="Times" pitchFamily="18" charset="0"/>
                <a:cs typeface="Arial" pitchFamily="34" charset="0"/>
              </a:defRPr>
            </a:lvl5pPr>
            <a:lvl6pPr marL="2514600" indent="-228600" fontAlgn="base">
              <a:spcBef>
                <a:spcPct val="0"/>
              </a:spcBef>
              <a:spcAft>
                <a:spcPct val="0"/>
              </a:spcAft>
              <a:defRPr sz="2400">
                <a:solidFill>
                  <a:schemeClr val="tx1"/>
                </a:solidFill>
                <a:latin typeface="Times" pitchFamily="18" charset="0"/>
                <a:cs typeface="Arial" pitchFamily="34" charset="0"/>
              </a:defRPr>
            </a:lvl6pPr>
            <a:lvl7pPr marL="2971800" indent="-228600" fontAlgn="base">
              <a:spcBef>
                <a:spcPct val="0"/>
              </a:spcBef>
              <a:spcAft>
                <a:spcPct val="0"/>
              </a:spcAft>
              <a:defRPr sz="2400">
                <a:solidFill>
                  <a:schemeClr val="tx1"/>
                </a:solidFill>
                <a:latin typeface="Times" pitchFamily="18" charset="0"/>
                <a:cs typeface="Arial" pitchFamily="34" charset="0"/>
              </a:defRPr>
            </a:lvl7pPr>
            <a:lvl8pPr marL="3429000" indent="-228600" fontAlgn="base">
              <a:spcBef>
                <a:spcPct val="0"/>
              </a:spcBef>
              <a:spcAft>
                <a:spcPct val="0"/>
              </a:spcAft>
              <a:defRPr sz="2400">
                <a:solidFill>
                  <a:schemeClr val="tx1"/>
                </a:solidFill>
                <a:latin typeface="Times" pitchFamily="18" charset="0"/>
                <a:cs typeface="Arial" pitchFamily="34" charset="0"/>
              </a:defRPr>
            </a:lvl8pPr>
            <a:lvl9pPr marL="3886200" indent="-228600" fontAlgn="base">
              <a:spcBef>
                <a:spcPct val="0"/>
              </a:spcBef>
              <a:spcAft>
                <a:spcPct val="0"/>
              </a:spcAft>
              <a:defRPr sz="2400">
                <a:solidFill>
                  <a:schemeClr val="tx1"/>
                </a:solidFill>
                <a:latin typeface="Times" pitchFamily="18" charset="0"/>
                <a:cs typeface="Arial" pitchFamily="34" charset="0"/>
              </a:defRPr>
            </a:lvl9pPr>
          </a:lstStyle>
          <a:p>
            <a:r>
              <a:rPr lang="en-US" sz="2000">
                <a:latin typeface="Calibri" pitchFamily="34" charset="0"/>
              </a:rPr>
              <a:t>            </a:t>
            </a:r>
            <a:fld id="{AF4F1CFA-07FC-481A-9895-7D5011C92213}" type="slidenum">
              <a:rPr lang="en-US" sz="2000">
                <a:latin typeface="Calibri" pitchFamily="34" charset="0"/>
              </a:rPr>
              <a:pPr/>
              <a:t>21</a:t>
            </a:fld>
            <a:endParaRPr lang="en-US" sz="2000">
              <a:latin typeface="Calibri" pitchFamily="34" charset="0"/>
            </a:endParaRPr>
          </a:p>
        </p:txBody>
      </p:sp>
    </p:spTree>
    <p:extLst>
      <p:ext uri="{BB962C8B-B14F-4D97-AF65-F5344CB8AC3E}">
        <p14:creationId xmlns:p14="http://schemas.microsoft.com/office/powerpoint/2010/main" val="215318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p:txBody>
          <a:bodyPr/>
          <a:lstStyle/>
          <a:p>
            <a:r>
              <a:rPr lang="en-US" smtClean="0"/>
              <a:t>Rate your new ideas</a:t>
            </a:r>
          </a:p>
        </p:txBody>
      </p:sp>
      <p:sp>
        <p:nvSpPr>
          <p:cNvPr id="297986" name="Rectangle 3"/>
          <p:cNvSpPr>
            <a:spLocks noGrp="1" noChangeArrowheads="1"/>
          </p:cNvSpPr>
          <p:nvPr>
            <p:ph idx="1"/>
          </p:nvPr>
        </p:nvSpPr>
        <p:spPr>
          <a:xfrm>
            <a:off x="2209800" y="1471613"/>
            <a:ext cx="7086600" cy="3986212"/>
          </a:xfrm>
        </p:spPr>
        <p:txBody>
          <a:bodyPr/>
          <a:lstStyle/>
          <a:p>
            <a:r>
              <a:rPr lang="en-US" smtClean="0"/>
              <a:t>Will the offering last 3 years?</a:t>
            </a:r>
          </a:p>
          <a:p>
            <a:r>
              <a:rPr lang="en-US" smtClean="0"/>
              <a:t>Will the offering generate the same or more than category/subcategory average?</a:t>
            </a:r>
          </a:p>
          <a:p>
            <a:r>
              <a:rPr lang="en-US" smtClean="0"/>
              <a:t>Will the new offering meet the budgeted operating margin the 3</a:t>
            </a:r>
            <a:r>
              <a:rPr lang="en-US" baseline="30000" smtClean="0"/>
              <a:t>rd</a:t>
            </a:r>
            <a:r>
              <a:rPr lang="en-US" smtClean="0"/>
              <a:t> time you run it?</a:t>
            </a:r>
          </a:p>
          <a:p>
            <a:r>
              <a:rPr lang="en-US" smtClean="0"/>
              <a:t>Can you identify the potential participants’ names?</a:t>
            </a:r>
          </a:p>
          <a:p>
            <a:endParaRPr lang="en-US" smtClean="0"/>
          </a:p>
        </p:txBody>
      </p:sp>
      <p:sp>
        <p:nvSpPr>
          <p:cNvPr id="297987" name="Slide Number Placeholder 5"/>
          <p:cNvSpPr>
            <a:spLocks noGrp="1"/>
          </p:cNvSpPr>
          <p:nvPr>
            <p:ph type="sldNum" sz="quarter" idx="12"/>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cs typeface="Arial" pitchFamily="34" charset="0"/>
              </a:defRPr>
            </a:lvl1pPr>
            <a:lvl2pPr marL="742950" indent="-285750">
              <a:defRPr sz="2400">
                <a:solidFill>
                  <a:schemeClr val="tx1"/>
                </a:solidFill>
                <a:latin typeface="Times" pitchFamily="18" charset="0"/>
                <a:cs typeface="Arial" pitchFamily="34" charset="0"/>
              </a:defRPr>
            </a:lvl2pPr>
            <a:lvl3pPr marL="1143000" indent="-228600">
              <a:defRPr sz="2400">
                <a:solidFill>
                  <a:schemeClr val="tx1"/>
                </a:solidFill>
                <a:latin typeface="Times" pitchFamily="18" charset="0"/>
                <a:cs typeface="Arial" pitchFamily="34" charset="0"/>
              </a:defRPr>
            </a:lvl3pPr>
            <a:lvl4pPr marL="1600200" indent="-228600">
              <a:defRPr sz="2400">
                <a:solidFill>
                  <a:schemeClr val="tx1"/>
                </a:solidFill>
                <a:latin typeface="Times" pitchFamily="18" charset="0"/>
                <a:cs typeface="Arial" pitchFamily="34" charset="0"/>
              </a:defRPr>
            </a:lvl4pPr>
            <a:lvl5pPr marL="2057400" indent="-228600">
              <a:defRPr sz="2400">
                <a:solidFill>
                  <a:schemeClr val="tx1"/>
                </a:solidFill>
                <a:latin typeface="Times" pitchFamily="18" charset="0"/>
                <a:cs typeface="Arial" pitchFamily="34" charset="0"/>
              </a:defRPr>
            </a:lvl5pPr>
            <a:lvl6pPr marL="2514600" indent="-228600" fontAlgn="base">
              <a:spcBef>
                <a:spcPct val="0"/>
              </a:spcBef>
              <a:spcAft>
                <a:spcPct val="0"/>
              </a:spcAft>
              <a:defRPr sz="2400">
                <a:solidFill>
                  <a:schemeClr val="tx1"/>
                </a:solidFill>
                <a:latin typeface="Times" pitchFamily="18" charset="0"/>
                <a:cs typeface="Arial" pitchFamily="34" charset="0"/>
              </a:defRPr>
            </a:lvl6pPr>
            <a:lvl7pPr marL="2971800" indent="-228600" fontAlgn="base">
              <a:spcBef>
                <a:spcPct val="0"/>
              </a:spcBef>
              <a:spcAft>
                <a:spcPct val="0"/>
              </a:spcAft>
              <a:defRPr sz="2400">
                <a:solidFill>
                  <a:schemeClr val="tx1"/>
                </a:solidFill>
                <a:latin typeface="Times" pitchFamily="18" charset="0"/>
                <a:cs typeface="Arial" pitchFamily="34" charset="0"/>
              </a:defRPr>
            </a:lvl7pPr>
            <a:lvl8pPr marL="3429000" indent="-228600" fontAlgn="base">
              <a:spcBef>
                <a:spcPct val="0"/>
              </a:spcBef>
              <a:spcAft>
                <a:spcPct val="0"/>
              </a:spcAft>
              <a:defRPr sz="2400">
                <a:solidFill>
                  <a:schemeClr val="tx1"/>
                </a:solidFill>
                <a:latin typeface="Times" pitchFamily="18" charset="0"/>
                <a:cs typeface="Arial" pitchFamily="34" charset="0"/>
              </a:defRPr>
            </a:lvl8pPr>
            <a:lvl9pPr marL="3886200" indent="-228600" fontAlgn="base">
              <a:spcBef>
                <a:spcPct val="0"/>
              </a:spcBef>
              <a:spcAft>
                <a:spcPct val="0"/>
              </a:spcAft>
              <a:defRPr sz="2400">
                <a:solidFill>
                  <a:schemeClr val="tx1"/>
                </a:solidFill>
                <a:latin typeface="Times" pitchFamily="18" charset="0"/>
                <a:cs typeface="Arial" pitchFamily="34" charset="0"/>
              </a:defRPr>
            </a:lvl9pPr>
          </a:lstStyle>
          <a:p>
            <a:r>
              <a:rPr lang="en-US" sz="2000">
                <a:latin typeface="Calibri" pitchFamily="34" charset="0"/>
              </a:rPr>
              <a:t>            </a:t>
            </a:r>
            <a:fld id="{4213C6B2-D4DF-43B6-8BF7-80020A4AA35A}" type="slidenum">
              <a:rPr lang="en-US" sz="2000">
                <a:latin typeface="Calibri" pitchFamily="34" charset="0"/>
              </a:rPr>
              <a:pPr/>
              <a:t>22</a:t>
            </a:fld>
            <a:endParaRPr lang="en-US" sz="2000">
              <a:latin typeface="Calibri" pitchFamily="34" charset="0"/>
            </a:endParaRPr>
          </a:p>
        </p:txBody>
      </p:sp>
    </p:spTree>
    <p:extLst>
      <p:ext uri="{BB962C8B-B14F-4D97-AF65-F5344CB8AC3E}">
        <p14:creationId xmlns:p14="http://schemas.microsoft.com/office/powerpoint/2010/main" val="147219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
          <p:cNvSpPr>
            <a:spLocks noGrp="1" noChangeArrowheads="1"/>
          </p:cNvSpPr>
          <p:nvPr>
            <p:ph type="title"/>
          </p:nvPr>
        </p:nvSpPr>
        <p:spPr/>
        <p:txBody>
          <a:bodyPr/>
          <a:lstStyle/>
          <a:p>
            <a:r>
              <a:rPr lang="en-US" smtClean="0"/>
              <a:t>Calculating Income for your first-time offering</a:t>
            </a:r>
          </a:p>
        </p:txBody>
      </p:sp>
      <p:pic>
        <p:nvPicPr>
          <p:cNvPr id="4" name="Picture 3"/>
          <p:cNvPicPr>
            <a:picLocks noChangeAspect="1"/>
          </p:cNvPicPr>
          <p:nvPr/>
        </p:nvPicPr>
        <p:blipFill>
          <a:blip r:embed="rId3"/>
          <a:stretch>
            <a:fillRect/>
          </a:stretch>
        </p:blipFill>
        <p:spPr>
          <a:xfrm rot="20525217">
            <a:off x="1408671" y="1831502"/>
            <a:ext cx="3286897" cy="3286897"/>
          </a:xfrm>
          <a:prstGeom prst="rect">
            <a:avLst/>
          </a:prstGeom>
        </p:spPr>
      </p:pic>
      <p:sp>
        <p:nvSpPr>
          <p:cNvPr id="151554" name="Rectangle 6"/>
          <p:cNvSpPr>
            <a:spLocks noGrp="1" noChangeArrowheads="1"/>
          </p:cNvSpPr>
          <p:nvPr>
            <p:ph idx="1"/>
          </p:nvPr>
        </p:nvSpPr>
        <p:spPr/>
        <p:txBody>
          <a:bodyPr/>
          <a:lstStyle/>
          <a:p>
            <a:r>
              <a:rPr lang="en-US" dirty="0" smtClean="0"/>
              <a:t>Use historical data from other offerings</a:t>
            </a:r>
          </a:p>
          <a:p>
            <a:r>
              <a:rPr lang="en-US" dirty="0" smtClean="0"/>
              <a:t>From related subjects, other experiences with first offerings</a:t>
            </a:r>
          </a:p>
          <a:p>
            <a:r>
              <a:rPr lang="en-US" dirty="0" smtClean="0"/>
              <a:t>Average participants per offering X offering fee (10 X $125 = $1,250)</a:t>
            </a:r>
          </a:p>
          <a:p>
            <a:r>
              <a:rPr lang="en-US" dirty="0" smtClean="0"/>
              <a:t>Make your first-offering income objective as conservative as possible ($1,000)</a:t>
            </a:r>
            <a:endParaRPr lang="en-US" dirty="0"/>
          </a:p>
          <a:p>
            <a:r>
              <a:rPr lang="en-US" dirty="0" smtClean="0"/>
              <a:t>Cancellation rates for first time offerings are higher than for repeat classes—typically 50% or higher.</a:t>
            </a:r>
          </a:p>
        </p:txBody>
      </p:sp>
      <p:sp>
        <p:nvSpPr>
          <p:cNvPr id="1515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cs typeface="Arial" pitchFamily="34" charset="0"/>
              </a:defRPr>
            </a:lvl1pPr>
            <a:lvl2pPr marL="742950" indent="-285750">
              <a:defRPr sz="2400">
                <a:solidFill>
                  <a:schemeClr val="tx1"/>
                </a:solidFill>
                <a:latin typeface="Times" pitchFamily="18" charset="0"/>
                <a:cs typeface="Arial" pitchFamily="34" charset="0"/>
              </a:defRPr>
            </a:lvl2pPr>
            <a:lvl3pPr marL="1143000" indent="-228600">
              <a:defRPr sz="2400">
                <a:solidFill>
                  <a:schemeClr val="tx1"/>
                </a:solidFill>
                <a:latin typeface="Times" pitchFamily="18" charset="0"/>
                <a:cs typeface="Arial" pitchFamily="34" charset="0"/>
              </a:defRPr>
            </a:lvl3pPr>
            <a:lvl4pPr marL="1600200" indent="-228600">
              <a:defRPr sz="2400">
                <a:solidFill>
                  <a:schemeClr val="tx1"/>
                </a:solidFill>
                <a:latin typeface="Times" pitchFamily="18" charset="0"/>
                <a:cs typeface="Arial" pitchFamily="34" charset="0"/>
              </a:defRPr>
            </a:lvl4pPr>
            <a:lvl5pPr marL="2057400" indent="-228600">
              <a:defRPr sz="2400">
                <a:solidFill>
                  <a:schemeClr val="tx1"/>
                </a:solidFill>
                <a:latin typeface="Times" pitchFamily="18" charset="0"/>
                <a:cs typeface="Arial" pitchFamily="34" charset="0"/>
              </a:defRPr>
            </a:lvl5pPr>
            <a:lvl6pPr marL="2514600" indent="-228600" fontAlgn="base">
              <a:spcBef>
                <a:spcPct val="0"/>
              </a:spcBef>
              <a:spcAft>
                <a:spcPct val="0"/>
              </a:spcAft>
              <a:defRPr sz="2400">
                <a:solidFill>
                  <a:schemeClr val="tx1"/>
                </a:solidFill>
                <a:latin typeface="Times" pitchFamily="18" charset="0"/>
                <a:cs typeface="Arial" pitchFamily="34" charset="0"/>
              </a:defRPr>
            </a:lvl6pPr>
            <a:lvl7pPr marL="2971800" indent="-228600" fontAlgn="base">
              <a:spcBef>
                <a:spcPct val="0"/>
              </a:spcBef>
              <a:spcAft>
                <a:spcPct val="0"/>
              </a:spcAft>
              <a:defRPr sz="2400">
                <a:solidFill>
                  <a:schemeClr val="tx1"/>
                </a:solidFill>
                <a:latin typeface="Times" pitchFamily="18" charset="0"/>
                <a:cs typeface="Arial" pitchFamily="34" charset="0"/>
              </a:defRPr>
            </a:lvl7pPr>
            <a:lvl8pPr marL="3429000" indent="-228600" fontAlgn="base">
              <a:spcBef>
                <a:spcPct val="0"/>
              </a:spcBef>
              <a:spcAft>
                <a:spcPct val="0"/>
              </a:spcAft>
              <a:defRPr sz="2400">
                <a:solidFill>
                  <a:schemeClr val="tx1"/>
                </a:solidFill>
                <a:latin typeface="Times" pitchFamily="18" charset="0"/>
                <a:cs typeface="Arial" pitchFamily="34" charset="0"/>
              </a:defRPr>
            </a:lvl8pPr>
            <a:lvl9pPr marL="3886200" indent="-228600" fontAlgn="base">
              <a:spcBef>
                <a:spcPct val="0"/>
              </a:spcBef>
              <a:spcAft>
                <a:spcPct val="0"/>
              </a:spcAft>
              <a:defRPr sz="2400">
                <a:solidFill>
                  <a:schemeClr val="tx1"/>
                </a:solidFill>
                <a:latin typeface="Times" pitchFamily="18" charset="0"/>
                <a:cs typeface="Arial" pitchFamily="34" charset="0"/>
              </a:defRPr>
            </a:lvl9pPr>
          </a:lstStyle>
          <a:p>
            <a:r>
              <a:rPr lang="en-US" sz="2000">
                <a:latin typeface="Calibri" pitchFamily="34" charset="0"/>
              </a:rPr>
              <a:t>            </a:t>
            </a:r>
            <a:fld id="{55FD6AB5-A9D5-441B-B53D-69DBA1D7DC2E}" type="slidenum">
              <a:rPr lang="en-US" sz="2000">
                <a:latin typeface="Calibri" pitchFamily="34" charset="0"/>
              </a:rPr>
              <a:pPr/>
              <a:t>23</a:t>
            </a:fld>
            <a:endParaRPr lang="en-US" sz="2000">
              <a:latin typeface="Calibri" pitchFamily="34" charset="0"/>
            </a:endParaRPr>
          </a:p>
        </p:txBody>
      </p:sp>
    </p:spTree>
    <p:extLst>
      <p:ext uri="{BB962C8B-B14F-4D97-AF65-F5344CB8AC3E}">
        <p14:creationId xmlns:p14="http://schemas.microsoft.com/office/powerpoint/2010/main" val="137723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ChangeArrowheads="1"/>
          </p:cNvSpPr>
          <p:nvPr>
            <p:ph type="title" idx="4294967295"/>
          </p:nvPr>
        </p:nvSpPr>
        <p:spPr/>
        <p:txBody>
          <a:bodyPr/>
          <a:lstStyle/>
          <a:p>
            <a:r>
              <a:rPr lang="en-US" dirty="0" smtClean="0"/>
              <a:t>What constitutes a </a:t>
            </a:r>
            <a:br>
              <a:rPr lang="en-US" dirty="0" smtClean="0"/>
            </a:br>
            <a:r>
              <a:rPr lang="en-US" dirty="0" smtClean="0"/>
              <a:t>strong potential audience?</a:t>
            </a:r>
          </a:p>
        </p:txBody>
      </p:sp>
      <p:sp>
        <p:nvSpPr>
          <p:cNvPr id="304130" name="Rectangle 3"/>
          <p:cNvSpPr>
            <a:spLocks noGrp="1" noChangeArrowheads="1"/>
          </p:cNvSpPr>
          <p:nvPr>
            <p:ph idx="4294967295"/>
          </p:nvPr>
        </p:nvSpPr>
        <p:spPr/>
        <p:txBody>
          <a:bodyPr/>
          <a:lstStyle/>
          <a:p>
            <a:r>
              <a:rPr lang="en-US" dirty="0" smtClean="0"/>
              <a:t>They are currently participating</a:t>
            </a:r>
          </a:p>
          <a:p>
            <a:r>
              <a:rPr lang="en-US" dirty="0" smtClean="0"/>
              <a:t>2+ demographic characteristics can be identified</a:t>
            </a:r>
          </a:p>
          <a:p>
            <a:r>
              <a:rPr lang="en-US" dirty="0" smtClean="0"/>
              <a:t>You can reach them (good mailing list, good email list, good SEO, etc.)</a:t>
            </a:r>
          </a:p>
          <a:p>
            <a:r>
              <a:rPr lang="en-US" dirty="0" smtClean="0"/>
              <a:t>There is no dominant competition</a:t>
            </a:r>
          </a:p>
        </p:txBody>
      </p:sp>
      <p:sp>
        <p:nvSpPr>
          <p:cNvPr id="304131" name="Slide Number Placeholder 4"/>
          <p:cNvSpPr>
            <a:spLocks noGrp="1"/>
          </p:cNvSpPr>
          <p:nvPr>
            <p:ph type="sldNum" sz="quarter" idx="4294967295"/>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cs typeface="Arial" pitchFamily="34" charset="0"/>
              </a:defRPr>
            </a:lvl1pPr>
            <a:lvl2pPr marL="742950" indent="-285750">
              <a:defRPr sz="2400">
                <a:solidFill>
                  <a:schemeClr val="tx1"/>
                </a:solidFill>
                <a:latin typeface="Times" pitchFamily="18" charset="0"/>
                <a:cs typeface="Arial" pitchFamily="34" charset="0"/>
              </a:defRPr>
            </a:lvl2pPr>
            <a:lvl3pPr marL="1143000" indent="-228600">
              <a:defRPr sz="2400">
                <a:solidFill>
                  <a:schemeClr val="tx1"/>
                </a:solidFill>
                <a:latin typeface="Times" pitchFamily="18" charset="0"/>
                <a:cs typeface="Arial" pitchFamily="34" charset="0"/>
              </a:defRPr>
            </a:lvl3pPr>
            <a:lvl4pPr marL="1600200" indent="-228600">
              <a:defRPr sz="2400">
                <a:solidFill>
                  <a:schemeClr val="tx1"/>
                </a:solidFill>
                <a:latin typeface="Times" pitchFamily="18" charset="0"/>
                <a:cs typeface="Arial" pitchFamily="34" charset="0"/>
              </a:defRPr>
            </a:lvl4pPr>
            <a:lvl5pPr marL="2057400" indent="-228600">
              <a:defRPr sz="2400">
                <a:solidFill>
                  <a:schemeClr val="tx1"/>
                </a:solidFill>
                <a:latin typeface="Times" pitchFamily="18" charset="0"/>
                <a:cs typeface="Arial" pitchFamily="34" charset="0"/>
              </a:defRPr>
            </a:lvl5pPr>
            <a:lvl6pPr marL="2514600" indent="-228600" fontAlgn="base">
              <a:spcBef>
                <a:spcPct val="0"/>
              </a:spcBef>
              <a:spcAft>
                <a:spcPct val="0"/>
              </a:spcAft>
              <a:defRPr sz="2400">
                <a:solidFill>
                  <a:schemeClr val="tx1"/>
                </a:solidFill>
                <a:latin typeface="Times" pitchFamily="18" charset="0"/>
                <a:cs typeface="Arial" pitchFamily="34" charset="0"/>
              </a:defRPr>
            </a:lvl6pPr>
            <a:lvl7pPr marL="2971800" indent="-228600" fontAlgn="base">
              <a:spcBef>
                <a:spcPct val="0"/>
              </a:spcBef>
              <a:spcAft>
                <a:spcPct val="0"/>
              </a:spcAft>
              <a:defRPr sz="2400">
                <a:solidFill>
                  <a:schemeClr val="tx1"/>
                </a:solidFill>
                <a:latin typeface="Times" pitchFamily="18" charset="0"/>
                <a:cs typeface="Arial" pitchFamily="34" charset="0"/>
              </a:defRPr>
            </a:lvl7pPr>
            <a:lvl8pPr marL="3429000" indent="-228600" fontAlgn="base">
              <a:spcBef>
                <a:spcPct val="0"/>
              </a:spcBef>
              <a:spcAft>
                <a:spcPct val="0"/>
              </a:spcAft>
              <a:defRPr sz="2400">
                <a:solidFill>
                  <a:schemeClr val="tx1"/>
                </a:solidFill>
                <a:latin typeface="Times" pitchFamily="18" charset="0"/>
                <a:cs typeface="Arial" pitchFamily="34" charset="0"/>
              </a:defRPr>
            </a:lvl8pPr>
            <a:lvl9pPr marL="3886200" indent="-228600" fontAlgn="base">
              <a:spcBef>
                <a:spcPct val="0"/>
              </a:spcBef>
              <a:spcAft>
                <a:spcPct val="0"/>
              </a:spcAft>
              <a:defRPr sz="2400">
                <a:solidFill>
                  <a:schemeClr val="tx1"/>
                </a:solidFill>
                <a:latin typeface="Times" pitchFamily="18" charset="0"/>
                <a:cs typeface="Arial" pitchFamily="34" charset="0"/>
              </a:defRPr>
            </a:lvl9pPr>
          </a:lstStyle>
          <a:p>
            <a:r>
              <a:rPr lang="en-US" sz="2000">
                <a:latin typeface="Calibri" pitchFamily="34" charset="0"/>
              </a:rPr>
              <a:t>            </a:t>
            </a:r>
            <a:fld id="{45EA4252-0069-4F74-8BD7-0E143B7C36A0}" type="slidenum">
              <a:rPr lang="en-US" sz="2000">
                <a:latin typeface="Calibri" pitchFamily="34" charset="0"/>
              </a:rPr>
              <a:pPr/>
              <a:t>24</a:t>
            </a:fld>
            <a:endParaRPr lang="en-US" sz="2000">
              <a:latin typeface="Calibri" pitchFamily="34" charset="0"/>
            </a:endParaRPr>
          </a:p>
        </p:txBody>
      </p:sp>
      <p:pic>
        <p:nvPicPr>
          <p:cNvPr id="2" name="Picture 1"/>
          <p:cNvPicPr>
            <a:picLocks noChangeAspect="1"/>
          </p:cNvPicPr>
          <p:nvPr/>
        </p:nvPicPr>
        <p:blipFill>
          <a:blip r:embed="rId3"/>
          <a:stretch>
            <a:fillRect/>
          </a:stretch>
        </p:blipFill>
        <p:spPr>
          <a:xfrm rot="20930717">
            <a:off x="5573712" y="3437570"/>
            <a:ext cx="5006975" cy="2380617"/>
          </a:xfrm>
          <a:prstGeom prst="rect">
            <a:avLst/>
          </a:prstGeom>
        </p:spPr>
      </p:pic>
    </p:spTree>
    <p:extLst>
      <p:ext uri="{BB962C8B-B14F-4D97-AF65-F5344CB8AC3E}">
        <p14:creationId xmlns:p14="http://schemas.microsoft.com/office/powerpoint/2010/main" val="39090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p:txBody>
          <a:bodyPr/>
          <a:lstStyle/>
          <a:p>
            <a:r>
              <a:rPr lang="en-US" dirty="0" smtClean="0"/>
              <a:t>When not to develop a program</a:t>
            </a:r>
          </a:p>
        </p:txBody>
      </p:sp>
      <p:sp>
        <p:nvSpPr>
          <p:cNvPr id="208898" name="Rectangle 3"/>
          <p:cNvSpPr>
            <a:spLocks noGrp="1" noChangeArrowheads="1"/>
          </p:cNvSpPr>
          <p:nvPr>
            <p:ph idx="1"/>
          </p:nvPr>
        </p:nvSpPr>
        <p:spPr/>
        <p:txBody>
          <a:bodyPr/>
          <a:lstStyle/>
          <a:p>
            <a:r>
              <a:rPr lang="en-US" dirty="0" smtClean="0"/>
              <a:t>If the offering will be offered only once</a:t>
            </a:r>
          </a:p>
          <a:p>
            <a:pPr lvl="1"/>
            <a:r>
              <a:rPr lang="en-US" dirty="0" smtClean="0"/>
              <a:t> unless you can recoup all development costs</a:t>
            </a:r>
          </a:p>
          <a:p>
            <a:r>
              <a:rPr lang="en-US" dirty="0" smtClean="0"/>
              <a:t>If the new offering doesn’t “fit” in with your philosophy about what to offer</a:t>
            </a:r>
          </a:p>
          <a:p>
            <a:r>
              <a:rPr lang="en-US" dirty="0" smtClean="0"/>
              <a:t>If your demographic has not shown interest in this topic area</a:t>
            </a:r>
          </a:p>
          <a:p>
            <a:pPr marL="0" indent="0">
              <a:buNone/>
            </a:pPr>
            <a:endParaRPr lang="en-US" dirty="0" smtClean="0"/>
          </a:p>
        </p:txBody>
      </p:sp>
      <p:sp>
        <p:nvSpPr>
          <p:cNvPr id="208899" name="Slide Number Placeholder 5"/>
          <p:cNvSpPr>
            <a:spLocks noGrp="1"/>
          </p:cNvSpPr>
          <p:nvPr>
            <p:ph type="sldNum" sz="quarter" idx="12"/>
          </p:nvPr>
        </p:nvSpPr>
        <p:spPr bwMode="auto">
          <a:xfrm>
            <a:off x="80772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cs typeface="Arial" pitchFamily="34" charset="0"/>
              </a:defRPr>
            </a:lvl1pPr>
            <a:lvl2pPr marL="742950" indent="-285750">
              <a:defRPr sz="2400">
                <a:solidFill>
                  <a:schemeClr val="tx1"/>
                </a:solidFill>
                <a:latin typeface="Times" pitchFamily="18" charset="0"/>
                <a:cs typeface="Arial" pitchFamily="34" charset="0"/>
              </a:defRPr>
            </a:lvl2pPr>
            <a:lvl3pPr marL="1143000" indent="-228600">
              <a:defRPr sz="2400">
                <a:solidFill>
                  <a:schemeClr val="tx1"/>
                </a:solidFill>
                <a:latin typeface="Times" pitchFamily="18" charset="0"/>
                <a:cs typeface="Arial" pitchFamily="34" charset="0"/>
              </a:defRPr>
            </a:lvl3pPr>
            <a:lvl4pPr marL="1600200" indent="-228600">
              <a:defRPr sz="2400">
                <a:solidFill>
                  <a:schemeClr val="tx1"/>
                </a:solidFill>
                <a:latin typeface="Times" pitchFamily="18" charset="0"/>
                <a:cs typeface="Arial" pitchFamily="34" charset="0"/>
              </a:defRPr>
            </a:lvl4pPr>
            <a:lvl5pPr marL="2057400" indent="-228600">
              <a:defRPr sz="2400">
                <a:solidFill>
                  <a:schemeClr val="tx1"/>
                </a:solidFill>
                <a:latin typeface="Times" pitchFamily="18" charset="0"/>
                <a:cs typeface="Arial" pitchFamily="34" charset="0"/>
              </a:defRPr>
            </a:lvl5pPr>
            <a:lvl6pPr marL="2514600" indent="-228600" fontAlgn="base">
              <a:spcBef>
                <a:spcPct val="0"/>
              </a:spcBef>
              <a:spcAft>
                <a:spcPct val="0"/>
              </a:spcAft>
              <a:defRPr sz="2400">
                <a:solidFill>
                  <a:schemeClr val="tx1"/>
                </a:solidFill>
                <a:latin typeface="Times" pitchFamily="18" charset="0"/>
                <a:cs typeface="Arial" pitchFamily="34" charset="0"/>
              </a:defRPr>
            </a:lvl6pPr>
            <a:lvl7pPr marL="2971800" indent="-228600" fontAlgn="base">
              <a:spcBef>
                <a:spcPct val="0"/>
              </a:spcBef>
              <a:spcAft>
                <a:spcPct val="0"/>
              </a:spcAft>
              <a:defRPr sz="2400">
                <a:solidFill>
                  <a:schemeClr val="tx1"/>
                </a:solidFill>
                <a:latin typeface="Times" pitchFamily="18" charset="0"/>
                <a:cs typeface="Arial" pitchFamily="34" charset="0"/>
              </a:defRPr>
            </a:lvl7pPr>
            <a:lvl8pPr marL="3429000" indent="-228600" fontAlgn="base">
              <a:spcBef>
                <a:spcPct val="0"/>
              </a:spcBef>
              <a:spcAft>
                <a:spcPct val="0"/>
              </a:spcAft>
              <a:defRPr sz="2400">
                <a:solidFill>
                  <a:schemeClr val="tx1"/>
                </a:solidFill>
                <a:latin typeface="Times" pitchFamily="18" charset="0"/>
                <a:cs typeface="Arial" pitchFamily="34" charset="0"/>
              </a:defRPr>
            </a:lvl8pPr>
            <a:lvl9pPr marL="3886200" indent="-228600" fontAlgn="base">
              <a:spcBef>
                <a:spcPct val="0"/>
              </a:spcBef>
              <a:spcAft>
                <a:spcPct val="0"/>
              </a:spcAft>
              <a:defRPr sz="2400">
                <a:solidFill>
                  <a:schemeClr val="tx1"/>
                </a:solidFill>
                <a:latin typeface="Times" pitchFamily="18" charset="0"/>
                <a:cs typeface="Arial" pitchFamily="34" charset="0"/>
              </a:defRPr>
            </a:lvl9pPr>
          </a:lstStyle>
          <a:p>
            <a:r>
              <a:rPr lang="en-US" sz="2000">
                <a:latin typeface="Calibri" pitchFamily="34" charset="0"/>
              </a:rPr>
              <a:t>            </a:t>
            </a:r>
            <a:fld id="{DE7418F5-966F-4938-9F66-E161FB94C3F7}" type="slidenum">
              <a:rPr lang="en-US" sz="2000">
                <a:latin typeface="Calibri" pitchFamily="34" charset="0"/>
              </a:rPr>
              <a:pPr/>
              <a:t>25</a:t>
            </a:fld>
            <a:endParaRPr lang="en-US" sz="2000">
              <a:latin typeface="Calibri" pitchFamily="34" charset="0"/>
            </a:endParaRPr>
          </a:p>
        </p:txBody>
      </p:sp>
    </p:spTree>
    <p:extLst>
      <p:ext uri="{BB962C8B-B14F-4D97-AF65-F5344CB8AC3E}">
        <p14:creationId xmlns:p14="http://schemas.microsoft.com/office/powerpoint/2010/main" val="1276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Create Your Plan</a:t>
            </a:r>
            <a:endParaRPr lang="en-US" dirty="0"/>
          </a:p>
        </p:txBody>
      </p:sp>
      <p:sp>
        <p:nvSpPr>
          <p:cNvPr id="3" name="Content Placeholder 2"/>
          <p:cNvSpPr>
            <a:spLocks noGrp="1"/>
          </p:cNvSpPr>
          <p:nvPr>
            <p:ph idx="1"/>
          </p:nvPr>
        </p:nvSpPr>
        <p:spPr>
          <a:xfrm>
            <a:off x="1104900" y="1600200"/>
            <a:ext cx="11087100" cy="5257800"/>
          </a:xfrm>
        </p:spPr>
        <p:txBody>
          <a:bodyPr/>
          <a:lstStyle/>
          <a:p>
            <a:r>
              <a:rPr lang="en-US" dirty="0" smtClean="0"/>
              <a:t>Course Description, using LERN Best Practices</a:t>
            </a:r>
            <a:endParaRPr lang="en-US" dirty="0"/>
          </a:p>
          <a:p>
            <a:r>
              <a:rPr lang="en-US" dirty="0" smtClean="0"/>
              <a:t>Course Objectives and Outcomes (formal or informal, based on type of course)</a:t>
            </a:r>
          </a:p>
          <a:p>
            <a:r>
              <a:rPr lang="en-US" dirty="0" smtClean="0"/>
              <a:t>Agenda (based on type of course)</a:t>
            </a:r>
          </a:p>
          <a:p>
            <a:r>
              <a:rPr lang="en-US" dirty="0" smtClean="0"/>
              <a:t>Instructor information</a:t>
            </a:r>
          </a:p>
          <a:p>
            <a:r>
              <a:rPr lang="en-US" dirty="0" smtClean="0"/>
              <a:t>Set your price with a target  40% operating Margin </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6723528" y="4018948"/>
            <a:ext cx="4715437" cy="2839052"/>
          </a:xfrm>
          <a:prstGeom prst="rect">
            <a:avLst/>
          </a:prstGeom>
        </p:spPr>
      </p:pic>
    </p:spTree>
    <p:extLst>
      <p:ext uri="{BB962C8B-B14F-4D97-AF65-F5344CB8AC3E}">
        <p14:creationId xmlns:p14="http://schemas.microsoft.com/office/powerpoint/2010/main" val="27660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Create your marketing plan</a:t>
            </a:r>
            <a:br>
              <a:rPr lang="en-US" dirty="0" smtClean="0"/>
            </a:br>
            <a:endParaRPr lang="en-US" dirty="0"/>
          </a:p>
        </p:txBody>
      </p:sp>
      <p:sp>
        <p:nvSpPr>
          <p:cNvPr id="3" name="Content Placeholder 2"/>
          <p:cNvSpPr>
            <a:spLocks noGrp="1"/>
          </p:cNvSpPr>
          <p:nvPr>
            <p:ph idx="1"/>
          </p:nvPr>
        </p:nvSpPr>
        <p:spPr/>
        <p:txBody>
          <a:bodyPr/>
          <a:lstStyle/>
          <a:p>
            <a:r>
              <a:rPr lang="en-US" dirty="0" smtClean="0"/>
              <a:t> Your print brochure</a:t>
            </a:r>
          </a:p>
          <a:p>
            <a:r>
              <a:rPr lang="en-US" dirty="0" smtClean="0"/>
              <a:t>Digital marketing</a:t>
            </a:r>
          </a:p>
          <a:p>
            <a:r>
              <a:rPr lang="en-US" dirty="0" smtClean="0"/>
              <a:t>Target best prospects</a:t>
            </a:r>
          </a:p>
          <a:p>
            <a:pPr marL="0" indent="0">
              <a:buNone/>
            </a:pPr>
            <a:endParaRPr lang="en-US" dirty="0" smtClean="0"/>
          </a:p>
          <a:p>
            <a:endParaRPr lang="en-US" dirty="0"/>
          </a:p>
        </p:txBody>
      </p:sp>
      <p:pic>
        <p:nvPicPr>
          <p:cNvPr id="5" name="Picture 4"/>
          <p:cNvPicPr>
            <a:picLocks noChangeAspect="1"/>
          </p:cNvPicPr>
          <p:nvPr/>
        </p:nvPicPr>
        <p:blipFill>
          <a:blip r:embed="rId3"/>
          <a:stretch>
            <a:fillRect/>
          </a:stretch>
        </p:blipFill>
        <p:spPr>
          <a:xfrm rot="20274000">
            <a:off x="6025334" y="1962020"/>
            <a:ext cx="2995098" cy="2995098"/>
          </a:xfrm>
          <a:prstGeom prst="rect">
            <a:avLst/>
          </a:prstGeom>
        </p:spPr>
      </p:pic>
    </p:spTree>
    <p:extLst>
      <p:ext uri="{BB962C8B-B14F-4D97-AF65-F5344CB8AC3E}">
        <p14:creationId xmlns:p14="http://schemas.microsoft.com/office/powerpoint/2010/main" val="416354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Evaluate and Revise</a:t>
            </a:r>
            <a:endParaRPr lang="en-US" dirty="0"/>
          </a:p>
        </p:txBody>
      </p:sp>
      <p:sp>
        <p:nvSpPr>
          <p:cNvPr id="3" name="Content Placeholder 2"/>
          <p:cNvSpPr>
            <a:spLocks noGrp="1"/>
          </p:cNvSpPr>
          <p:nvPr>
            <p:ph idx="1"/>
          </p:nvPr>
        </p:nvSpPr>
        <p:spPr/>
        <p:txBody>
          <a:bodyPr/>
          <a:lstStyle/>
          <a:p>
            <a:r>
              <a:rPr lang="en-US" dirty="0" smtClean="0"/>
              <a:t>Student Evaluations</a:t>
            </a:r>
          </a:p>
          <a:p>
            <a:r>
              <a:rPr lang="en-US" dirty="0" smtClean="0"/>
              <a:t>Performance Data</a:t>
            </a:r>
          </a:p>
          <a:p>
            <a:r>
              <a:rPr lang="en-US" dirty="0" smtClean="0"/>
              <a:t>Analyze</a:t>
            </a:r>
          </a:p>
          <a:p>
            <a:r>
              <a:rPr lang="en-US" dirty="0" smtClean="0"/>
              <a:t>Revise</a:t>
            </a:r>
          </a:p>
          <a:p>
            <a:pPr marL="0" indent="0">
              <a:buNone/>
            </a:pPr>
            <a:endParaRPr lang="en-US" dirty="0"/>
          </a:p>
        </p:txBody>
      </p:sp>
      <p:pic>
        <p:nvPicPr>
          <p:cNvPr id="4" name="Picture 3"/>
          <p:cNvPicPr>
            <a:picLocks noChangeAspect="1"/>
          </p:cNvPicPr>
          <p:nvPr/>
        </p:nvPicPr>
        <p:blipFill>
          <a:blip r:embed="rId2"/>
          <a:stretch>
            <a:fillRect/>
          </a:stretch>
        </p:blipFill>
        <p:spPr>
          <a:xfrm>
            <a:off x="3908854" y="2306594"/>
            <a:ext cx="6112475" cy="3056238"/>
          </a:xfrm>
          <a:prstGeom prst="rect">
            <a:avLst/>
          </a:prstGeom>
        </p:spPr>
      </p:pic>
    </p:spTree>
    <p:extLst>
      <p:ext uri="{BB962C8B-B14F-4D97-AF65-F5344CB8AC3E}">
        <p14:creationId xmlns:p14="http://schemas.microsoft.com/office/powerpoint/2010/main" val="381470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2971806"/>
            <a:ext cx="10510452" cy="1684150"/>
          </a:xfrm>
        </p:spPr>
        <p:txBody>
          <a:bodyPr/>
          <a:lstStyle/>
          <a:p>
            <a:r>
              <a:rPr lang="en-US" dirty="0" smtClean="0"/>
              <a:t>National Trends in Program Mix</a:t>
            </a:r>
            <a:endParaRPr lang="en-US" dirty="0"/>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Presenter</a:t>
            </a:r>
            <a:endParaRPr lang="en-US" dirty="0"/>
          </a:p>
        </p:txBody>
      </p:sp>
      <p:sp>
        <p:nvSpPr>
          <p:cNvPr id="4" name="Content Placeholder 3"/>
          <p:cNvSpPr>
            <a:spLocks noGrp="1"/>
          </p:cNvSpPr>
          <p:nvPr>
            <p:ph sz="half" idx="1"/>
          </p:nvPr>
        </p:nvSpPr>
        <p:spPr/>
        <p:txBody>
          <a:bodyPr>
            <a:normAutofit/>
          </a:bodyPr>
          <a:lstStyle/>
          <a:p>
            <a:r>
              <a:rPr lang="en-US" sz="1600" dirty="0" smtClean="0"/>
              <a:t>LERN affiliation since 1976</a:t>
            </a:r>
          </a:p>
          <a:p>
            <a:r>
              <a:rPr lang="en-US" sz="1600" dirty="0" smtClean="0"/>
              <a:t>Director of one of the oldest community programs in the US for 10 years (1976-1986). This program, founded in 1968, is still thriving.</a:t>
            </a:r>
          </a:p>
          <a:p>
            <a:r>
              <a:rPr lang="en-US" sz="1600" dirty="0" smtClean="0"/>
              <a:t>Author of the first publication on LERN Ratios and enrollment analysis as well as multiple articles, reports, and full-length books.</a:t>
            </a:r>
          </a:p>
          <a:p>
            <a:r>
              <a:rPr lang="en-US" sz="1600" dirty="0" smtClean="0"/>
              <a:t>Online teaching in LERN institutes and adjunct faculty member at University of South Dakota</a:t>
            </a:r>
          </a:p>
          <a:p>
            <a:r>
              <a:rPr lang="en-US" sz="1600" dirty="0" smtClean="0"/>
              <a:t>Chair of LERN/University of South Dakota master’s degree program</a:t>
            </a:r>
          </a:p>
          <a:p>
            <a:r>
              <a:rPr lang="en-US" sz="1600" dirty="0" smtClean="0"/>
              <a:t>Research, consulting and membership development</a:t>
            </a:r>
            <a:endParaRPr lang="en-US" sz="16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80654" y="1980682"/>
            <a:ext cx="1727200" cy="2336800"/>
          </a:xfrm>
        </p:spPr>
      </p:pic>
      <p:sp>
        <p:nvSpPr>
          <p:cNvPr id="7" name="Rectangle 6"/>
          <p:cNvSpPr/>
          <p:nvPr/>
        </p:nvSpPr>
        <p:spPr>
          <a:xfrm>
            <a:off x="6420000" y="4681249"/>
            <a:ext cx="5143459" cy="369332"/>
          </a:xfrm>
          <a:prstGeom prst="rect">
            <a:avLst/>
          </a:prstGeom>
        </p:spPr>
        <p:txBody>
          <a:bodyPr wrap="none">
            <a:spAutoFit/>
          </a:bodyPr>
          <a:lstStyle/>
          <a:p>
            <a:r>
              <a:rPr lang="en-US" b="1" dirty="0"/>
              <a:t>Julie Coates, Sr. VP for Membership Services</a:t>
            </a:r>
          </a:p>
        </p:txBody>
      </p:sp>
    </p:spTree>
    <p:extLst>
      <p:ext uri="{BB962C8B-B14F-4D97-AF65-F5344CB8AC3E}">
        <p14:creationId xmlns:p14="http://schemas.microsoft.com/office/powerpoint/2010/main" val="4199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Colleges</a:t>
            </a:r>
            <a:endParaRPr lang="en-US" dirty="0"/>
          </a:p>
        </p:txBody>
      </p:sp>
      <p:sp>
        <p:nvSpPr>
          <p:cNvPr id="7" name="TextBox 6"/>
          <p:cNvSpPr txBox="1"/>
          <p:nvPr/>
        </p:nvSpPr>
        <p:spPr>
          <a:xfrm>
            <a:off x="1210962" y="6005384"/>
            <a:ext cx="9866804" cy="369332"/>
          </a:xfrm>
          <a:prstGeom prst="rect">
            <a:avLst/>
          </a:prstGeom>
          <a:noFill/>
        </p:spPr>
        <p:txBody>
          <a:bodyPr wrap="none" rtlCol="0">
            <a:spAutoFit/>
          </a:bodyPr>
          <a:lstStyle/>
          <a:p>
            <a:r>
              <a:rPr lang="en-US" dirty="0" smtClean="0"/>
              <a:t>Some totals may not equal 100% because courses may be included in more than one category</a:t>
            </a:r>
            <a:endParaRPr lang="en-US" dirty="0"/>
          </a:p>
        </p:txBody>
      </p:sp>
      <p:pic>
        <p:nvPicPr>
          <p:cNvPr id="9" name="Content Placeholder 8"/>
          <p:cNvPicPr>
            <a:picLocks noGrp="1" noChangeAspect="1"/>
          </p:cNvPicPr>
          <p:nvPr>
            <p:ph idx="1"/>
          </p:nvPr>
        </p:nvPicPr>
        <p:blipFill>
          <a:blip r:embed="rId2"/>
          <a:stretch>
            <a:fillRect/>
          </a:stretch>
        </p:blipFill>
        <p:spPr>
          <a:xfrm>
            <a:off x="2452068" y="1557461"/>
            <a:ext cx="7286345" cy="4321986"/>
          </a:xfrm>
          <a:prstGeom prst="rect">
            <a:avLst/>
          </a:prstGeom>
        </p:spPr>
      </p:pic>
    </p:spTree>
    <p:extLst>
      <p:ext uri="{BB962C8B-B14F-4D97-AF65-F5344CB8AC3E}">
        <p14:creationId xmlns:p14="http://schemas.microsoft.com/office/powerpoint/2010/main" val="18818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a:t>
            </a:r>
            <a:endParaRPr lang="en-US" dirty="0"/>
          </a:p>
        </p:txBody>
      </p:sp>
      <p:pic>
        <p:nvPicPr>
          <p:cNvPr id="9" name="Content Placeholder 8"/>
          <p:cNvPicPr>
            <a:picLocks noGrp="1" noChangeAspect="1"/>
          </p:cNvPicPr>
          <p:nvPr>
            <p:ph idx="1"/>
          </p:nvPr>
        </p:nvPicPr>
        <p:blipFill>
          <a:blip r:embed="rId2"/>
          <a:stretch>
            <a:fillRect/>
          </a:stretch>
        </p:blipFill>
        <p:spPr>
          <a:xfrm>
            <a:off x="2434281" y="2075897"/>
            <a:ext cx="6683038" cy="4016933"/>
          </a:xfrm>
          <a:prstGeom prst="rect">
            <a:avLst/>
          </a:prstGeom>
        </p:spPr>
      </p:pic>
    </p:spTree>
    <p:extLst>
      <p:ext uri="{BB962C8B-B14F-4D97-AF65-F5344CB8AC3E}">
        <p14:creationId xmlns:p14="http://schemas.microsoft.com/office/powerpoint/2010/main" val="373885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Schools</a:t>
            </a:r>
            <a:endParaRPr lang="en-US" dirty="0"/>
          </a:p>
        </p:txBody>
      </p:sp>
      <p:pic>
        <p:nvPicPr>
          <p:cNvPr id="4" name="Content Placeholder 3"/>
          <p:cNvPicPr>
            <a:picLocks noGrp="1" noChangeAspect="1"/>
          </p:cNvPicPr>
          <p:nvPr>
            <p:ph idx="1"/>
          </p:nvPr>
        </p:nvPicPr>
        <p:blipFill>
          <a:blip r:embed="rId2"/>
          <a:stretch>
            <a:fillRect/>
          </a:stretch>
        </p:blipFill>
        <p:spPr>
          <a:xfrm>
            <a:off x="3334149" y="2347746"/>
            <a:ext cx="6341192" cy="3811462"/>
          </a:xfrm>
          <a:prstGeom prst="rect">
            <a:avLst/>
          </a:prstGeom>
        </p:spPr>
      </p:pic>
    </p:spTree>
    <p:extLst>
      <p:ext uri="{BB962C8B-B14F-4D97-AF65-F5344CB8AC3E}">
        <p14:creationId xmlns:p14="http://schemas.microsoft.com/office/powerpoint/2010/main" val="259491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a:t>
            </a:r>
            <a:endParaRPr lang="en-US" dirty="0"/>
          </a:p>
        </p:txBody>
      </p:sp>
      <p:pic>
        <p:nvPicPr>
          <p:cNvPr id="4" name="Content Placeholder 3"/>
          <p:cNvPicPr>
            <a:picLocks noGrp="1" noChangeAspect="1"/>
          </p:cNvPicPr>
          <p:nvPr>
            <p:ph idx="1"/>
          </p:nvPr>
        </p:nvPicPr>
        <p:blipFill>
          <a:blip r:embed="rId3"/>
          <a:stretch>
            <a:fillRect/>
          </a:stretch>
        </p:blipFill>
        <p:spPr>
          <a:xfrm>
            <a:off x="2996509" y="1997180"/>
            <a:ext cx="6613656" cy="4134679"/>
          </a:xfrm>
          <a:prstGeom prst="rect">
            <a:avLst/>
          </a:prstGeom>
        </p:spPr>
      </p:pic>
    </p:spTree>
    <p:extLst>
      <p:ext uri="{BB962C8B-B14F-4D97-AF65-F5344CB8AC3E}">
        <p14:creationId xmlns:p14="http://schemas.microsoft.com/office/powerpoint/2010/main" val="351146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See </a:t>
            </a:r>
            <a:r>
              <a:rPr lang="en-US" dirty="0"/>
              <a:t>how your program compares to other similar programs around North </a:t>
            </a:r>
            <a:r>
              <a:rPr lang="en-US" dirty="0" smtClean="0"/>
              <a:t>America</a:t>
            </a:r>
          </a:p>
          <a:p>
            <a:pPr lvl="0"/>
            <a:r>
              <a:rPr lang="en-US" dirty="0"/>
              <a:t>T</a:t>
            </a:r>
            <a:r>
              <a:rPr lang="en-US" dirty="0" smtClean="0"/>
              <a:t>he </a:t>
            </a:r>
            <a:r>
              <a:rPr lang="en-US" dirty="0"/>
              <a:t>data is generated by surveying all LERN members about how their organization has performed over a set period of time. </a:t>
            </a:r>
            <a:endParaRPr lang="en-US" dirty="0" smtClean="0"/>
          </a:p>
          <a:p>
            <a:pPr lvl="0"/>
            <a:r>
              <a:rPr lang="en-US" smtClean="0"/>
              <a:t>You </a:t>
            </a:r>
            <a:r>
              <a:rPr lang="en-US" dirty="0"/>
              <a:t>will be asked to answer basic demographic questions that will be used to allow members to drill down further into the data and create the most relevant analysis for their programs (for example, technical schools in Kansas that have between 5,001 and 10,000 yearly registrations and a budget of $250,001 and $500,000). </a:t>
            </a:r>
            <a:endParaRPr lang="en-US" dirty="0" smtClean="0"/>
          </a:p>
          <a:p>
            <a:pPr lvl="0"/>
            <a:r>
              <a:rPr lang="en-US" dirty="0" smtClean="0"/>
              <a:t>You </a:t>
            </a:r>
            <a:r>
              <a:rPr lang="en-US" dirty="0"/>
              <a:t>will also be asked if you offer Open Enrollment and/or Contract Training. Then you will be asked specific questions about the performance of your Open Enrollment and/or Contract Training programs. </a:t>
            </a:r>
            <a:endParaRPr lang="en-US" dirty="0" smtClean="0"/>
          </a:p>
          <a:p>
            <a:pPr lvl="0"/>
            <a:r>
              <a:rPr lang="en-US" dirty="0" smtClean="0"/>
              <a:t> </a:t>
            </a:r>
            <a:r>
              <a:rPr lang="en-US" dirty="0"/>
              <a:t>These questions allow for meaningful data that can be custom tailored to create a realistic comparison between members’ programs.   This tool will be available to you and other members through the LERN Club, allowing you to do your own analysis on your time!</a:t>
            </a:r>
          </a:p>
        </p:txBody>
      </p:sp>
    </p:spTree>
    <p:extLst>
      <p:ext uri="{BB962C8B-B14F-4D97-AF65-F5344CB8AC3E}">
        <p14:creationId xmlns:p14="http://schemas.microsoft.com/office/powerpoint/2010/main" val="99394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on LERN!</a:t>
            </a:r>
            <a:endParaRPr lang="en-US" dirty="0"/>
          </a:p>
        </p:txBody>
      </p:sp>
      <p:sp>
        <p:nvSpPr>
          <p:cNvPr id="3" name="Content Placeholder 2"/>
          <p:cNvSpPr>
            <a:spLocks noGrp="1"/>
          </p:cNvSpPr>
          <p:nvPr>
            <p:ph type="body" sz="half" idx="2"/>
          </p:nvPr>
        </p:nvSpPr>
        <p:spPr>
          <a:xfrm>
            <a:off x="806824" y="1452281"/>
            <a:ext cx="4835024" cy="4912659"/>
          </a:xfrm>
        </p:spPr>
        <p:txBody>
          <a:bodyPr>
            <a:normAutofit/>
          </a:bodyPr>
          <a:lstStyle/>
          <a:p>
            <a:pPr marL="285750" indent="-285750">
              <a:buFont typeface="Wingdings" panose="05000000000000000000" pitchFamily="2" charset="2"/>
              <a:buChar char="q"/>
            </a:pPr>
            <a:r>
              <a:rPr lang="en-US" sz="2000" dirty="0" smtClean="0"/>
              <a:t>Request a FREE segmentation analysis. </a:t>
            </a:r>
          </a:p>
          <a:p>
            <a:pPr marL="285750" indent="-285750">
              <a:buFont typeface="Wingdings" panose="05000000000000000000" pitchFamily="2" charset="2"/>
              <a:buChar char="q"/>
            </a:pPr>
            <a:r>
              <a:rPr lang="en-US" sz="2000" dirty="0" smtClean="0"/>
              <a:t>Make an appointment for a FREE consulting call with a LERN consultant.</a:t>
            </a:r>
          </a:p>
          <a:p>
            <a:pPr marL="285750" indent="-285750">
              <a:buFont typeface="Wingdings" panose="05000000000000000000" pitchFamily="2" charset="2"/>
              <a:buChar char="q"/>
            </a:pPr>
            <a:r>
              <a:rPr lang="en-US" sz="2000" dirty="0" smtClean="0"/>
              <a:t>Attend the LERN Annual conference (and earn one graduate credit or CEUs)</a:t>
            </a:r>
          </a:p>
          <a:p>
            <a:pPr marL="285750" indent="-285750">
              <a:buFont typeface="Wingdings" panose="05000000000000000000" pitchFamily="2" charset="2"/>
              <a:buChar char="q"/>
            </a:pPr>
            <a:r>
              <a:rPr lang="en-US" sz="2000" dirty="0" smtClean="0"/>
              <a:t>Sign up for the New Course Development Institute offered online, </a:t>
            </a:r>
            <a:r>
              <a:rPr lang="en-US" sz="2000" dirty="0"/>
              <a:t>beginning September 12 (</a:t>
            </a:r>
            <a:r>
              <a:rPr lang="en-US" sz="2000" dirty="0">
                <a:hlinkClick r:id="rId2"/>
              </a:rPr>
              <a:t>https://lern.org/events-education/online-institutes/new-course-development-institute</a:t>
            </a:r>
            <a:r>
              <a:rPr lang="en-US" sz="2000" dirty="0" smtClean="0">
                <a:hlinkClick r:id="rId2"/>
              </a:rPr>
              <a:t>/</a:t>
            </a:r>
            <a:r>
              <a:rPr lang="en-US" sz="2000" dirty="0" smtClean="0"/>
              <a:t>)</a:t>
            </a:r>
          </a:p>
          <a:p>
            <a:pPr marL="285750" indent="-285750">
              <a:buFont typeface="Wingdings" panose="05000000000000000000" pitchFamily="2" charset="2"/>
              <a:buChar char="q"/>
            </a:pPr>
            <a:r>
              <a:rPr lang="en-US" sz="2000" dirty="0" smtClean="0"/>
              <a:t>Invite a LERN consultant to your staff meetings to answer questions about your program development. </a:t>
            </a:r>
          </a:p>
          <a:p>
            <a:pPr marL="285750" indent="-285750">
              <a:buFont typeface="Wingdings" panose="05000000000000000000" pitchFamily="2" charset="2"/>
              <a:buChar char="q"/>
            </a:pPr>
            <a:endParaRPr lang="en-US" dirty="0" smtClean="0"/>
          </a:p>
          <a:p>
            <a:endParaRPr lang="en-US" dirty="0"/>
          </a:p>
        </p:txBody>
      </p:sp>
      <p:sp>
        <p:nvSpPr>
          <p:cNvPr id="19" name="Content Placeholder 18"/>
          <p:cNvSpPr>
            <a:spLocks noGrp="1"/>
          </p:cNvSpPr>
          <p:nvPr>
            <p:ph idx="1"/>
          </p:nvPr>
        </p:nvSpPr>
        <p:spPr>
          <a:xfrm>
            <a:off x="6314918" y="1622609"/>
            <a:ext cx="5445252" cy="4572001"/>
          </a:xfrm>
        </p:spPr>
        <p:txBody>
          <a:bodyPr/>
          <a:lstStyle/>
          <a:p>
            <a:pPr marL="0" indent="0">
              <a:buNone/>
            </a:pPr>
            <a:endParaRPr lang="en-US" dirty="0" smtClean="0">
              <a:solidFill>
                <a:srgbClr val="C00000"/>
              </a:solidFill>
            </a:endParaRPr>
          </a:p>
          <a:p>
            <a:pPr marL="0" indent="0">
              <a:buNone/>
            </a:pPr>
            <a:endParaRPr lang="en-US" dirty="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Contact Tammy Peterson at </a:t>
            </a:r>
            <a:r>
              <a:rPr lang="en-US" dirty="0" smtClean="0">
                <a:solidFill>
                  <a:srgbClr val="C00000"/>
                </a:solidFill>
                <a:hlinkClick r:id="rId3"/>
              </a:rPr>
              <a:t>info@lern.org</a:t>
            </a:r>
            <a:r>
              <a:rPr lang="en-US" dirty="0" smtClean="0">
                <a:solidFill>
                  <a:srgbClr val="C00000"/>
                </a:solidFill>
              </a:rPr>
              <a:t> for more information about how LERN experts can help you become more successful!</a:t>
            </a:r>
          </a:p>
          <a:p>
            <a:pPr marL="0" indent="0">
              <a:buNone/>
            </a:pPr>
            <a:endParaRPr lang="en-US" dirty="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hlinkClick r:id="rId4"/>
              </a:rPr>
              <a:t>www.lern.org</a:t>
            </a:r>
            <a:endParaRPr lang="en-US" dirty="0" smtClean="0">
              <a:solidFill>
                <a:srgbClr val="C00000"/>
              </a:solidFill>
            </a:endParaRPr>
          </a:p>
          <a:p>
            <a:pPr marL="0" indent="0">
              <a:buNone/>
            </a:pPr>
            <a:r>
              <a:rPr lang="en-US" dirty="0" smtClean="0">
                <a:solidFill>
                  <a:srgbClr val="C00000"/>
                </a:solidFill>
              </a:rPr>
              <a:t>800-678-5376</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7544" y="197224"/>
            <a:ext cx="1790700" cy="885825"/>
          </a:xfrm>
          <a:prstGeom prst="rect">
            <a:avLst/>
          </a:prstGeom>
        </p:spPr>
      </p:pic>
    </p:spTree>
    <p:extLst>
      <p:ext uri="{BB962C8B-B14F-4D97-AF65-F5344CB8AC3E}">
        <p14:creationId xmlns:p14="http://schemas.microsoft.com/office/powerpoint/2010/main" val="140597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Program Mix?</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Your Program Mix is the percentage of each category of courses, classes, activities, or events you offer to your participants.</a:t>
            </a:r>
          </a:p>
          <a:p>
            <a:pPr marL="285750" indent="-285750">
              <a:buFont typeface="Arial" panose="020B0604020202020204" pitchFamily="34" charset="0"/>
              <a:buChar char="•"/>
            </a:pPr>
            <a:r>
              <a:rPr lang="en-US" dirty="0" smtClean="0"/>
              <a:t>Your program mix will vary from others’ based on your target audience.</a:t>
            </a:r>
          </a:p>
          <a:p>
            <a:pPr marL="285750" indent="-285750">
              <a:buFont typeface="Arial" panose="020B0604020202020204" pitchFamily="34" charset="0"/>
              <a:buChar char="•"/>
            </a:pPr>
            <a:r>
              <a:rPr lang="en-US" dirty="0" smtClean="0"/>
              <a:t>Having the right proportion of courses in each category is one critical aspect of maximizing your program’s performance.</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2562" b="2562"/>
          <a:stretch>
            <a:fillRect/>
          </a:stretch>
        </p:blip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Six Steps to Success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6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440298555"/>
              </p:ext>
            </p:extLst>
          </p:nvPr>
        </p:nvGraphicFramePr>
        <p:xfrm>
          <a:off x="848139" y="1427922"/>
          <a:ext cx="10238961" cy="498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tools do I need?</a:t>
            </a:r>
            <a:endParaRPr lang="en-US" dirty="0"/>
          </a:p>
        </p:txBody>
      </p:sp>
      <p:sp>
        <p:nvSpPr>
          <p:cNvPr id="3" name="Text Placeholder 2"/>
          <p:cNvSpPr>
            <a:spLocks noGrp="1"/>
          </p:cNvSpPr>
          <p:nvPr>
            <p:ph type="body" sz="half" idx="2"/>
          </p:nvPr>
        </p:nvSpPr>
        <p:spPr/>
        <p:txBody>
          <a:bodyPr/>
          <a:lstStyle/>
          <a:p>
            <a:endParaRPr lang="en-US" b="1" dirty="0"/>
          </a:p>
          <a:p>
            <a:pPr marL="285750" indent="-285750">
              <a:buFont typeface="Wingdings" panose="05000000000000000000" pitchFamily="2" charset="2"/>
              <a:buChar char="q"/>
            </a:pPr>
            <a:r>
              <a:rPr lang="en-US" dirty="0" smtClean="0"/>
              <a:t>Average Fee</a:t>
            </a:r>
          </a:p>
          <a:p>
            <a:pPr marL="285750" indent="-285750">
              <a:buFont typeface="Wingdings" panose="05000000000000000000" pitchFamily="2" charset="2"/>
              <a:buChar char="q"/>
            </a:pPr>
            <a:r>
              <a:rPr lang="en-US" dirty="0" smtClean="0"/>
              <a:t>Average Participants</a:t>
            </a:r>
          </a:p>
          <a:p>
            <a:pPr marL="285750" indent="-285750">
              <a:buFont typeface="Wingdings" panose="05000000000000000000" pitchFamily="2" charset="2"/>
              <a:buChar char="q"/>
            </a:pPr>
            <a:r>
              <a:rPr lang="en-US" dirty="0" smtClean="0"/>
              <a:t>Cancellation Rate</a:t>
            </a:r>
            <a:endParaRPr lang="en-US" dirty="0"/>
          </a:p>
        </p:txBody>
      </p:sp>
      <p:sp>
        <p:nvSpPr>
          <p:cNvPr id="5" name="Content Placeholder 4"/>
          <p:cNvSpPr>
            <a:spLocks noGrp="1"/>
          </p:cNvSpPr>
          <p:nvPr>
            <p:ph idx="1"/>
          </p:nvPr>
        </p:nvSpPr>
        <p:spPr/>
        <p:txBody>
          <a:bodyPr/>
          <a:lstStyle/>
          <a:p>
            <a:pPr marL="0" indent="0">
              <a:buNone/>
            </a:pPr>
            <a:r>
              <a:rPr lang="en-US" dirty="0" smtClean="0"/>
              <a:t>These three formulas give you the information you need to determine:</a:t>
            </a:r>
          </a:p>
          <a:p>
            <a:pPr>
              <a:buFont typeface="Wingdings" panose="05000000000000000000" pitchFamily="2" charset="2"/>
              <a:buChar char="q"/>
            </a:pPr>
            <a:r>
              <a:rPr lang="en-US" dirty="0" smtClean="0"/>
              <a:t>Number of classes to offer</a:t>
            </a:r>
          </a:p>
          <a:p>
            <a:pPr>
              <a:buFont typeface="Wingdings" panose="05000000000000000000" pitchFamily="2" charset="2"/>
              <a:buChar char="q"/>
            </a:pPr>
            <a:r>
              <a:rPr lang="en-US" dirty="0" smtClean="0"/>
              <a:t>Percentage of new</a:t>
            </a:r>
          </a:p>
          <a:p>
            <a:pPr>
              <a:buFont typeface="Wingdings" panose="05000000000000000000" pitchFamily="2" charset="2"/>
              <a:buChar char="q"/>
            </a:pPr>
            <a:r>
              <a:rPr lang="en-US" dirty="0" smtClean="0"/>
              <a:t>Percentage of repeat classes</a:t>
            </a:r>
          </a:p>
          <a:p>
            <a:pPr>
              <a:buFont typeface="Wingdings" panose="05000000000000000000" pitchFamily="2" charset="2"/>
              <a:buChar char="q"/>
            </a:pPr>
            <a:r>
              <a:rPr lang="en-US" dirty="0" smtClean="0"/>
              <a:t>Which categories to increase or reduce</a:t>
            </a:r>
          </a:p>
        </p:txBody>
      </p:sp>
    </p:spTree>
    <p:extLst>
      <p:ext uri="{BB962C8B-B14F-4D97-AF65-F5344CB8AC3E}">
        <p14:creationId xmlns:p14="http://schemas.microsoft.com/office/powerpoint/2010/main" val="106342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Fee</a:t>
            </a:r>
            <a:endParaRPr lang="en-US" dirty="0"/>
          </a:p>
        </p:txBody>
      </p:sp>
      <p:sp>
        <p:nvSpPr>
          <p:cNvPr id="3" name="Text Placeholder 2"/>
          <p:cNvSpPr>
            <a:spLocks noGrp="1"/>
          </p:cNvSpPr>
          <p:nvPr>
            <p:ph sz="half" idx="1"/>
          </p:nvPr>
        </p:nvSpPr>
        <p:spPr>
          <a:xfrm>
            <a:off x="1104900" y="1600200"/>
            <a:ext cx="3347830" cy="4571999"/>
          </a:xfrm>
        </p:spPr>
        <p:txBody>
          <a:bodyPr/>
          <a:lstStyle/>
          <a:p>
            <a:r>
              <a:rPr lang="en-US" dirty="0"/>
              <a:t>Total revenue divided by number of registrations.</a:t>
            </a:r>
          </a:p>
          <a:p>
            <a:endParaRPr lang="en-US" dirty="0"/>
          </a:p>
          <a:p>
            <a:r>
              <a:rPr lang="en-US" dirty="0" smtClean="0"/>
              <a:t>1000 </a:t>
            </a:r>
            <a:r>
              <a:rPr lang="en-US" dirty="0"/>
              <a:t>registrations generate </a:t>
            </a:r>
            <a:r>
              <a:rPr lang="en-US" dirty="0" smtClean="0"/>
              <a:t>$50,000</a:t>
            </a:r>
            <a:endParaRPr lang="en-US" dirty="0"/>
          </a:p>
          <a:p>
            <a:r>
              <a:rPr lang="en-US" dirty="0"/>
              <a:t>Average Fee = </a:t>
            </a:r>
            <a:r>
              <a:rPr lang="en-US" dirty="0" smtClean="0"/>
              <a:t>$50</a:t>
            </a:r>
            <a:endParaRPr lang="en-US" dirty="0"/>
          </a:p>
          <a:p>
            <a:pPr marL="0" indent="0">
              <a:buNone/>
            </a:pPr>
            <a:endParaRPr lang="en-US" dirty="0"/>
          </a:p>
        </p:txBody>
      </p:sp>
      <p:pic>
        <p:nvPicPr>
          <p:cNvPr id="11" name="Content Placeholder 10"/>
          <p:cNvPicPr>
            <a:picLocks noGrp="1" noChangeAspect="1"/>
          </p:cNvPicPr>
          <p:nvPr>
            <p:ph sz="half" idx="2"/>
          </p:nvPr>
        </p:nvPicPr>
        <p:blipFill>
          <a:blip r:embed="rId3"/>
          <a:stretch>
            <a:fillRect/>
          </a:stretch>
        </p:blipFill>
        <p:spPr>
          <a:xfrm>
            <a:off x="6095241" y="2618878"/>
            <a:ext cx="4914900" cy="1474470"/>
          </a:xfrm>
          <a:prstGeom prst="rect">
            <a:avLst/>
          </a:prstGeom>
        </p:spPr>
      </p:pic>
    </p:spTree>
    <p:extLst>
      <p:ext uri="{BB962C8B-B14F-4D97-AF65-F5344CB8AC3E}">
        <p14:creationId xmlns:p14="http://schemas.microsoft.com/office/powerpoint/2010/main" val="3291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Cancellation Rate</a:t>
            </a:r>
            <a:endParaRPr lang="en-US" dirty="0"/>
          </a:p>
        </p:txBody>
      </p:sp>
      <p:sp>
        <p:nvSpPr>
          <p:cNvPr id="3" name="Content Placeholder 2"/>
          <p:cNvSpPr>
            <a:spLocks noGrp="1"/>
          </p:cNvSpPr>
          <p:nvPr>
            <p:ph sz="half" idx="1"/>
          </p:nvPr>
        </p:nvSpPr>
        <p:spPr/>
        <p:txBody>
          <a:bodyPr/>
          <a:lstStyle/>
          <a:p>
            <a:r>
              <a:rPr lang="en-US" dirty="0" smtClean="0"/>
              <a:t>Divide the total number of classes cancelled by the total number of classes offered.</a:t>
            </a:r>
          </a:p>
          <a:p>
            <a:endParaRPr lang="en-US" dirty="0"/>
          </a:p>
          <a:p>
            <a:r>
              <a:rPr lang="en-US" dirty="0" smtClean="0"/>
              <a:t>125 classes offered</a:t>
            </a:r>
          </a:p>
          <a:p>
            <a:r>
              <a:rPr lang="en-US" dirty="0" smtClean="0"/>
              <a:t>25 classes cancelled</a:t>
            </a:r>
          </a:p>
          <a:p>
            <a:r>
              <a:rPr lang="en-US" dirty="0" smtClean="0"/>
              <a:t>Cancellation rate = 20%</a:t>
            </a:r>
            <a:endParaRPr lang="en-US" dirty="0"/>
          </a:p>
        </p:txBody>
      </p:sp>
      <p:pic>
        <p:nvPicPr>
          <p:cNvPr id="5" name="Content Placeholder 4"/>
          <p:cNvPicPr>
            <a:picLocks noGrp="1" noChangeAspect="1"/>
          </p:cNvPicPr>
          <p:nvPr>
            <p:ph sz="half" idx="2"/>
          </p:nvPr>
        </p:nvPicPr>
        <p:blipFill>
          <a:blip r:embed="rId2"/>
          <a:stretch>
            <a:fillRect/>
          </a:stretch>
        </p:blipFill>
        <p:spPr>
          <a:xfrm>
            <a:off x="6172749" y="3151568"/>
            <a:ext cx="4913802" cy="1469263"/>
          </a:xfrm>
          <a:prstGeom prst="rect">
            <a:avLst/>
          </a:prstGeom>
        </p:spPr>
      </p:pic>
    </p:spTree>
    <p:extLst>
      <p:ext uri="{BB962C8B-B14F-4D97-AF65-F5344CB8AC3E}">
        <p14:creationId xmlns:p14="http://schemas.microsoft.com/office/powerpoint/2010/main" val="4696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4873beb7-5857-4685-be1f-d57550cc96c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tf03431380</Template>
  <TotalTime>1975</TotalTime>
  <Words>2543</Words>
  <Application>Microsoft Office PowerPoint</Application>
  <PresentationFormat>Custom</PresentationFormat>
  <Paragraphs>296</Paragraphs>
  <Slides>35</Slides>
  <Notes>21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Academic Literature 16x9</vt:lpstr>
      <vt:lpstr>Managing Your Program Mix</vt:lpstr>
      <vt:lpstr>What we will cover</vt:lpstr>
      <vt:lpstr>Your Presenter</vt:lpstr>
      <vt:lpstr>What is Program Mix?</vt:lpstr>
      <vt:lpstr>Six Steps to Success</vt:lpstr>
      <vt:lpstr>Where do I start?</vt:lpstr>
      <vt:lpstr>What tools do I need?</vt:lpstr>
      <vt:lpstr>Average Fee</vt:lpstr>
      <vt:lpstr>Cancellation Rate</vt:lpstr>
      <vt:lpstr>Average Participants/Class</vt:lpstr>
      <vt:lpstr>Step 1: How Many Classes to Offer</vt:lpstr>
      <vt:lpstr>Using your average participant data</vt:lpstr>
      <vt:lpstr>Using your Cancellation Rate</vt:lpstr>
      <vt:lpstr>Putting it all together: Meeting your revenue goal</vt:lpstr>
      <vt:lpstr>Step 2: Select the courses to offer</vt:lpstr>
      <vt:lpstr>Free LERN Tools for Program Development</vt:lpstr>
      <vt:lpstr>Free LERN Tools for Program Development</vt:lpstr>
      <vt:lpstr>Recognize a loser &amp; winner</vt:lpstr>
      <vt:lpstr>What makes a course a winner?</vt:lpstr>
      <vt:lpstr>What to do with the winners</vt:lpstr>
      <vt:lpstr> Step 3: Eight step needs assessment</vt:lpstr>
      <vt:lpstr>Rate your new ideas</vt:lpstr>
      <vt:lpstr>Calculating Income for your first-time offering</vt:lpstr>
      <vt:lpstr>What constitutes a  strong potential audience?</vt:lpstr>
      <vt:lpstr>When not to develop a program</vt:lpstr>
      <vt:lpstr>Step 4: Create Your Plan</vt:lpstr>
      <vt:lpstr>Step 5: Create your marketing plan </vt:lpstr>
      <vt:lpstr>Step 6: Evaluate and Revise</vt:lpstr>
      <vt:lpstr>National Trends in Program Mix</vt:lpstr>
      <vt:lpstr>Community Colleges</vt:lpstr>
      <vt:lpstr>Recreation</vt:lpstr>
      <vt:lpstr>Public Schools</vt:lpstr>
      <vt:lpstr>University</vt:lpstr>
      <vt:lpstr>Dashboard</vt:lpstr>
      <vt:lpstr>Lean on LERN!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Julie Coates</dc:creator>
  <cp:lastModifiedBy>Windows User</cp:lastModifiedBy>
  <cp:revision>52</cp:revision>
  <dcterms:created xsi:type="dcterms:W3CDTF">2017-07-28T17:40:08Z</dcterms:created>
  <dcterms:modified xsi:type="dcterms:W3CDTF">2017-07-31T17:39:46Z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