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690" r:id="rId2"/>
    <p:sldId id="691" r:id="rId3"/>
    <p:sldId id="692" r:id="rId4"/>
    <p:sldId id="693" r:id="rId5"/>
    <p:sldId id="694" r:id="rId6"/>
    <p:sldId id="695" r:id="rId7"/>
    <p:sldId id="1126" r:id="rId8"/>
    <p:sldId id="542" r:id="rId9"/>
    <p:sldId id="543" r:id="rId10"/>
    <p:sldId id="544" r:id="rId11"/>
    <p:sldId id="545" r:id="rId12"/>
    <p:sldId id="548" r:id="rId13"/>
    <p:sldId id="1127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8" r:id="rId23"/>
    <p:sldId id="1128" r:id="rId24"/>
    <p:sldId id="1129" r:id="rId25"/>
    <p:sldId id="1130" r:id="rId26"/>
    <p:sldId id="1131" r:id="rId27"/>
    <p:sldId id="1132" r:id="rId28"/>
    <p:sldId id="1133" r:id="rId29"/>
    <p:sldId id="1134" r:id="rId30"/>
    <p:sldId id="1135" r:id="rId31"/>
    <p:sldId id="1136" r:id="rId32"/>
    <p:sldId id="1137" r:id="rId33"/>
    <p:sldId id="1138" r:id="rId34"/>
    <p:sldId id="1139" r:id="rId35"/>
    <p:sldId id="1140" r:id="rId36"/>
    <p:sldId id="1141" r:id="rId37"/>
    <p:sldId id="1142" r:id="rId38"/>
    <p:sldId id="1143" r:id="rId39"/>
    <p:sldId id="1144" r:id="rId40"/>
    <p:sldId id="1145" r:id="rId41"/>
    <p:sldId id="1146" r:id="rId42"/>
    <p:sldId id="1147" r:id="rId43"/>
    <p:sldId id="1148" r:id="rId44"/>
    <p:sldId id="1157" r:id="rId45"/>
    <p:sldId id="1158" r:id="rId46"/>
    <p:sldId id="1159" r:id="rId47"/>
    <p:sldId id="1160" r:id="rId48"/>
    <p:sldId id="1161" r:id="rId49"/>
    <p:sldId id="1162" r:id="rId50"/>
    <p:sldId id="1149" r:id="rId51"/>
    <p:sldId id="1150" r:id="rId52"/>
    <p:sldId id="1151" r:id="rId53"/>
    <p:sldId id="1163" r:id="rId54"/>
    <p:sldId id="1152" r:id="rId55"/>
    <p:sldId id="1153" r:id="rId56"/>
    <p:sldId id="1154" r:id="rId57"/>
    <p:sldId id="1155" r:id="rId58"/>
    <p:sldId id="1165" r:id="rId59"/>
    <p:sldId id="1156" r:id="rId60"/>
    <p:sldId id="1164" r:id="rId61"/>
    <p:sldId id="1125" r:id="rId6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 varScale="1">
        <p:scale>
          <a:sx n="77" d="100"/>
          <a:sy n="77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How many marketing emails do you send a month?</a:t>
            </a:r>
          </a:p>
        </c:rich>
      </c:tx>
      <c:layout>
        <c:manualLayout>
          <c:xMode val="edge"/>
          <c:yMode val="edge"/>
          <c:x val="0.19444480898221053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12534438297591"/>
          <c:y val="0.20000028722467719"/>
          <c:w val="0.41840348714783926"/>
          <c:h val="0.7088245473698118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9966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'Question 4'!$A$4:$A$8</c:f>
              <c:strCache>
                <c:ptCount val="5"/>
                <c:pt idx="0">
                  <c:v>None</c:v>
                </c:pt>
                <c:pt idx="1">
                  <c:v>One</c:v>
                </c:pt>
                <c:pt idx="2">
                  <c:v>2 - 6</c:v>
                </c:pt>
                <c:pt idx="3">
                  <c:v>7 - 10</c:v>
                </c:pt>
                <c:pt idx="4">
                  <c:v>More than 10</c:v>
                </c:pt>
              </c:strCache>
            </c:strRef>
          </c:cat>
          <c:val>
            <c:numRef>
              <c:f>'Question 4'!$C$4:$C$8</c:f>
              <c:numCache>
                <c:formatCode>0.0%</c:formatCode>
                <c:ptCount val="5"/>
                <c:pt idx="0">
                  <c:v>9.5000000000000001E-2</c:v>
                </c:pt>
                <c:pt idx="1">
                  <c:v>0.20600000000000002</c:v>
                </c:pt>
                <c:pt idx="2">
                  <c:v>0.54</c:v>
                </c:pt>
                <c:pt idx="3">
                  <c:v>6.3E-2</c:v>
                </c:pt>
                <c:pt idx="4">
                  <c:v>9.5000000000000001E-2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1944590259550887"/>
          <c:y val="0.40000061756986255"/>
          <c:w val="0.16666703120443283"/>
          <c:h val="0.31176501466728429"/>
        </c:manualLayout>
      </c:layout>
      <c:overlay val="0"/>
      <c:spPr>
        <a:solidFill>
          <a:srgbClr val="FFFFFF"/>
        </a:solidFill>
        <a:ln w="3175">
          <a:solidFill>
            <a:srgbClr val="333333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Which of these social media platforms does your program use (answer as many as you use)</a:t>
            </a:r>
          </a:p>
        </c:rich>
      </c:tx>
      <c:layout>
        <c:manualLayout>
          <c:xMode val="edge"/>
          <c:yMode val="edge"/>
          <c:x val="0.12673629337999415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52798381887447"/>
          <c:y val="0.23235327486396321"/>
          <c:w val="0.85416811484123201"/>
          <c:h val="0.423530020005198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8'!$A$4:$A$12</c:f>
              <c:strCache>
                <c:ptCount val="9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  <c:pt idx="3">
                  <c:v>Pinterest</c:v>
                </c:pt>
                <c:pt idx="4">
                  <c:v>Instagram</c:v>
                </c:pt>
                <c:pt idx="5">
                  <c:v>Tumblr</c:v>
                </c:pt>
                <c:pt idx="6">
                  <c:v>Google+</c:v>
                </c:pt>
                <c:pt idx="7">
                  <c:v>Other</c:v>
                </c:pt>
                <c:pt idx="8">
                  <c:v>None of the above</c:v>
                </c:pt>
              </c:strCache>
            </c:strRef>
          </c:cat>
          <c:val>
            <c:numRef>
              <c:f>'Question 8'!$C$4:$C$12</c:f>
              <c:numCache>
                <c:formatCode>0.0%</c:formatCode>
                <c:ptCount val="9"/>
                <c:pt idx="0">
                  <c:v>0.8859999999999999</c:v>
                </c:pt>
                <c:pt idx="1">
                  <c:v>0.56100000000000005</c:v>
                </c:pt>
                <c:pt idx="2">
                  <c:v>0.20300000000000001</c:v>
                </c:pt>
                <c:pt idx="3">
                  <c:v>0.14599999999999999</c:v>
                </c:pt>
                <c:pt idx="4">
                  <c:v>8.900000000000001E-2</c:v>
                </c:pt>
                <c:pt idx="5">
                  <c:v>2.4E-2</c:v>
                </c:pt>
                <c:pt idx="6">
                  <c:v>0.122</c:v>
                </c:pt>
                <c:pt idx="7">
                  <c:v>7.2999999999999995E-2</c:v>
                </c:pt>
                <c:pt idx="8">
                  <c:v>8.1000000000000003E-2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609232"/>
        <c:axId val="333606096"/>
      </c:barChart>
      <c:catAx>
        <c:axId val="33360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3360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3606096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33609232"/>
        <c:crossesAt val="1"/>
        <c:crossBetween val="between"/>
      </c:valAx>
      <c:spPr>
        <a:solidFill>
          <a:srgbClr val="EEEEE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6D8C8-03B3-41B8-B702-F853AA4176F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553B654F-DF8C-4A1A-89C7-6E904B3B12E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pitchFamily="34" charset="0"/>
            </a:rPr>
            <a:t>Best Customers</a:t>
          </a:r>
        </a:p>
      </dgm:t>
    </dgm:pt>
    <dgm:pt modelId="{2454598C-1977-41CE-A55F-37B82A7C4588}" type="parTrans" cxnId="{6D46D493-93C4-4D68-BDCC-89139CA37F2E}">
      <dgm:prSet/>
      <dgm:spPr/>
    </dgm:pt>
    <dgm:pt modelId="{879DB91B-E17F-42F2-86AF-F7D3DED4EC16}" type="sibTrans" cxnId="{6D46D493-93C4-4D68-BDCC-89139CA37F2E}">
      <dgm:prSet/>
      <dgm:spPr/>
    </dgm:pt>
    <dgm:pt modelId="{DE262D0C-2EAD-4393-8C9B-C967172E663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pitchFamily="34" charset="0"/>
            </a:rPr>
            <a:t>Other Customers</a:t>
          </a:r>
        </a:p>
      </dgm:t>
    </dgm:pt>
    <dgm:pt modelId="{BFF643E4-69B6-492E-8BFD-41761CB210A4}" type="parTrans" cxnId="{EDA9BEE0-50E4-4BE9-82F4-43A97DF3D67B}">
      <dgm:prSet/>
      <dgm:spPr/>
    </dgm:pt>
    <dgm:pt modelId="{544EDCB1-492C-4B29-97EA-9DFE6B4206E3}" type="sibTrans" cxnId="{EDA9BEE0-50E4-4BE9-82F4-43A97DF3D67B}">
      <dgm:prSet/>
      <dgm:spPr/>
    </dgm:pt>
    <dgm:pt modelId="{12C9A05F-338B-49F1-9077-C13CB855FB9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pitchFamily="34" charset="0"/>
            </a:rPr>
            <a:t>Non-Customers</a:t>
          </a:r>
        </a:p>
      </dgm:t>
    </dgm:pt>
    <dgm:pt modelId="{B1FFFC09-6B17-4537-93C2-FEEB3A0063DA}" type="parTrans" cxnId="{9DD967B6-5C58-4993-931A-AAE0870AA3F5}">
      <dgm:prSet/>
      <dgm:spPr/>
    </dgm:pt>
    <dgm:pt modelId="{603007FE-33D6-47EF-954F-FF655619E0CB}" type="sibTrans" cxnId="{9DD967B6-5C58-4993-931A-AAE0870AA3F5}">
      <dgm:prSet/>
      <dgm:spPr/>
    </dgm:pt>
    <dgm:pt modelId="{BD64796D-B4B1-47C0-9252-9F05DCBCFBE9}" type="pres">
      <dgm:prSet presAssocID="{AFE6D8C8-03B3-41B8-B702-F853AA4176F5}" presName="Name0" presStyleCnt="0">
        <dgm:presLayoutVars>
          <dgm:dir/>
          <dgm:animLvl val="lvl"/>
          <dgm:resizeHandles val="exact"/>
        </dgm:presLayoutVars>
      </dgm:prSet>
      <dgm:spPr/>
    </dgm:pt>
    <dgm:pt modelId="{93627651-2B60-4B06-A901-5A9D077A439B}" type="pres">
      <dgm:prSet presAssocID="{553B654F-DF8C-4A1A-89C7-6E904B3B12EA}" presName="Name8" presStyleCnt="0"/>
      <dgm:spPr/>
    </dgm:pt>
    <dgm:pt modelId="{4BA2F0FB-FE79-4010-A561-E601DCAD18E4}" type="pres">
      <dgm:prSet presAssocID="{553B654F-DF8C-4A1A-89C7-6E904B3B12E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6B3DB-2914-48A2-AAE3-DC295F9DE942}" type="pres">
      <dgm:prSet presAssocID="{553B654F-DF8C-4A1A-89C7-6E904B3B12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47CE7-AB01-4160-8A50-E6A96D2E06C8}" type="pres">
      <dgm:prSet presAssocID="{DE262D0C-2EAD-4393-8C9B-C967172E6633}" presName="Name8" presStyleCnt="0"/>
      <dgm:spPr/>
    </dgm:pt>
    <dgm:pt modelId="{34B9918F-DF7E-49C3-B923-7265607F7788}" type="pres">
      <dgm:prSet presAssocID="{DE262D0C-2EAD-4393-8C9B-C967172E663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C5AD0-38D0-47DF-A8AB-3258F4E462C5}" type="pres">
      <dgm:prSet presAssocID="{DE262D0C-2EAD-4393-8C9B-C967172E66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B3D0B-064A-4C14-9BFF-C2FDBDAA41A5}" type="pres">
      <dgm:prSet presAssocID="{12C9A05F-338B-49F1-9077-C13CB855FB97}" presName="Name8" presStyleCnt="0"/>
      <dgm:spPr/>
    </dgm:pt>
    <dgm:pt modelId="{AA90D1CF-2713-4CC7-9F83-90F257FD8556}" type="pres">
      <dgm:prSet presAssocID="{12C9A05F-338B-49F1-9077-C13CB855FB9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CE49-BC75-4E2A-9F12-838462D8C293}" type="pres">
      <dgm:prSet presAssocID="{12C9A05F-338B-49F1-9077-C13CB855FB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A9BEE0-50E4-4BE9-82F4-43A97DF3D67B}" srcId="{AFE6D8C8-03B3-41B8-B702-F853AA4176F5}" destId="{DE262D0C-2EAD-4393-8C9B-C967172E6633}" srcOrd="1" destOrd="0" parTransId="{BFF643E4-69B6-492E-8BFD-41761CB210A4}" sibTransId="{544EDCB1-492C-4B29-97EA-9DFE6B4206E3}"/>
    <dgm:cxn modelId="{9F4635EF-D6C2-44DC-84FB-62694C6532DC}" type="presOf" srcId="{553B654F-DF8C-4A1A-89C7-6E904B3B12EA}" destId="{DA66B3DB-2914-48A2-AAE3-DC295F9DE942}" srcOrd="1" destOrd="0" presId="urn:microsoft.com/office/officeart/2005/8/layout/pyramid1"/>
    <dgm:cxn modelId="{87CB18BF-8E7D-44BB-8F6B-6287EE33E30E}" type="presOf" srcId="{12C9A05F-338B-49F1-9077-C13CB855FB97}" destId="{D4FCCE49-BC75-4E2A-9F12-838462D8C293}" srcOrd="1" destOrd="0" presId="urn:microsoft.com/office/officeart/2005/8/layout/pyramid1"/>
    <dgm:cxn modelId="{B7D46965-E6C7-4473-B1EB-4B28AA2AB9AC}" type="presOf" srcId="{DE262D0C-2EAD-4393-8C9B-C967172E6633}" destId="{EE2C5AD0-38D0-47DF-A8AB-3258F4E462C5}" srcOrd="1" destOrd="0" presId="urn:microsoft.com/office/officeart/2005/8/layout/pyramid1"/>
    <dgm:cxn modelId="{3C10F088-D288-47B4-8DE1-D53735B953CF}" type="presOf" srcId="{553B654F-DF8C-4A1A-89C7-6E904B3B12EA}" destId="{4BA2F0FB-FE79-4010-A561-E601DCAD18E4}" srcOrd="0" destOrd="0" presId="urn:microsoft.com/office/officeart/2005/8/layout/pyramid1"/>
    <dgm:cxn modelId="{9DD967B6-5C58-4993-931A-AAE0870AA3F5}" srcId="{AFE6D8C8-03B3-41B8-B702-F853AA4176F5}" destId="{12C9A05F-338B-49F1-9077-C13CB855FB97}" srcOrd="2" destOrd="0" parTransId="{B1FFFC09-6B17-4537-93C2-FEEB3A0063DA}" sibTransId="{603007FE-33D6-47EF-954F-FF655619E0CB}"/>
    <dgm:cxn modelId="{BF23674E-1C59-42A8-BF60-BB890F062FBE}" type="presOf" srcId="{12C9A05F-338B-49F1-9077-C13CB855FB97}" destId="{AA90D1CF-2713-4CC7-9F83-90F257FD8556}" srcOrd="0" destOrd="0" presId="urn:microsoft.com/office/officeart/2005/8/layout/pyramid1"/>
    <dgm:cxn modelId="{6D46D493-93C4-4D68-BDCC-89139CA37F2E}" srcId="{AFE6D8C8-03B3-41B8-B702-F853AA4176F5}" destId="{553B654F-DF8C-4A1A-89C7-6E904B3B12EA}" srcOrd="0" destOrd="0" parTransId="{2454598C-1977-41CE-A55F-37B82A7C4588}" sibTransId="{879DB91B-E17F-42F2-86AF-F7D3DED4EC16}"/>
    <dgm:cxn modelId="{BDE32E5C-423E-4F78-85DE-9C7547D3E94C}" type="presOf" srcId="{DE262D0C-2EAD-4393-8C9B-C967172E6633}" destId="{34B9918F-DF7E-49C3-B923-7265607F7788}" srcOrd="0" destOrd="0" presId="urn:microsoft.com/office/officeart/2005/8/layout/pyramid1"/>
    <dgm:cxn modelId="{FF2CA37D-0B3D-472B-A78E-D1E024CBF437}" type="presOf" srcId="{AFE6D8C8-03B3-41B8-B702-F853AA4176F5}" destId="{BD64796D-B4B1-47C0-9252-9F05DCBCFBE9}" srcOrd="0" destOrd="0" presId="urn:microsoft.com/office/officeart/2005/8/layout/pyramid1"/>
    <dgm:cxn modelId="{9EA97ADF-E3AB-40D5-BD60-EFD596DC4B71}" type="presParOf" srcId="{BD64796D-B4B1-47C0-9252-9F05DCBCFBE9}" destId="{93627651-2B60-4B06-A901-5A9D077A439B}" srcOrd="0" destOrd="0" presId="urn:microsoft.com/office/officeart/2005/8/layout/pyramid1"/>
    <dgm:cxn modelId="{90EE1C2B-354A-4045-95B1-67CB743C49C8}" type="presParOf" srcId="{93627651-2B60-4B06-A901-5A9D077A439B}" destId="{4BA2F0FB-FE79-4010-A561-E601DCAD18E4}" srcOrd="0" destOrd="0" presId="urn:microsoft.com/office/officeart/2005/8/layout/pyramid1"/>
    <dgm:cxn modelId="{BB4C1829-9C61-4EDD-964B-ADA369AFE57E}" type="presParOf" srcId="{93627651-2B60-4B06-A901-5A9D077A439B}" destId="{DA66B3DB-2914-48A2-AAE3-DC295F9DE942}" srcOrd="1" destOrd="0" presId="urn:microsoft.com/office/officeart/2005/8/layout/pyramid1"/>
    <dgm:cxn modelId="{570C034E-FC8E-4978-B0C1-4A5A25DE4A36}" type="presParOf" srcId="{BD64796D-B4B1-47C0-9252-9F05DCBCFBE9}" destId="{B9A47CE7-AB01-4160-8A50-E6A96D2E06C8}" srcOrd="1" destOrd="0" presId="urn:microsoft.com/office/officeart/2005/8/layout/pyramid1"/>
    <dgm:cxn modelId="{CB148587-AECC-42B7-BF3D-780EC6E5AEEF}" type="presParOf" srcId="{B9A47CE7-AB01-4160-8A50-E6A96D2E06C8}" destId="{34B9918F-DF7E-49C3-B923-7265607F7788}" srcOrd="0" destOrd="0" presId="urn:microsoft.com/office/officeart/2005/8/layout/pyramid1"/>
    <dgm:cxn modelId="{255372DB-C68F-433A-B7A4-6B4DFED1F1F1}" type="presParOf" srcId="{B9A47CE7-AB01-4160-8A50-E6A96D2E06C8}" destId="{EE2C5AD0-38D0-47DF-A8AB-3258F4E462C5}" srcOrd="1" destOrd="0" presId="urn:microsoft.com/office/officeart/2005/8/layout/pyramid1"/>
    <dgm:cxn modelId="{24F62424-7FA7-42B1-872E-73F1A549E609}" type="presParOf" srcId="{BD64796D-B4B1-47C0-9252-9F05DCBCFBE9}" destId="{B81B3D0B-064A-4C14-9BFF-C2FDBDAA41A5}" srcOrd="2" destOrd="0" presId="urn:microsoft.com/office/officeart/2005/8/layout/pyramid1"/>
    <dgm:cxn modelId="{F40E8EB3-B21D-4B69-99D3-E6DEB67A061B}" type="presParOf" srcId="{B81B3D0B-064A-4C14-9BFF-C2FDBDAA41A5}" destId="{AA90D1CF-2713-4CC7-9F83-90F257FD8556}" srcOrd="0" destOrd="0" presId="urn:microsoft.com/office/officeart/2005/8/layout/pyramid1"/>
    <dgm:cxn modelId="{DF31BB61-5FC2-45A7-9A14-5B85889B269A}" type="presParOf" srcId="{B81B3D0B-064A-4C14-9BFF-C2FDBDAA41A5}" destId="{D4FCCE49-BC75-4E2A-9F12-838462D8C29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22863B0-F988-4198-8B73-E175FA30C6C7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0F8D440-C83A-4D3A-BF3A-3FA2D77DE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1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9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92499-6E8D-4021-B79D-9BD61E51D1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3919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3963" y="698500"/>
            <a:ext cx="4656137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1" y="4498976"/>
            <a:ext cx="5254625" cy="41862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624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834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491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759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702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621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8612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603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218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136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3263"/>
            <a:ext cx="4694237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259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458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6069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60E96-53FE-4B29-9134-373B020BC4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56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69925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4476750"/>
            <a:ext cx="5189538" cy="4178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66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D440-C83A-4D3A-BF3A-3FA2D77DE5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9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9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62BDA-316D-456B-B887-3A630047D5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4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7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0422A6-E45E-426B-BE3F-A2120125F3E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8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8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59BB4-56B3-47B0-99ED-8AC77C1C0F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8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0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2307B-909D-465D-8BD9-FC649F7AFD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5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1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90D09-B3EE-41AA-86E9-8DE6C8B8F9B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5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8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DF44A-E682-4D01-BCC3-100139BC67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012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B650-47AD-408E-A45C-54B0AB6412AB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6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294-4CA7-4957-AFF7-37F06F404920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2A10-C92A-4C91-9AA5-95C22D9E760B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2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D5AA-0362-4D94-8CA1-DF1827E02489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9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9CBC-6F79-49D6-8528-18BF26BD0B89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45B-2A46-4BFC-9077-EC6E056BCC9C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2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92D-08EB-4417-8C26-046F19DED20C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3AE0-B4F7-497F-9F73-C0F9161D9633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5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FCC1-B4CA-4BB6-AD9D-535946E382CE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88DA-D622-411E-90E8-8A362811D526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05A6-D46D-4BBA-9715-2736C013867D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1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B60E-65A1-4448-AA4D-89AAFD541519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#LERN15 @suzannekart @lernupdates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4FEE-43AF-4B6E-9AFE-B4CDC933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Marketing Benchmarks</a:t>
            </a:r>
            <a:endParaRPr 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Suzanne Kart, M.A., CeP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Associate Vice President of Marketing</a:t>
            </a:r>
            <a:endParaRPr lang="en-US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04900" y="156845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Learning Resources Network</a:t>
            </a:r>
          </a:p>
        </p:txBody>
      </p:sp>
      <p:pic>
        <p:nvPicPr>
          <p:cNvPr id="13317" name="Picture 8" descr="LERN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1876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brochure is the cornerstone of your marketing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the brochure and build up from there.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1" t="38894" r="36423" b="30553"/>
          <a:stretch/>
        </p:blipFill>
        <p:spPr bwMode="auto">
          <a:xfrm>
            <a:off x="4984595" y="3334215"/>
            <a:ext cx="3735660" cy="26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print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catalog is still the most important weapon in your arsenal. </a:t>
            </a:r>
          </a:p>
          <a:p>
            <a:r>
              <a:rPr lang="en-US" dirty="0" smtClean="0"/>
              <a:t>75% of registrations still originate with the print catalog.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77">
            <a:off x="6130194" y="3736994"/>
            <a:ext cx="2221979" cy="28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field…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recent study of LERN members found that less than 1% of members do not mail a catalog.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83757"/>
            <a:ext cx="2571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our field…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recent USPS study looked at the shopping habits of nearly </a:t>
            </a:r>
            <a:r>
              <a:rPr lang="en-US" dirty="0"/>
              <a:t>5,000 visitors after they left 135 retail Web sites, including traditional retailers and manufacturers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they found was:</a:t>
            </a:r>
          </a:p>
          <a:p>
            <a:pPr lvl="1"/>
            <a:r>
              <a:rPr lang="en-US" dirty="0" smtClean="0"/>
              <a:t>57</a:t>
            </a:r>
            <a:r>
              <a:rPr lang="en-US" dirty="0"/>
              <a:t>% of online shoppers said that even though </a:t>
            </a:r>
            <a:r>
              <a:rPr lang="en-US" dirty="0" smtClean="0"/>
              <a:t>they buy </a:t>
            </a:r>
            <a:r>
              <a:rPr lang="en-US" dirty="0"/>
              <a:t>online, they still like to have a catalog on </a:t>
            </a:r>
            <a:r>
              <a:rPr lang="en-US" dirty="0" smtClean="0"/>
              <a:t>hand</a:t>
            </a:r>
          </a:p>
          <a:p>
            <a:pPr lvl="1"/>
            <a:r>
              <a:rPr lang="en-US" dirty="0" smtClean="0"/>
              <a:t>61</a:t>
            </a:r>
            <a:r>
              <a:rPr lang="en-US" dirty="0"/>
              <a:t>% of online retail shoppers reported that </a:t>
            </a:r>
            <a:r>
              <a:rPr lang="en-US" dirty="0" smtClean="0"/>
              <a:t>when they </a:t>
            </a:r>
            <a:r>
              <a:rPr lang="en-US" dirty="0"/>
              <a:t>have a catalog while shopping online, they </a:t>
            </a:r>
            <a:r>
              <a:rPr lang="en-US" dirty="0" smtClean="0"/>
              <a:t>may see </a:t>
            </a:r>
            <a:r>
              <a:rPr lang="en-US" dirty="0"/>
              <a:t>additional items they would like to </a:t>
            </a:r>
            <a:r>
              <a:rPr lang="en-US" dirty="0" smtClean="0"/>
              <a:t>buy</a:t>
            </a:r>
          </a:p>
          <a:p>
            <a:pPr lvl="1"/>
            <a:r>
              <a:rPr lang="en-US" dirty="0" smtClean="0"/>
              <a:t>84</a:t>
            </a:r>
            <a:r>
              <a:rPr lang="en-US" dirty="0"/>
              <a:t>% of catalog recipients feel </a:t>
            </a:r>
            <a:r>
              <a:rPr lang="en-US" dirty="0" smtClean="0"/>
              <a:t>it’s easier </a:t>
            </a:r>
            <a:r>
              <a:rPr lang="en-US" dirty="0"/>
              <a:t>to </a:t>
            </a:r>
            <a:r>
              <a:rPr lang="en-US" dirty="0" smtClean="0"/>
              <a:t>shop online </a:t>
            </a:r>
            <a:r>
              <a:rPr lang="en-US" dirty="0"/>
              <a:t>with a catalog in hand.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8950" y="5723751"/>
            <a:ext cx="49720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/>
              <a:t>https://www.usps.com/business/pdf/comScore_Retail_WP.pdf</a:t>
            </a:r>
          </a:p>
        </p:txBody>
      </p:sp>
    </p:spTree>
    <p:extLst>
      <p:ext uri="{BB962C8B-B14F-4D97-AF65-F5344CB8AC3E}">
        <p14:creationId xmlns:p14="http://schemas.microsoft.com/office/powerpoint/2010/main" val="42818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create the best catalogs?</a:t>
            </a:r>
            <a:endParaRPr lang="en-US" dirty="0"/>
          </a:p>
        </p:txBody>
      </p:sp>
      <p:pic>
        <p:nvPicPr>
          <p:cNvPr id="4098" name="Picture 2" descr="C:\Users\Suzanne\AppData\Local\Microsoft\Windows\Temporary Internet Files\Content.IE5\3FKT567N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Don’t redesign just to add your stamp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By keeping what’s good and what’s working (and there ALWAYS is something), you create consistency while striving for continuous improvement.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evolution of your catalog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905000"/>
            <a:ext cx="2743200" cy="3898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2005 Institutes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0800" y="1981200"/>
            <a:ext cx="2743200" cy="3898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2010 Institutes</a:t>
            </a:r>
            <a:endParaRPr lang="en-US" dirty="0"/>
          </a:p>
        </p:txBody>
      </p:sp>
      <p:pic>
        <p:nvPicPr>
          <p:cNvPr id="464901" name="Picture 5" descr="2005institu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1226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902" name="Picture 6" descr="2010Institu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52738"/>
            <a:ext cx="310673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903" name="TextBox 7"/>
          <p:cNvSpPr txBox="1">
            <a:spLocks noChangeArrowheads="1"/>
          </p:cNvSpPr>
          <p:nvPr/>
        </p:nvSpPr>
        <p:spPr bwMode="auto">
          <a:xfrm>
            <a:off x="3352800" y="2895600"/>
            <a:ext cx="2286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Both have good photos that match the tagline.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Both have good taglines.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Both say about the same thing.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Why is 2010 better?</a:t>
            </a:r>
          </a:p>
        </p:txBody>
      </p:sp>
    </p:spTree>
    <p:extLst>
      <p:ext uri="{BB962C8B-B14F-4D97-AF65-F5344CB8AC3E}">
        <p14:creationId xmlns:p14="http://schemas.microsoft.com/office/powerpoint/2010/main" val="31489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evolution of your catalog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905000"/>
            <a:ext cx="2743200" cy="3898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2005 Institutes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0800" y="1981200"/>
            <a:ext cx="2743200" cy="3898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2010 Institutes</a:t>
            </a:r>
            <a:endParaRPr lang="en-US" dirty="0"/>
          </a:p>
        </p:txBody>
      </p:sp>
      <p:pic>
        <p:nvPicPr>
          <p:cNvPr id="465925" name="Picture 5" descr="2005institu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1226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6" name="Picture 6" descr="2010Institu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852738"/>
            <a:ext cx="31067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7" name="TextBox 7"/>
          <p:cNvSpPr txBox="1">
            <a:spLocks noChangeArrowheads="1"/>
          </p:cNvSpPr>
          <p:nvPr/>
        </p:nvSpPr>
        <p:spPr bwMode="auto">
          <a:xfrm>
            <a:off x="3429000" y="1779588"/>
            <a:ext cx="2286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2010 uses a much bigger photo (and it’s full bleed)</a:t>
            </a:r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2010 pulls color from the photo into the text</a:t>
            </a:r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2010 Uses san-serif font, because the cover text is made of mostly headlines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2010 Keeps what’s good about 2005, but takes it up a step</a:t>
            </a:r>
          </a:p>
        </p:txBody>
      </p:sp>
    </p:spTree>
    <p:extLst>
      <p:ext uri="{BB962C8B-B14F-4D97-AF65-F5344CB8AC3E}">
        <p14:creationId xmlns:p14="http://schemas.microsoft.com/office/powerpoint/2010/main" val="6819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981200"/>
            <a:ext cx="2743200" cy="3898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67400" y="2057400"/>
            <a:ext cx="2743200" cy="3898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467973" name="Picture 6" descr="LERNMag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6350"/>
            <a:ext cx="33496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974" name="Picture 7" descr="LERNMag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73338"/>
            <a:ext cx="3276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975" name="Picture 8" descr="LERNMag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0"/>
            <a:ext cx="16287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6" name="TextBox 9"/>
          <p:cNvSpPr txBox="1">
            <a:spLocks noChangeArrowheads="1"/>
          </p:cNvSpPr>
          <p:nvPr/>
        </p:nvSpPr>
        <p:spPr bwMode="auto">
          <a:xfrm>
            <a:off x="3657600" y="2209800"/>
            <a:ext cx="2057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Both prominently say LERN Magazine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Both are 4-color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Both Tease the stories inside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Why is 2010 better?</a:t>
            </a:r>
          </a:p>
        </p:txBody>
      </p:sp>
    </p:spTree>
    <p:extLst>
      <p:ext uri="{BB962C8B-B14F-4D97-AF65-F5344CB8AC3E}">
        <p14:creationId xmlns:p14="http://schemas.microsoft.com/office/powerpoint/2010/main" val="8516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981200"/>
            <a:ext cx="2743200" cy="3898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67400" y="2057400"/>
            <a:ext cx="2743200" cy="3898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468997" name="Picture 6" descr="LERNMag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6350"/>
            <a:ext cx="33496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8998" name="Picture 7" descr="LERNMag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73338"/>
            <a:ext cx="3276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8999" name="Picture 8" descr="LERNMag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0"/>
            <a:ext cx="16287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000" name="TextBox 9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2010 replaces a best practices example with a photo illustration – it’s now about the reader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2010 uses contemporary color and a full bleed photo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2002 follows more of a newsletter style, 2010 uses magazine design</a:t>
            </a:r>
          </a:p>
        </p:txBody>
      </p:sp>
    </p:spTree>
    <p:extLst>
      <p:ext uri="{BB962C8B-B14F-4D97-AF65-F5344CB8AC3E}">
        <p14:creationId xmlns:p14="http://schemas.microsoft.com/office/powerpoint/2010/main" val="27323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6148" name="Rectangle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Integrated Marketing Concept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Print Marketing Strategies and Benchmarks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Digital Marketing and Benchmarks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Websites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eMail</a:t>
            </a:r>
            <a:endParaRPr lang="en-US" dirty="0" smtClean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EFDC54-3001-4311-97E3-660FD0FA5B73}" type="slidenum"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pic>
        <p:nvPicPr>
          <p:cNvPr id="6146" name="Picture 2" descr="C:\Users\Suzanne\AppData\Local\Microsoft\Windows\Temporary Internet Files\Content.IE5\RWGDNNQO\MP9004423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799"/>
            <a:ext cx="3429000" cy="227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your marketing!</a:t>
            </a:r>
            <a:endParaRPr lang="en-US" dirty="0"/>
          </a:p>
        </p:txBody>
      </p:sp>
      <p:pic>
        <p:nvPicPr>
          <p:cNvPr id="6" name="Picture 2" descr="C:\Users\Nancy Hulverson\AppData\Local\Microsoft\Windows\Temporary Internet Files\Content.IE5\BZYAZ0H8\MPj0403725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87" y="2302467"/>
            <a:ext cx="3902825" cy="312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US" dirty="0" smtClean="0"/>
              <a:t>Text &amp; Language</a:t>
            </a:r>
          </a:p>
          <a:p>
            <a:r>
              <a:rPr lang="en-US" dirty="0" smtClean="0"/>
              <a:t>Graphic Elements</a:t>
            </a:r>
          </a:p>
          <a:p>
            <a:r>
              <a:rPr lang="en-US" dirty="0" smtClean="0"/>
              <a:t>Color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really need to figure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 are your customers?</a:t>
            </a:r>
          </a:p>
          <a:p>
            <a:r>
              <a:rPr lang="en-US" dirty="0" smtClean="0"/>
              <a:t>What can you do for them?</a:t>
            </a:r>
          </a:p>
          <a:p>
            <a:r>
              <a:rPr lang="en-US" dirty="0" smtClean="0"/>
              <a:t>What will appeal to them?</a:t>
            </a:r>
          </a:p>
          <a:p>
            <a:r>
              <a:rPr lang="en-US" dirty="0" smtClean="0"/>
              <a:t>What information do they want from you?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What’s the best way to reach them?</a:t>
            </a:r>
          </a:p>
          <a:p>
            <a:r>
              <a:rPr lang="en-US" dirty="0" smtClean="0"/>
              <a:t>Why should you they choose you?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84" y="3733800"/>
            <a:ext cx="4135315" cy="28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2441527" y="1063228"/>
            <a:ext cx="4260949" cy="11084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Who Are Your Customers Really?</a:t>
            </a:r>
          </a:p>
        </p:txBody>
      </p:sp>
      <p:pic>
        <p:nvPicPr>
          <p:cNvPr id="64516" name="Picture 3" descr="strider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914650"/>
            <a:ext cx="41719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343150" y="1314451"/>
          <a:ext cx="4400550" cy="427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93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/>
          <a:stretch>
            <a:fillRect/>
          </a:stretch>
        </p:blipFill>
        <p:spPr bwMode="auto">
          <a:xfrm>
            <a:off x="1143000" y="857251"/>
            <a:ext cx="5543550" cy="51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/>
          </p:cNvSpPr>
          <p:nvPr>
            <p:ph type="title" idx="4294967295"/>
          </p:nvPr>
        </p:nvSpPr>
        <p:spPr>
          <a:xfrm>
            <a:off x="5372100" y="2171700"/>
            <a:ext cx="3771900" cy="1657350"/>
          </a:xfrm>
        </p:spPr>
        <p:txBody>
          <a:bodyPr/>
          <a:lstStyle/>
          <a:p>
            <a:pPr>
              <a:defRPr/>
            </a:pPr>
            <a:r>
              <a:rPr lang="en-US" sz="285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80% of your business comes from 20% </a:t>
            </a:r>
            <a:br>
              <a:rPr lang="en-US" sz="285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85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of your customers!</a:t>
            </a:r>
          </a:p>
        </p:txBody>
      </p:sp>
    </p:spTree>
    <p:extLst>
      <p:ext uri="{BB962C8B-B14F-4D97-AF65-F5344CB8AC3E}">
        <p14:creationId xmlns:p14="http://schemas.microsoft.com/office/powerpoint/2010/main" val="4012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5" name="Rectangle 11"/>
          <p:cNvSpPr>
            <a:spLocks noGrp="1"/>
          </p:cNvSpPr>
          <p:nvPr>
            <p:ph type="title"/>
          </p:nvPr>
        </p:nvSpPr>
        <p:spPr>
          <a:xfrm>
            <a:off x="2441527" y="1063228"/>
            <a:ext cx="4260949" cy="6512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Segment the Market</a:t>
            </a:r>
          </a:p>
        </p:txBody>
      </p:sp>
      <p:sp>
        <p:nvSpPr>
          <p:cNvPr id="67596" name="Rectangle 12"/>
          <p:cNvSpPr>
            <a:spLocks noGrp="1"/>
          </p:cNvSpPr>
          <p:nvPr>
            <p:ph idx="1"/>
          </p:nvPr>
        </p:nvSpPr>
        <p:spPr>
          <a:xfrm>
            <a:off x="1143000" y="1828800"/>
            <a:ext cx="6858000" cy="2914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 want to segment the market because you serve some, but not all, demographic groups.</a:t>
            </a:r>
          </a:p>
          <a:p>
            <a:pPr>
              <a:defRPr/>
            </a:pPr>
            <a:r>
              <a:rPr lang="en-US" dirty="0" smtClean="0"/>
              <a:t>There is no average participant.</a:t>
            </a:r>
          </a:p>
        </p:txBody>
      </p:sp>
    </p:spTree>
    <p:extLst>
      <p:ext uri="{BB962C8B-B14F-4D97-AF65-F5344CB8AC3E}">
        <p14:creationId xmlns:p14="http://schemas.microsoft.com/office/powerpoint/2010/main" val="29148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title"/>
          </p:nvPr>
        </p:nvSpPr>
        <p:spPr>
          <a:xfrm>
            <a:off x="1219200" y="522208"/>
            <a:ext cx="6629399" cy="1108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Market Segmentation</a:t>
            </a:r>
          </a:p>
        </p:txBody>
      </p:sp>
      <p:sp>
        <p:nvSpPr>
          <p:cNvPr id="65540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process by which you distinguish or differentiate your various audiences, build a separate demographic profile for each group and then deliver different products and even different promotions aimed at your best market segments.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490912" y="3933513"/>
            <a:ext cx="37099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80/20 Principle</a:t>
            </a:r>
          </a:p>
        </p:txBody>
      </p:sp>
    </p:spTree>
    <p:extLst>
      <p:ext uri="{BB962C8B-B14F-4D97-AF65-F5344CB8AC3E}">
        <p14:creationId xmlns:p14="http://schemas.microsoft.com/office/powerpoint/2010/main" val="30403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609600" y="376635"/>
            <a:ext cx="7467599" cy="1108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Why Segment the Market?</a:t>
            </a:r>
          </a:p>
        </p:txBody>
      </p:sp>
      <p:sp>
        <p:nvSpPr>
          <p:cNvPr id="69635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You serve some, but not all, demographic groups.</a:t>
            </a:r>
          </a:p>
          <a:p>
            <a:pPr>
              <a:defRPr/>
            </a:pPr>
            <a:r>
              <a:rPr lang="en-US" dirty="0" smtClean="0"/>
              <a:t>Roughly 20-25% of your customers give you 80% of your business.</a:t>
            </a:r>
          </a:p>
          <a:p>
            <a:pPr>
              <a:defRPr/>
            </a:pPr>
            <a:r>
              <a:rPr lang="en-US" dirty="0" smtClean="0"/>
              <a:t>You need to know who the 20-25% are.</a:t>
            </a:r>
          </a:p>
          <a:p>
            <a:pPr>
              <a:defRPr/>
            </a:pPr>
            <a:r>
              <a:rPr lang="en-US" dirty="0" smtClean="0"/>
              <a:t>To focus resources on that 20-25% — programs, staff, marketing.</a:t>
            </a:r>
          </a:p>
          <a:p>
            <a:pPr>
              <a:defRPr/>
            </a:pPr>
            <a:r>
              <a:rPr lang="en-US" dirty="0" smtClean="0"/>
              <a:t>To make sure you serve your best customers very well.</a:t>
            </a:r>
          </a:p>
        </p:txBody>
      </p:sp>
    </p:spTree>
    <p:extLst>
      <p:ext uri="{BB962C8B-B14F-4D97-AF65-F5344CB8AC3E}">
        <p14:creationId xmlns:p14="http://schemas.microsoft.com/office/powerpoint/2010/main" val="38097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084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Problems Caused by NOT Identifying Primary Market Segments</a:t>
            </a:r>
          </a:p>
        </p:txBody>
      </p:sp>
      <p:sp>
        <p:nvSpPr>
          <p:cNvPr id="716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Ineffective program selection</a:t>
            </a:r>
          </a:p>
          <a:p>
            <a:pPr>
              <a:defRPr/>
            </a:pPr>
            <a:r>
              <a:rPr lang="en-US" dirty="0" smtClean="0"/>
              <a:t>Wasted promotion dollars</a:t>
            </a:r>
          </a:p>
          <a:p>
            <a:pPr>
              <a:defRPr/>
            </a:pPr>
            <a:r>
              <a:rPr lang="en-US" dirty="0" smtClean="0"/>
              <a:t>Decrease in repeat rate</a:t>
            </a:r>
          </a:p>
          <a:p>
            <a:pPr>
              <a:defRPr/>
            </a:pPr>
            <a:r>
              <a:rPr lang="en-US" dirty="0" smtClean="0"/>
              <a:t>Reduced operating margin</a:t>
            </a:r>
          </a:p>
          <a:p>
            <a:pPr>
              <a:defRPr/>
            </a:pPr>
            <a:r>
              <a:rPr lang="en-US" dirty="0" smtClean="0"/>
              <a:t>Wasted staff time</a:t>
            </a:r>
          </a:p>
        </p:txBody>
      </p:sp>
    </p:spTree>
    <p:extLst>
      <p:ext uri="{BB962C8B-B14F-4D97-AF65-F5344CB8AC3E}">
        <p14:creationId xmlns:p14="http://schemas.microsoft.com/office/powerpoint/2010/main" val="8277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266700" y="261541"/>
            <a:ext cx="8610599" cy="11084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Customer Recency </a:t>
            </a:r>
            <a:br>
              <a:rPr lang="en-US" dirty="0" smtClean="0"/>
            </a:br>
            <a:r>
              <a:rPr lang="en-US" dirty="0" smtClean="0"/>
              <a:t>&amp; Monetary Value</a:t>
            </a:r>
          </a:p>
        </p:txBody>
      </p:sp>
      <p:sp>
        <p:nvSpPr>
          <p:cNvPr id="73731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Recency = a customer attended in the recent past.</a:t>
            </a:r>
          </a:p>
          <a:p>
            <a:pPr>
              <a:defRPr/>
            </a:pPr>
            <a:r>
              <a:rPr lang="en-US" dirty="0" smtClean="0"/>
              <a:t>The Key: Defining what is recent. Here are the benchmarks:</a:t>
            </a:r>
          </a:p>
          <a:p>
            <a:pPr lvl="1">
              <a:defRPr/>
            </a:pPr>
            <a:r>
              <a:rPr lang="en-US" dirty="0" smtClean="0"/>
              <a:t>Community Programs = 1 year</a:t>
            </a:r>
          </a:p>
          <a:p>
            <a:pPr lvl="1">
              <a:defRPr/>
            </a:pPr>
            <a:r>
              <a:rPr lang="en-US" dirty="0" smtClean="0"/>
              <a:t>CPE = 1-3 years</a:t>
            </a:r>
          </a:p>
          <a:p>
            <a:pPr lvl="1">
              <a:defRPr/>
            </a:pPr>
            <a:r>
              <a:rPr lang="en-US" dirty="0" smtClean="0"/>
              <a:t>Conferences = 1-2 years  </a:t>
            </a:r>
          </a:p>
          <a:p>
            <a:pPr lvl="1">
              <a:defRPr/>
            </a:pPr>
            <a:r>
              <a:rPr lang="en-US" dirty="0" smtClean="0"/>
              <a:t>Credit Programs = 1-2 years</a:t>
            </a:r>
          </a:p>
          <a:p>
            <a:pPr>
              <a:defRPr/>
            </a:pPr>
            <a:r>
              <a:rPr lang="en-US" dirty="0" smtClean="0"/>
              <a:t>Monetary Value = Higher than average dollars spent during defined period.</a:t>
            </a:r>
          </a:p>
          <a:p>
            <a:pPr lvl="1">
              <a:defRPr/>
            </a:pPr>
            <a:r>
              <a:rPr lang="en-US" dirty="0" smtClean="0"/>
              <a:t>“Monetary Value” could be “Activity Level”</a:t>
            </a:r>
          </a:p>
        </p:txBody>
      </p:sp>
    </p:spTree>
    <p:extLst>
      <p:ext uri="{BB962C8B-B14F-4D97-AF65-F5344CB8AC3E}">
        <p14:creationId xmlns:p14="http://schemas.microsoft.com/office/powerpoint/2010/main" val="29635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647700" y="609600"/>
            <a:ext cx="7848599" cy="1108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Chart 1: Organization Participants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1977628" y="2071687"/>
          <a:ext cx="5337572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4" imgW="7318591" imgH="5791264" progId="Word.Document.8">
                  <p:embed/>
                </p:oleObj>
              </mc:Choice>
              <mc:Fallback>
                <p:oleObj name="Document" r:id="rId4" imgW="7318591" imgH="57912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628" y="2071687"/>
                        <a:ext cx="5337572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1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2441527" y="1063228"/>
            <a:ext cx="4260949" cy="110847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Your Customers</a:t>
            </a:r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2857500" y="2857500"/>
            <a:ext cx="3829050" cy="2628900"/>
            <a:chOff x="672" y="1427"/>
            <a:chExt cx="4704" cy="2605"/>
          </a:xfrm>
        </p:grpSpPr>
        <p:sp>
          <p:nvSpPr>
            <p:cNvPr id="73735" name="Rectangle 4"/>
            <p:cNvSpPr>
              <a:spLocks noChangeArrowheads="1"/>
            </p:cNvSpPr>
            <p:nvPr/>
          </p:nvSpPr>
          <p:spPr bwMode="auto">
            <a:xfrm>
              <a:off x="672" y="1440"/>
              <a:ext cx="4704" cy="2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 dirty="0">
                <a:latin typeface="Cambria" pitchFamily="18" charset="0"/>
              </a:endParaRPr>
            </a:p>
          </p:txBody>
        </p:sp>
        <p:grpSp>
          <p:nvGrpSpPr>
            <p:cNvPr id="73736" name="Group 5"/>
            <p:cNvGrpSpPr>
              <a:grpSpLocks/>
            </p:cNvGrpSpPr>
            <p:nvPr/>
          </p:nvGrpSpPr>
          <p:grpSpPr bwMode="auto">
            <a:xfrm>
              <a:off x="672" y="1427"/>
              <a:ext cx="4704" cy="2605"/>
              <a:chOff x="768" y="1152"/>
              <a:chExt cx="4704" cy="2605"/>
            </a:xfrm>
          </p:grpSpPr>
          <p:pic>
            <p:nvPicPr>
              <p:cNvPr id="7373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043"/>
              <a:stretch>
                <a:fillRect/>
              </a:stretch>
            </p:blipFill>
            <p:spPr bwMode="auto">
              <a:xfrm>
                <a:off x="768" y="1152"/>
                <a:ext cx="2304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3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59" b="20831"/>
              <a:stretch>
                <a:fillRect/>
              </a:stretch>
            </p:blipFill>
            <p:spPr bwMode="auto">
              <a:xfrm>
                <a:off x="3072" y="1152"/>
                <a:ext cx="240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2448"/>
                <a:ext cx="2304" cy="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40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15" b="6255"/>
              <a:stretch>
                <a:fillRect/>
              </a:stretch>
            </p:blipFill>
            <p:spPr bwMode="auto">
              <a:xfrm>
                <a:off x="768" y="2448"/>
                <a:ext cx="2304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3733" name="TextBox 10"/>
          <p:cNvSpPr txBox="1">
            <a:spLocks noChangeArrowheads="1"/>
          </p:cNvSpPr>
          <p:nvPr/>
        </p:nvSpPr>
        <p:spPr bwMode="auto">
          <a:xfrm>
            <a:off x="1771650" y="2914651"/>
            <a:ext cx="971550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50" dirty="0"/>
              <a:t>High dollar</a:t>
            </a:r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r>
              <a:rPr lang="en-US" sz="1350" dirty="0"/>
              <a:t>Low dollar </a:t>
            </a:r>
          </a:p>
        </p:txBody>
      </p:sp>
      <p:sp>
        <p:nvSpPr>
          <p:cNvPr id="73734" name="TextBox 11"/>
          <p:cNvSpPr txBox="1">
            <a:spLocks noChangeArrowheads="1"/>
          </p:cNvSpPr>
          <p:nvPr/>
        </p:nvSpPr>
        <p:spPr bwMode="auto">
          <a:xfrm>
            <a:off x="2857500" y="2400300"/>
            <a:ext cx="3943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50" dirty="0"/>
              <a:t>More recent		Less recent</a:t>
            </a:r>
          </a:p>
        </p:txBody>
      </p:sp>
    </p:spTree>
    <p:extLst>
      <p:ext uri="{BB962C8B-B14F-4D97-AF65-F5344CB8AC3E}">
        <p14:creationId xmlns:p14="http://schemas.microsoft.com/office/powerpoint/2010/main" val="25987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2441527" y="1063228"/>
            <a:ext cx="4260949" cy="11084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Chart 2: Revenue/Operating Margin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39430"/>
              </p:ext>
            </p:extLst>
          </p:nvPr>
        </p:nvGraphicFramePr>
        <p:xfrm>
          <a:off x="1752600" y="2566987"/>
          <a:ext cx="548520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ocument" r:id="rId4" imgW="7315200" imgH="5297424" progId="Word.Document.8">
                  <p:embed/>
                </p:oleObj>
              </mc:Choice>
              <mc:Fallback>
                <p:oleObj name="Document" r:id="rId4" imgW="7315200" imgH="52974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66987"/>
                        <a:ext cx="5485209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2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2441527" y="1063228"/>
            <a:ext cx="4260949" cy="11084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Chart 3: Organization Resources</a:t>
            </a:r>
          </a:p>
        </p:txBody>
      </p:sp>
      <p:graphicFrame>
        <p:nvGraphicFramePr>
          <p:cNvPr id="75780" name="Object 2"/>
          <p:cNvGraphicFramePr>
            <a:graphicFrameLocks noChangeAspect="1"/>
          </p:cNvGraphicFramePr>
          <p:nvPr>
            <p:extLst/>
          </p:nvPr>
        </p:nvGraphicFramePr>
        <p:xfrm>
          <a:off x="1869281" y="2288381"/>
          <a:ext cx="539115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Document" r:id="rId5" imgW="7188200" imgH="4394200" progId="Word.Document.8">
                  <p:embed/>
                </p:oleObj>
              </mc:Choice>
              <mc:Fallback>
                <p:oleObj name="Document" r:id="rId5" imgW="7188200" imgH="4394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281" y="2288381"/>
                        <a:ext cx="539115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7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2441527" y="1063228"/>
            <a:ext cx="4260949" cy="11084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Chart 4: Efficiency Strategy</a:t>
            </a:r>
          </a:p>
        </p:txBody>
      </p:sp>
      <p:graphicFrame>
        <p:nvGraphicFramePr>
          <p:cNvPr id="76804" name="Object 2"/>
          <p:cNvGraphicFramePr>
            <a:graphicFrameLocks noChangeAspect="1"/>
          </p:cNvGraphicFramePr>
          <p:nvPr/>
        </p:nvGraphicFramePr>
        <p:xfrm>
          <a:off x="1771650" y="2028825"/>
          <a:ext cx="548640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" r:id="rId4" imgW="7315200" imgH="5295900" progId="Word.Document.8">
                  <p:embed/>
                </p:oleObj>
              </mc:Choice>
              <mc:Fallback>
                <p:oleObj name="Document" r:id="rId4" imgW="7315200" imgH="5295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028825"/>
                        <a:ext cx="5486400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Line 4"/>
          <p:cNvSpPr>
            <a:spLocks noChangeShapeType="1"/>
          </p:cNvSpPr>
          <p:nvPr/>
        </p:nvSpPr>
        <p:spPr bwMode="auto">
          <a:xfrm flipH="1" flipV="1">
            <a:off x="3943350" y="2828925"/>
            <a:ext cx="2286000" cy="188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76806" name="TextBox 5"/>
          <p:cNvSpPr txBox="1">
            <a:spLocks noChangeArrowheads="1"/>
          </p:cNvSpPr>
          <p:nvPr/>
        </p:nvSpPr>
        <p:spPr bwMode="auto">
          <a:xfrm>
            <a:off x="3429000" y="4857750"/>
            <a:ext cx="2914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50" dirty="0"/>
              <a:t>More time	Less time</a:t>
            </a:r>
          </a:p>
        </p:txBody>
      </p:sp>
      <p:sp>
        <p:nvSpPr>
          <p:cNvPr id="76807" name="TextBox 8"/>
          <p:cNvSpPr txBox="1">
            <a:spLocks noChangeArrowheads="1"/>
          </p:cNvSpPr>
          <p:nvPr/>
        </p:nvSpPr>
        <p:spPr bwMode="auto">
          <a:xfrm>
            <a:off x="6515100" y="2571751"/>
            <a:ext cx="742950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50" dirty="0"/>
              <a:t>More money</a:t>
            </a:r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endParaRPr lang="en-US" sz="1350" dirty="0"/>
          </a:p>
          <a:p>
            <a:pPr eaLnBrk="1" hangingPunct="1"/>
            <a:r>
              <a:rPr lang="en-US" sz="1350" dirty="0"/>
              <a:t>Less money</a:t>
            </a:r>
          </a:p>
        </p:txBody>
      </p:sp>
    </p:spTree>
    <p:extLst>
      <p:ext uri="{BB962C8B-B14F-4D97-AF65-F5344CB8AC3E}">
        <p14:creationId xmlns:p14="http://schemas.microsoft.com/office/powerpoint/2010/main" val="20315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Who lets the dogs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4550" y="3200400"/>
            <a:ext cx="2057400" cy="29241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u="sng" dirty="0"/>
              <a:t>You do!</a:t>
            </a:r>
          </a:p>
        </p:txBody>
      </p:sp>
      <p:pic>
        <p:nvPicPr>
          <p:cNvPr id="77828" name="Picture 2" descr="http://www.drnaturalvet.com/wp-content/uploads/2009/07/rfid-electric-d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914651"/>
            <a:ext cx="4000500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457200" y="376635"/>
            <a:ext cx="7924799" cy="11084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Your Seven Primary Market Segments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 have seven primary market segments.</a:t>
            </a:r>
          </a:p>
          <a:p>
            <a:pPr>
              <a:defRPr/>
            </a:pPr>
            <a:r>
              <a:rPr lang="en-US" dirty="0" smtClean="0"/>
              <a:t>Each segment is defined by common demographics.</a:t>
            </a:r>
          </a:p>
          <a:p>
            <a:pPr>
              <a:defRPr/>
            </a:pPr>
            <a:r>
              <a:rPr lang="en-US" dirty="0" smtClean="0"/>
              <a:t>Your seven segments make up your best customers – they are your most recent customers and those who spend the most money with you.</a:t>
            </a:r>
          </a:p>
        </p:txBody>
      </p:sp>
    </p:spTree>
    <p:extLst>
      <p:ext uri="{BB962C8B-B14F-4D97-AF65-F5344CB8AC3E}">
        <p14:creationId xmlns:p14="http://schemas.microsoft.com/office/powerpoint/2010/main" val="7058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find out my seven segments?</a:t>
            </a:r>
            <a:endParaRPr lang="en-US" dirty="0"/>
          </a:p>
        </p:txBody>
      </p:sp>
      <p:pic>
        <p:nvPicPr>
          <p:cNvPr id="4" name="Picture 4" descr="LERN Segmenting Tool graph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8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 to your seven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Brochure:Participant</a:t>
            </a:r>
            <a:r>
              <a:rPr lang="en-US" dirty="0" smtClean="0"/>
              <a:t> Ratio should be 50:1 or better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505200"/>
            <a:ext cx="2857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4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are stressing out over marketing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Traditional marketing</a:t>
            </a:r>
          </a:p>
          <a:p>
            <a:r>
              <a:rPr lang="en-US" dirty="0" smtClean="0"/>
              <a:t>Inbound marketing</a:t>
            </a:r>
          </a:p>
          <a:p>
            <a:r>
              <a:rPr lang="en-US" dirty="0" smtClean="0"/>
              <a:t>Viral marketing</a:t>
            </a:r>
          </a:p>
          <a:p>
            <a:r>
              <a:rPr lang="en-US" dirty="0" smtClean="0"/>
              <a:t>Video marketing</a:t>
            </a:r>
          </a:p>
          <a:p>
            <a:r>
              <a:rPr lang="en-US" dirty="0" smtClean="0"/>
              <a:t>Mobile marketing</a:t>
            </a:r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LinkedIn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Now we have to figure out Pinterest</a:t>
            </a:r>
          </a:p>
          <a:p>
            <a:r>
              <a:rPr lang="en-US" dirty="0" smtClean="0"/>
              <a:t>Gen X, Gen Y, Boomers, Seniors, and then there’s the kids, too</a:t>
            </a:r>
          </a:p>
          <a:p>
            <a:r>
              <a:rPr lang="en-US" dirty="0" smtClean="0"/>
              <a:t>The Internet keeps changing on us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22860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1562100" y="5613334"/>
            <a:ext cx="6172200" cy="7874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How can we possibly keep up?</a:t>
            </a:r>
          </a:p>
        </p:txBody>
      </p:sp>
    </p:spTree>
    <p:extLst>
      <p:ext uri="{BB962C8B-B14F-4D97-AF65-F5344CB8AC3E}">
        <p14:creationId xmlns:p14="http://schemas.microsoft.com/office/powerpoint/2010/main" val="3378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Next, create a powerful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want something that’s</a:t>
            </a:r>
          </a:p>
          <a:p>
            <a:pPr lvl="1"/>
            <a:r>
              <a:rPr lang="en-US" dirty="0" smtClean="0"/>
              <a:t>Intuitive and easy to navigate</a:t>
            </a:r>
          </a:p>
          <a:p>
            <a:pPr lvl="1"/>
            <a:r>
              <a:rPr lang="en-US" dirty="0" smtClean="0"/>
              <a:t>Looks good</a:t>
            </a:r>
          </a:p>
          <a:p>
            <a:pPr lvl="1"/>
            <a:r>
              <a:rPr lang="en-US" dirty="0" smtClean="0"/>
              <a:t>Search engine optimized</a:t>
            </a:r>
          </a:p>
          <a:p>
            <a:pPr lvl="1"/>
            <a:r>
              <a:rPr lang="en-US" dirty="0" smtClean="0"/>
              <a:t>Mobile optimized (Right now only 50% of LERN members have a mobile optimized site – and this year the number of people who access the Internet from a mobile device will outnumber the people accessing the Internet from a laptop.)</a:t>
            </a:r>
          </a:p>
          <a:p>
            <a:pPr lvl="2"/>
            <a:r>
              <a:rPr lang="en-US" dirty="0" smtClean="0"/>
              <a:t>Last spring, Google adjusted it’s search indicators to give preference to mobile optimized web sites.</a:t>
            </a:r>
          </a:p>
          <a:p>
            <a:pPr lvl="1"/>
            <a:r>
              <a:rPr lang="en-US" dirty="0" smtClean="0"/>
              <a:t>Easy to update – and updated often.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Google search: “Employee training Iowa”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61111" b="4048"/>
          <a:stretch>
            <a:fillRect/>
          </a:stretch>
        </p:blipFill>
        <p:spPr>
          <a:xfrm>
            <a:off x="2798353" y="1882315"/>
            <a:ext cx="3374717" cy="4118435"/>
          </a:xfrm>
        </p:spPr>
      </p:pic>
    </p:spTree>
    <p:extLst>
      <p:ext uri="{BB962C8B-B14F-4D97-AF65-F5344CB8AC3E}">
        <p14:creationId xmlns:p14="http://schemas.microsoft.com/office/powerpoint/2010/main" val="438635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5543550" y="2286000"/>
            <a:ext cx="2171700" cy="857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This ranked first in organic search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11200" r="30556" b="5040"/>
          <a:stretch>
            <a:fillRect/>
          </a:stretch>
        </p:blipFill>
        <p:spPr>
          <a:xfrm>
            <a:off x="0" y="971550"/>
            <a:ext cx="4171950" cy="4867275"/>
          </a:xfrm>
        </p:spPr>
      </p:pic>
    </p:spTree>
    <p:extLst>
      <p:ext uri="{BB962C8B-B14F-4D97-AF65-F5344CB8AC3E}">
        <p14:creationId xmlns:p14="http://schemas.microsoft.com/office/powerpoint/2010/main" val="3701954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5600700" y="3086100"/>
            <a:ext cx="24003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1800"/>
              <a:t>“Events” means this page is updated often</a:t>
            </a:r>
            <a:br>
              <a:rPr lang="en-US" altLang="en-US" sz="1800"/>
            </a:b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Social media icons (when you scroll down) mean they have a presence there</a:t>
            </a:r>
            <a:br>
              <a:rPr lang="en-US" altLang="en-US" sz="1800"/>
            </a:b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“News” means they have inbound links from independent sites</a:t>
            </a:r>
            <a:br>
              <a:rPr lang="en-US" altLang="en-US" sz="1800"/>
            </a:b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They use the words “employee,” “training,” and “Iowa” often</a:t>
            </a:r>
            <a:br>
              <a:rPr lang="en-US" altLang="en-US" sz="1800"/>
            </a:b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11200" r="30556" b="5040"/>
          <a:stretch>
            <a:fillRect/>
          </a:stretch>
        </p:blipFill>
        <p:spPr>
          <a:xfrm>
            <a:off x="966787" y="1166812"/>
            <a:ext cx="4171950" cy="4867275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4743450" y="1543050"/>
            <a:ext cx="1028700" cy="377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012531" y="2328863"/>
            <a:ext cx="1028700" cy="377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86300" y="3600450"/>
            <a:ext cx="1085850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14601" y="2259807"/>
            <a:ext cx="3237310" cy="2655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09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also want to monitor your Google Analytics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13649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total number of individual visitors to your site during a specific time period – not counting repeat visits by the same </a:t>
            </a:r>
            <a:r>
              <a:rPr lang="en-US" dirty="0" smtClean="0"/>
              <a:t>person.</a:t>
            </a:r>
          </a:p>
          <a:p>
            <a:pPr lvl="0"/>
            <a:r>
              <a:rPr lang="en-US" dirty="0" smtClean="0"/>
              <a:t>Look for an upward </a:t>
            </a:r>
            <a:r>
              <a:rPr lang="en-US" dirty="0"/>
              <a:t>trend over a period of time. </a:t>
            </a:r>
            <a:endParaRPr lang="en-US" dirty="0" smtClean="0"/>
          </a:p>
          <a:p>
            <a:pPr lvl="0"/>
            <a:r>
              <a:rPr lang="en-US" dirty="0" smtClean="0"/>
              <a:t>If </a:t>
            </a:r>
            <a:r>
              <a:rPr lang="en-US" dirty="0"/>
              <a:t>the number of unique visitors is not rising, you need to look at what marketing efforts you are using to push people to your site.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26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visitors versus repeat visitors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is a comparison of those who have come to your site only once and those who have come more often.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good repeat rate is 15%.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your repeat visitor rate is higher than 30 percent, you are not generating enough new visitors to grow.</a:t>
            </a:r>
          </a:p>
        </p:txBody>
      </p:sp>
    </p:spTree>
    <p:extLst>
      <p:ext uri="{BB962C8B-B14F-4D97-AF65-F5344CB8AC3E}">
        <p14:creationId xmlns:p14="http://schemas.microsoft.com/office/powerpoint/2010/main" val="835420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your visitors are finding you (including organic traffic, referral traffic, and direct traffic). </a:t>
            </a:r>
            <a:endParaRPr lang="en-US" dirty="0" smtClean="0"/>
          </a:p>
          <a:p>
            <a:pPr lvl="0"/>
            <a:r>
              <a:rPr lang="en-US" dirty="0" smtClean="0"/>
              <a:t>Direct </a:t>
            </a:r>
            <a:r>
              <a:rPr lang="en-US" dirty="0"/>
              <a:t>traffic comes from someone who types in your URL. </a:t>
            </a:r>
            <a:endParaRPr lang="en-US" dirty="0" smtClean="0"/>
          </a:p>
          <a:p>
            <a:pPr lvl="0"/>
            <a:r>
              <a:rPr lang="en-US" dirty="0" smtClean="0"/>
              <a:t>Organic </a:t>
            </a:r>
            <a:r>
              <a:rPr lang="en-US" dirty="0"/>
              <a:t>traffic comes when someone finds you through a search engine such as Google. </a:t>
            </a:r>
            <a:endParaRPr lang="en-US" dirty="0" smtClean="0"/>
          </a:p>
          <a:p>
            <a:pPr lvl="0"/>
            <a:r>
              <a:rPr lang="en-US" dirty="0" smtClean="0"/>
              <a:t>Referral </a:t>
            </a:r>
            <a:r>
              <a:rPr lang="en-US" dirty="0"/>
              <a:t>traffic comes from a link on another website. </a:t>
            </a:r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goal is to have 40-50% of your traffic come from organic search and 20-30% come from referrals.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04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number of new visitors who leave your site almost immediately after arrive with no other interactions. </a:t>
            </a:r>
            <a:endParaRPr lang="en-US" dirty="0" smtClean="0"/>
          </a:p>
          <a:p>
            <a:pPr lvl="0"/>
            <a:r>
              <a:rPr lang="en-US" dirty="0" smtClean="0"/>
              <a:t>A </a:t>
            </a:r>
            <a:r>
              <a:rPr lang="en-US" dirty="0"/>
              <a:t>high bounce rate can indicate problems with your website, such as you’re not providing the information people are looking for – or they can’t find it. </a:t>
            </a:r>
            <a:endParaRPr lang="en-US" dirty="0" smtClean="0"/>
          </a:p>
          <a:p>
            <a:pPr lvl="0"/>
            <a:r>
              <a:rPr lang="en-US" dirty="0" smtClean="0"/>
              <a:t>This </a:t>
            </a:r>
            <a:r>
              <a:rPr lang="en-US" dirty="0"/>
              <a:t>is also something that you should monitor over time – and take action if your bounce rate is not going down.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1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page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This is </a:t>
            </a:r>
            <a:r>
              <a:rPr lang="en-US" dirty="0"/>
              <a:t>pretty straight forward, it’s how long the average person stays on a given web </a:t>
            </a:r>
            <a:r>
              <a:rPr lang="en-US" dirty="0" smtClean="0"/>
              <a:t>page.</a:t>
            </a:r>
          </a:p>
          <a:p>
            <a:pPr lvl="0"/>
            <a:r>
              <a:rPr lang="en-US" dirty="0" smtClean="0"/>
              <a:t>This </a:t>
            </a:r>
            <a:r>
              <a:rPr lang="en-US" dirty="0"/>
              <a:t>number varies based on the size of your </a:t>
            </a:r>
            <a:r>
              <a:rPr lang="en-US" dirty="0" smtClean="0"/>
              <a:t>site.</a:t>
            </a:r>
          </a:p>
          <a:p>
            <a:pPr lvl="0"/>
            <a:r>
              <a:rPr lang="en-US" dirty="0" smtClean="0"/>
              <a:t>It’s </a:t>
            </a:r>
            <a:r>
              <a:rPr lang="en-US" dirty="0"/>
              <a:t>best to compare this number against other similar size sites using the Google analytics tool.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6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breathe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1"/>
          <a:stretch/>
        </p:blipFill>
        <p:spPr bwMode="auto">
          <a:xfrm>
            <a:off x="3143250" y="2514600"/>
            <a:ext cx="2857500" cy="210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it’s time to generate traffic!</a:t>
            </a:r>
            <a:endParaRPr lang="en-US" dirty="0"/>
          </a:p>
        </p:txBody>
      </p:sp>
      <p:pic>
        <p:nvPicPr>
          <p:cNvPr id="4099" name="Picture 3" descr="C:\Users\Suzanne\AppData\Local\Microsoft\Windows\Temporary Internet Files\Content.IE5\1EYTSJ2Y\MP9004423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686051"/>
            <a:ext cx="3486150" cy="236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your promotional emails come from a person – not just organization. </a:t>
            </a:r>
            <a:endParaRPr lang="en-US" dirty="0" smtClean="0"/>
          </a:p>
          <a:p>
            <a:r>
              <a:rPr lang="en-US" dirty="0" smtClean="0"/>
              <a:t>Always link back to your web site.</a:t>
            </a:r>
            <a:endParaRPr lang="en-US" dirty="0"/>
          </a:p>
          <a:p>
            <a:r>
              <a:rPr lang="en-US" dirty="0" smtClean="0"/>
              <a:t>If your open rate stays at 20% and your opt out and bounce rates are both &lt;1%, it’s working.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Suzanne\AppData\Local\Microsoft\Windows\Temporary Internet Files\Content.IE5\RWGDNNQO\MC90044212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7205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20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LERN members and email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majority of LERN members (54%) send 2-6 emails a month.</a:t>
            </a:r>
          </a:p>
          <a:p>
            <a:r>
              <a:rPr lang="en-US" dirty="0" smtClean="0"/>
              <a:t>However, 9.5% still aren’t sending email promotions to their customers.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91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869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LERN members and email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40% of LERN members who do email marketing don’t track – or don’t know how to track – click-through rates.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48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Organizations with blogs get 55% more traffic.</a:t>
            </a:r>
          </a:p>
          <a:p>
            <a:r>
              <a:rPr lang="en-US" dirty="0" smtClean="0"/>
              <a:t>Blog pages are 400% more indexed</a:t>
            </a:r>
          </a:p>
          <a:p>
            <a:r>
              <a:rPr lang="en-US" dirty="0" smtClean="0"/>
              <a:t>We know that nearly 90% of American consumers search the Internet before making a purchase. If 90% of your potential customers are searching, don’t you want to make sure your web site is at the top of the list?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16565" r="27638" b="11921"/>
          <a:stretch/>
        </p:blipFill>
        <p:spPr bwMode="auto">
          <a:xfrm>
            <a:off x="1828800" y="867793"/>
            <a:ext cx="5257800" cy="51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eMarketing</a:t>
            </a:r>
            <a:r>
              <a:rPr lang="en-US" dirty="0" smtClean="0"/>
              <a:t> for lifelong learning – we rank #1 on Google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13" r="48872" b="4890"/>
          <a:stretch/>
        </p:blipFill>
        <p:spPr>
          <a:xfrm>
            <a:off x="2853758" y="1728401"/>
            <a:ext cx="4150859" cy="382132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179798" y="2979923"/>
            <a:ext cx="771525" cy="857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great blog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74"/>
          <a:stretch/>
        </p:blipFill>
        <p:spPr>
          <a:xfrm>
            <a:off x="1386541" y="2309168"/>
            <a:ext cx="6024929" cy="30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Blogging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3-5% of visitors to your blog should become leads.</a:t>
            </a:r>
          </a:p>
          <a:p>
            <a:r>
              <a:rPr lang="en-US" dirty="0" smtClean="0"/>
              <a:t>That means the respond to a call-to-action and give you their contact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364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Next, get active on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engines use social media indicators such as how often your linked to and how often your content is shared to determine search engine ranking.</a:t>
            </a:r>
          </a:p>
          <a:p>
            <a:r>
              <a:rPr lang="en-US" dirty="0" smtClean="0"/>
              <a:t>Eight percent of LERN members are STILL not using social media to market their programs.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91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96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when you start to panic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 yourself marketing is still marketing</a:t>
            </a:r>
          </a:p>
          <a:p>
            <a:r>
              <a:rPr lang="en-US" dirty="0" smtClean="0"/>
              <a:t>Who are you trying to reach?</a:t>
            </a:r>
          </a:p>
          <a:p>
            <a:r>
              <a:rPr lang="en-US" dirty="0" smtClean="0"/>
              <a:t>What do you want them to do?</a:t>
            </a:r>
          </a:p>
          <a:p>
            <a:r>
              <a:rPr lang="en-US" dirty="0" smtClean="0"/>
              <a:t>What’s the best way to find them?</a:t>
            </a:r>
          </a:p>
          <a:p>
            <a:r>
              <a:rPr lang="en-US" dirty="0" smtClean="0"/>
              <a:t>Go back to the center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7" t="37624" r="49571" b="33149"/>
          <a:stretch/>
        </p:blipFill>
        <p:spPr bwMode="auto">
          <a:xfrm>
            <a:off x="6447285" y="4038600"/>
            <a:ext cx="2237338" cy="21923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 your seven market segments</a:t>
            </a:r>
          </a:p>
          <a:p>
            <a:r>
              <a:rPr lang="en-US" dirty="0" smtClean="0"/>
              <a:t>20% of your business comes from 80% of your customers</a:t>
            </a:r>
          </a:p>
          <a:p>
            <a:r>
              <a:rPr lang="en-US" dirty="0" smtClean="0"/>
              <a:t>Your </a:t>
            </a:r>
            <a:r>
              <a:rPr lang="en-US" dirty="0" err="1" smtClean="0"/>
              <a:t>brochure:participant</a:t>
            </a:r>
            <a:r>
              <a:rPr lang="en-US" dirty="0" smtClean="0"/>
              <a:t> ratio should be 50:1 or better.</a:t>
            </a:r>
          </a:p>
          <a:p>
            <a:r>
              <a:rPr lang="en-US" dirty="0" smtClean="0"/>
              <a:t>Print is still responsible for 75% of your registrations.</a:t>
            </a:r>
          </a:p>
          <a:p>
            <a:r>
              <a:rPr lang="en-US" dirty="0" smtClean="0"/>
              <a:t>Your email open rate should be 20% or better with around 15% of those people clicking.</a:t>
            </a:r>
          </a:p>
          <a:p>
            <a:r>
              <a:rPr lang="en-US" dirty="0" smtClean="0"/>
              <a:t>Know your Google analytics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05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Suzanne Kart</a:t>
            </a:r>
          </a:p>
          <a:p>
            <a:r>
              <a:rPr lang="en-US" dirty="0" smtClean="0"/>
              <a:t>kart@lern.org</a:t>
            </a:r>
            <a:endParaRPr lang="en-US" dirty="0"/>
          </a:p>
        </p:txBody>
      </p:sp>
      <p:pic>
        <p:nvPicPr>
          <p:cNvPr id="17410" name="Picture 2" descr="https://scontent-ord.xx.fbcdn.net/hphotos-xpa1/t31.0-8/10960397_10152591797565583_7590982779099280550_o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11321"/>
          <a:stretch/>
        </p:blipFill>
        <p:spPr bwMode="auto">
          <a:xfrm>
            <a:off x="5029200" y="1589497"/>
            <a:ext cx="3124200" cy="22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9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 your benchmarks and track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don’t measure, you don’t know what’s working and what’s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7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4144962"/>
          </a:xfrm>
        </p:spPr>
        <p:txBody>
          <a:bodyPr/>
          <a:lstStyle/>
          <a:p>
            <a:r>
              <a:rPr lang="en-US" dirty="0" smtClean="0"/>
              <a:t>Changing the way we do things in marketing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14439" r="30081" b="7642"/>
          <a:stretch/>
        </p:blipFill>
        <p:spPr bwMode="auto">
          <a:xfrm>
            <a:off x="3947000" y="0"/>
            <a:ext cx="5218771" cy="667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is no longer in silos. </a:t>
            </a:r>
          </a:p>
          <a:p>
            <a:r>
              <a:rPr lang="en-US" dirty="0" smtClean="0"/>
              <a:t>eMarketing, mobile marketing, print marketing, inbound marketing and all other “forms” of marketing are now just marketing</a:t>
            </a:r>
            <a:endParaRPr lang="en-US" dirty="0"/>
          </a:p>
        </p:txBody>
      </p:sp>
      <p:pic>
        <p:nvPicPr>
          <p:cNvPr id="3074" name="Picture 2" descr="http://ts3.mm.bing.net/th?id=H.480869810156605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857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715000" y="4572000"/>
            <a:ext cx="3276600" cy="1981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7017</TotalTime>
  <Words>1791</Words>
  <Application>Microsoft Office PowerPoint</Application>
  <PresentationFormat>On-screen Show (4:3)</PresentationFormat>
  <Paragraphs>252</Paragraphs>
  <Slides>61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Cambria</vt:lpstr>
      <vt:lpstr>Constantia</vt:lpstr>
      <vt:lpstr>Microsoft Sans Serif</vt:lpstr>
      <vt:lpstr>Tahoma</vt:lpstr>
      <vt:lpstr>Office Theme</vt:lpstr>
      <vt:lpstr>Document</vt:lpstr>
      <vt:lpstr>Marketing Benchmarks</vt:lpstr>
      <vt:lpstr>Agenda</vt:lpstr>
      <vt:lpstr>Introductions</vt:lpstr>
      <vt:lpstr>People are stressing out over marketing</vt:lpstr>
      <vt:lpstr>Just breathe</vt:lpstr>
      <vt:lpstr>What to do when you start to panic</vt:lpstr>
      <vt:lpstr>Know your benchmarks and track your data</vt:lpstr>
      <vt:lpstr>Changing the way we do things in marketing</vt:lpstr>
      <vt:lpstr>Integrated marketing</vt:lpstr>
      <vt:lpstr>Your brochure is the cornerstone of your marketing effort</vt:lpstr>
      <vt:lpstr>State of print marketing</vt:lpstr>
      <vt:lpstr>In our field…</vt:lpstr>
      <vt:lpstr>It’s not just our field…</vt:lpstr>
      <vt:lpstr>How do we create the best catalogs?</vt:lpstr>
      <vt:lpstr>Don’t redesign just to add your stamp</vt:lpstr>
      <vt:lpstr>The evolution of your catalog</vt:lpstr>
      <vt:lpstr>The evolution of your catalog</vt:lpstr>
      <vt:lpstr>Another example</vt:lpstr>
      <vt:lpstr>Another example</vt:lpstr>
      <vt:lpstr>Where do we start?</vt:lpstr>
      <vt:lpstr>Target your marketing!</vt:lpstr>
      <vt:lpstr>You really need to figure out</vt:lpstr>
      <vt:lpstr>Who Are Your Customers Really?</vt:lpstr>
      <vt:lpstr>PowerPoint Presentation</vt:lpstr>
      <vt:lpstr>80% of your business comes from 20%  of your customers!</vt:lpstr>
      <vt:lpstr>Segment the Market</vt:lpstr>
      <vt:lpstr>Market Segmentation</vt:lpstr>
      <vt:lpstr>Why Segment the Market?</vt:lpstr>
      <vt:lpstr>Problems Caused by NOT Identifying Primary Market Segments</vt:lpstr>
      <vt:lpstr>Using Customer Recency  &amp; Monetary Value</vt:lpstr>
      <vt:lpstr>Chart 1: Organization Participants</vt:lpstr>
      <vt:lpstr>Your Customers</vt:lpstr>
      <vt:lpstr>Chart 2: Revenue/Operating Margin</vt:lpstr>
      <vt:lpstr>Chart 3: Organization Resources</vt:lpstr>
      <vt:lpstr>Chart 4: Efficiency Strategy</vt:lpstr>
      <vt:lpstr>Who lets the dogs out?</vt:lpstr>
      <vt:lpstr>Your Seven Primary Market Segments</vt:lpstr>
      <vt:lpstr>How do I find out my seven segments?</vt:lpstr>
      <vt:lpstr>Mailing to your seven segments</vt:lpstr>
      <vt:lpstr>Next, create a powerful web site</vt:lpstr>
      <vt:lpstr>Google search: “Employee training Iowa”</vt:lpstr>
      <vt:lpstr>This ranked first in organic search</vt:lpstr>
      <vt:lpstr>“Events” means this page is updated often  Social media icons (when you scroll down) mean they have a presence there  “News” means they have inbound links from independent sites  They use the words “employee,” “training,” and “Iowa” often  </vt:lpstr>
      <vt:lpstr>You also want to monitor your Google Analytics</vt:lpstr>
      <vt:lpstr>Unique Visitors</vt:lpstr>
      <vt:lpstr>New visitors versus repeat visitors </vt:lpstr>
      <vt:lpstr>Traffic Sources</vt:lpstr>
      <vt:lpstr>Bounce Rate</vt:lpstr>
      <vt:lpstr>Length of page view</vt:lpstr>
      <vt:lpstr>Now, it’s time to generate traffic!</vt:lpstr>
      <vt:lpstr>Send Email</vt:lpstr>
      <vt:lpstr>LERN members and email</vt:lpstr>
      <vt:lpstr>LERN members and email data</vt:lpstr>
      <vt:lpstr>Create a blog</vt:lpstr>
      <vt:lpstr>PowerPoint Presentation</vt:lpstr>
      <vt:lpstr>eMarketing for lifelong learning – we rank #1 on Google</vt:lpstr>
      <vt:lpstr>Another great blog</vt:lpstr>
      <vt:lpstr>Blogging Benchmarks</vt:lpstr>
      <vt:lpstr>Next, get active on social media</vt:lpstr>
      <vt:lpstr>Summary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</dc:title>
  <dc:creator>Suzanne Kart</dc:creator>
  <cp:lastModifiedBy>Tammy Helminiak</cp:lastModifiedBy>
  <cp:revision>55</cp:revision>
  <cp:lastPrinted>2014-10-06T18:37:07Z</cp:lastPrinted>
  <dcterms:created xsi:type="dcterms:W3CDTF">2013-03-07T18:49:40Z</dcterms:created>
  <dcterms:modified xsi:type="dcterms:W3CDTF">2015-09-28T14:33:19Z</dcterms:modified>
</cp:coreProperties>
</file>