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8" r:id="rId13"/>
    <p:sldId id="267" r:id="rId14"/>
    <p:sldId id="289" r:id="rId15"/>
    <p:sldId id="290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91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92" r:id="rId32"/>
    <p:sldId id="293" r:id="rId33"/>
    <p:sldId id="294" r:id="rId34"/>
    <p:sldId id="295" r:id="rId35"/>
    <p:sldId id="286" r:id="rId36"/>
    <p:sldId id="287" r:id="rId37"/>
    <p:sldId id="285" r:id="rId38"/>
    <p:sldId id="288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333333"/>
                </a:solidFill>
                <a:latin typeface="Microsoft Sans Serif"/>
                <a:ea typeface="Microsoft Sans Serif"/>
                <a:cs typeface="Microsoft Sans Serif"/>
              </a:defRPr>
            </a:pPr>
            <a:r>
              <a:rPr lang="en-US"/>
              <a:t>How many marketing emails do you send a month?</a:t>
            </a:r>
          </a:p>
        </c:rich>
      </c:tx>
      <c:layout>
        <c:manualLayout>
          <c:xMode val="edge"/>
          <c:yMode val="edge"/>
          <c:x val="0.19444480898221053"/>
          <c:y val="3.529411764705882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312534438297591"/>
          <c:y val="0.20000028722467719"/>
          <c:w val="0.41840348714783926"/>
          <c:h val="0.70882454736981182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333333"/>
              </a:solidFill>
              <a:prstDash val="solid"/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2700">
                <a:solidFill>
                  <a:srgbClr val="333333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333333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333333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FF9966"/>
              </a:solidFill>
              <a:ln w="12700">
                <a:solidFill>
                  <a:srgbClr val="333333"/>
                </a:solidFill>
                <a:prstDash val="solid"/>
              </a:ln>
            </c:spPr>
          </c:dPt>
          <c:dLbls>
            <c:spPr>
              <a:noFill/>
              <a:ln w="25400">
                <a:noFill/>
              </a:ln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'Question 4'!$A$4:$A$8</c:f>
              <c:strCache>
                <c:ptCount val="5"/>
                <c:pt idx="0">
                  <c:v>None</c:v>
                </c:pt>
                <c:pt idx="1">
                  <c:v>One</c:v>
                </c:pt>
                <c:pt idx="2">
                  <c:v>2 - 6</c:v>
                </c:pt>
                <c:pt idx="3">
                  <c:v>7 - 10</c:v>
                </c:pt>
                <c:pt idx="4">
                  <c:v>More than 10</c:v>
                </c:pt>
              </c:strCache>
            </c:strRef>
          </c:cat>
          <c:val>
            <c:numRef>
              <c:f>'Question 4'!$C$4:$C$8</c:f>
              <c:numCache>
                <c:formatCode>0.0%</c:formatCode>
                <c:ptCount val="5"/>
                <c:pt idx="0">
                  <c:v>9.5000000000000001E-2</c:v>
                </c:pt>
                <c:pt idx="1">
                  <c:v>0.20600000000000002</c:v>
                </c:pt>
                <c:pt idx="2">
                  <c:v>0.54</c:v>
                </c:pt>
                <c:pt idx="3">
                  <c:v>6.3E-2</c:v>
                </c:pt>
                <c:pt idx="4">
                  <c:v>9.5000000000000001E-2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olidFill>
          <a:srgbClr val="EEEEEE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81944590259550887"/>
          <c:y val="0.40000061756986255"/>
          <c:w val="0.16666703120443283"/>
          <c:h val="0.31176501466728429"/>
        </c:manualLayout>
      </c:layout>
      <c:overlay val="0"/>
      <c:spPr>
        <a:solidFill>
          <a:srgbClr val="FFFFFF"/>
        </a:solidFill>
        <a:ln w="3175">
          <a:solidFill>
            <a:srgbClr val="333333"/>
          </a:solidFill>
          <a:prstDash val="solid"/>
        </a:ln>
      </c:spPr>
      <c:txPr>
        <a:bodyPr/>
        <a:lstStyle/>
        <a:p>
          <a:pPr>
            <a:defRPr sz="845" b="0" i="0" u="none" strike="noStrike" baseline="0">
              <a:solidFill>
                <a:srgbClr val="333333"/>
              </a:solidFill>
              <a:latin typeface="Microsoft Sans Serif"/>
              <a:ea typeface="Microsoft Sans Serif"/>
              <a:cs typeface="Microsoft Sans Serif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rgbClr val="EEEEEE"/>
    </a:solidFill>
    <a:ln w="3175">
      <a:solidFill>
        <a:srgbClr val="333333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333333"/>
          </a:solidFill>
          <a:latin typeface="Microsoft Sans Serif"/>
          <a:ea typeface="Microsoft Sans Serif"/>
          <a:cs typeface="Microsoft Sans Serif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333333"/>
                </a:solidFill>
                <a:latin typeface="Microsoft Sans Serif"/>
                <a:ea typeface="Microsoft Sans Serif"/>
                <a:cs typeface="Microsoft Sans Serif"/>
              </a:defRPr>
            </a:pPr>
            <a:r>
              <a:rPr lang="en-US"/>
              <a:t>Which of these social media platforms does your program use (answer as many as you use)</a:t>
            </a:r>
          </a:p>
        </c:rich>
      </c:tx>
      <c:layout>
        <c:manualLayout>
          <c:xMode val="edge"/>
          <c:yMode val="edge"/>
          <c:x val="0.12673629337999415"/>
          <c:y val="3.529411764705882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152798381887447"/>
          <c:y val="0.23235327486396321"/>
          <c:w val="0.85416811484123201"/>
          <c:h val="0.4235300200051987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333333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'Question 8'!$A$4:$A$12</c:f>
              <c:strCache>
                <c:ptCount val="9"/>
                <c:pt idx="0">
                  <c:v>Facebook</c:v>
                </c:pt>
                <c:pt idx="1">
                  <c:v>Twitter</c:v>
                </c:pt>
                <c:pt idx="2">
                  <c:v>LinkedIn</c:v>
                </c:pt>
                <c:pt idx="3">
                  <c:v>Pinterest</c:v>
                </c:pt>
                <c:pt idx="4">
                  <c:v>Instagram</c:v>
                </c:pt>
                <c:pt idx="5">
                  <c:v>Tumblr</c:v>
                </c:pt>
                <c:pt idx="6">
                  <c:v>Google+</c:v>
                </c:pt>
                <c:pt idx="7">
                  <c:v>Other</c:v>
                </c:pt>
                <c:pt idx="8">
                  <c:v>None of the above</c:v>
                </c:pt>
              </c:strCache>
            </c:strRef>
          </c:cat>
          <c:val>
            <c:numRef>
              <c:f>'Question 8'!$C$4:$C$12</c:f>
              <c:numCache>
                <c:formatCode>0.0%</c:formatCode>
                <c:ptCount val="9"/>
                <c:pt idx="0">
                  <c:v>0.8859999999999999</c:v>
                </c:pt>
                <c:pt idx="1">
                  <c:v>0.56100000000000005</c:v>
                </c:pt>
                <c:pt idx="2">
                  <c:v>0.20300000000000001</c:v>
                </c:pt>
                <c:pt idx="3">
                  <c:v>0.14599999999999999</c:v>
                </c:pt>
                <c:pt idx="4">
                  <c:v>8.900000000000001E-2</c:v>
                </c:pt>
                <c:pt idx="5">
                  <c:v>2.4E-2</c:v>
                </c:pt>
                <c:pt idx="6">
                  <c:v>0.122</c:v>
                </c:pt>
                <c:pt idx="7">
                  <c:v>7.2999999999999995E-2</c:v>
                </c:pt>
                <c:pt idx="8">
                  <c:v>8.1000000000000003E-2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2273744"/>
        <c:axId val="302279232"/>
      </c:barChart>
      <c:catAx>
        <c:axId val="302273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333333"/>
            </a:solidFill>
            <a:prstDash val="solid"/>
          </a:ln>
        </c:spPr>
        <c:txPr>
          <a:bodyPr rot="-270000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en-US"/>
          </a:p>
        </c:txPr>
        <c:crossAx val="302279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02279232"/>
        <c:scaling>
          <c:orientation val="minMax"/>
        </c:scaling>
        <c:delete val="0"/>
        <c:axPos val="l"/>
        <c:majorGridlines>
          <c:spPr>
            <a:ln w="3175">
              <a:solidFill>
                <a:srgbClr val="333333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333333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en-US"/>
          </a:p>
        </c:txPr>
        <c:crossAx val="302273744"/>
        <c:crossesAt val="1"/>
        <c:crossBetween val="between"/>
      </c:valAx>
      <c:spPr>
        <a:solidFill>
          <a:srgbClr val="EEEEEE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EEEEEE"/>
    </a:solidFill>
    <a:ln w="3175">
      <a:solidFill>
        <a:srgbClr val="333333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333333"/>
          </a:solidFill>
          <a:latin typeface="Microsoft Sans Serif"/>
          <a:ea typeface="Microsoft Sans Serif"/>
          <a:cs typeface="Microsoft Sans Serif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1A2F27-766A-48FE-959F-C2FD2539D22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8EC60C3-71E7-4B86-A2F8-ED36414C56F2}">
      <dgm:prSet phldrT="[Text]"/>
      <dgm:spPr/>
      <dgm:t>
        <a:bodyPr/>
        <a:lstStyle/>
        <a:p>
          <a:r>
            <a:rPr lang="en-US" dirty="0" smtClean="0"/>
            <a:t>Create a plan</a:t>
          </a:r>
          <a:endParaRPr lang="en-US" dirty="0"/>
        </a:p>
      </dgm:t>
    </dgm:pt>
    <dgm:pt modelId="{EA9D1ABF-C306-48F8-8F13-83B9A915D343}" type="parTrans" cxnId="{6FA3380E-692F-4601-A075-DFF4742C9750}">
      <dgm:prSet/>
      <dgm:spPr/>
      <dgm:t>
        <a:bodyPr/>
        <a:lstStyle/>
        <a:p>
          <a:endParaRPr lang="en-US"/>
        </a:p>
      </dgm:t>
    </dgm:pt>
    <dgm:pt modelId="{98F0CE1A-E0A7-498D-9983-A1317E8425A7}" type="sibTrans" cxnId="{6FA3380E-692F-4601-A075-DFF4742C9750}">
      <dgm:prSet/>
      <dgm:spPr/>
      <dgm:t>
        <a:bodyPr/>
        <a:lstStyle/>
        <a:p>
          <a:endParaRPr lang="en-US"/>
        </a:p>
      </dgm:t>
    </dgm:pt>
    <dgm:pt modelId="{360E62FA-66D0-448C-98F0-F07EDA0B8187}">
      <dgm:prSet phldrT="[Text]"/>
      <dgm:spPr/>
      <dgm:t>
        <a:bodyPr/>
        <a:lstStyle/>
        <a:p>
          <a:r>
            <a:rPr lang="en-US" dirty="0" smtClean="0"/>
            <a:t>Create a powerful website</a:t>
          </a:r>
          <a:endParaRPr lang="en-US" dirty="0"/>
        </a:p>
      </dgm:t>
    </dgm:pt>
    <dgm:pt modelId="{C827D81F-3E1E-4508-A6FB-819A4A41139E}" type="parTrans" cxnId="{DB7A0C42-E5C6-4B35-819F-AD88507EB82A}">
      <dgm:prSet/>
      <dgm:spPr/>
      <dgm:t>
        <a:bodyPr/>
        <a:lstStyle/>
        <a:p>
          <a:endParaRPr lang="en-US"/>
        </a:p>
      </dgm:t>
    </dgm:pt>
    <dgm:pt modelId="{17DF008F-553B-4F95-98C2-0B394F00375E}" type="sibTrans" cxnId="{DB7A0C42-E5C6-4B35-819F-AD88507EB82A}">
      <dgm:prSet/>
      <dgm:spPr/>
      <dgm:t>
        <a:bodyPr/>
        <a:lstStyle/>
        <a:p>
          <a:endParaRPr lang="en-US"/>
        </a:p>
      </dgm:t>
    </dgm:pt>
    <dgm:pt modelId="{66A1B2F1-9683-444A-AF0C-8AB79F2DF60C}">
      <dgm:prSet phldrT="[Text]"/>
      <dgm:spPr/>
      <dgm:t>
        <a:bodyPr/>
        <a:lstStyle/>
        <a:p>
          <a:r>
            <a:rPr lang="en-US" dirty="0" smtClean="0"/>
            <a:t>Drive people to your website</a:t>
          </a:r>
          <a:endParaRPr lang="en-US" dirty="0"/>
        </a:p>
      </dgm:t>
    </dgm:pt>
    <dgm:pt modelId="{1BF0743B-F09B-4448-ACD2-38AA6CA6EDF1}" type="parTrans" cxnId="{96920179-708A-4B09-A03C-7C9ADC6D466F}">
      <dgm:prSet/>
      <dgm:spPr/>
      <dgm:t>
        <a:bodyPr/>
        <a:lstStyle/>
        <a:p>
          <a:endParaRPr lang="en-US"/>
        </a:p>
      </dgm:t>
    </dgm:pt>
    <dgm:pt modelId="{37537D17-D126-4507-BACF-678B0FAFAC45}" type="sibTrans" cxnId="{96920179-708A-4B09-A03C-7C9ADC6D466F}">
      <dgm:prSet/>
      <dgm:spPr/>
      <dgm:t>
        <a:bodyPr/>
        <a:lstStyle/>
        <a:p>
          <a:endParaRPr lang="en-US"/>
        </a:p>
      </dgm:t>
    </dgm:pt>
    <dgm:pt modelId="{032C095B-51F9-4E60-A906-BB12670D2251}">
      <dgm:prSet/>
      <dgm:spPr/>
      <dgm:t>
        <a:bodyPr/>
        <a:lstStyle/>
        <a:p>
          <a:r>
            <a:rPr lang="en-US" dirty="0" smtClean="0"/>
            <a:t>Create a catalog</a:t>
          </a:r>
          <a:endParaRPr lang="en-US" dirty="0"/>
        </a:p>
      </dgm:t>
    </dgm:pt>
    <dgm:pt modelId="{F34469C7-22DC-40D6-B751-92C2EE60B6DC}" type="parTrans" cxnId="{10B75056-2E3A-406E-8CA7-E49D9815A798}">
      <dgm:prSet/>
      <dgm:spPr/>
      <dgm:t>
        <a:bodyPr/>
        <a:lstStyle/>
        <a:p>
          <a:endParaRPr lang="en-US"/>
        </a:p>
      </dgm:t>
    </dgm:pt>
    <dgm:pt modelId="{099E1F76-86D6-475E-89AA-7C39DE1D9B2E}" type="sibTrans" cxnId="{10B75056-2E3A-406E-8CA7-E49D9815A798}">
      <dgm:prSet/>
      <dgm:spPr/>
      <dgm:t>
        <a:bodyPr/>
        <a:lstStyle/>
        <a:p>
          <a:endParaRPr lang="en-US"/>
        </a:p>
      </dgm:t>
    </dgm:pt>
    <dgm:pt modelId="{D348C9E3-A04D-4213-9C35-2DBF6685BFE5}">
      <dgm:prSet/>
      <dgm:spPr/>
      <dgm:t>
        <a:bodyPr/>
        <a:lstStyle/>
        <a:p>
          <a:r>
            <a:rPr lang="en-US" dirty="0" smtClean="0"/>
            <a:t>Email</a:t>
          </a:r>
          <a:endParaRPr lang="en-US" dirty="0"/>
        </a:p>
      </dgm:t>
    </dgm:pt>
    <dgm:pt modelId="{B3AEDFD5-8397-4AB1-9C82-73AA5C37A86A}" type="parTrans" cxnId="{77D59365-BAD0-4F60-BF64-430BBFD9B0BC}">
      <dgm:prSet/>
      <dgm:spPr/>
      <dgm:t>
        <a:bodyPr/>
        <a:lstStyle/>
        <a:p>
          <a:endParaRPr lang="en-US"/>
        </a:p>
      </dgm:t>
    </dgm:pt>
    <dgm:pt modelId="{026C9328-2F3E-491A-955D-A96BD97298C2}" type="sibTrans" cxnId="{77D59365-BAD0-4F60-BF64-430BBFD9B0BC}">
      <dgm:prSet/>
      <dgm:spPr/>
      <dgm:t>
        <a:bodyPr/>
        <a:lstStyle/>
        <a:p>
          <a:endParaRPr lang="en-US"/>
        </a:p>
      </dgm:t>
    </dgm:pt>
    <dgm:pt modelId="{434A855F-30B0-483C-9B4F-6FB6B19A7EA8}">
      <dgm:prSet/>
      <dgm:spPr/>
      <dgm:t>
        <a:bodyPr/>
        <a:lstStyle/>
        <a:p>
          <a:r>
            <a:rPr lang="en-US" dirty="0" smtClean="0"/>
            <a:t>Blogging</a:t>
          </a:r>
          <a:endParaRPr lang="en-US" dirty="0"/>
        </a:p>
      </dgm:t>
    </dgm:pt>
    <dgm:pt modelId="{46991062-C89D-4821-91A2-56F91F33E238}" type="parTrans" cxnId="{3AB7ECDC-9826-4EFA-B95A-02F77B6262D6}">
      <dgm:prSet/>
      <dgm:spPr/>
      <dgm:t>
        <a:bodyPr/>
        <a:lstStyle/>
        <a:p>
          <a:endParaRPr lang="en-US"/>
        </a:p>
      </dgm:t>
    </dgm:pt>
    <dgm:pt modelId="{F5FCA637-74C9-4642-BA52-8BA56714B345}" type="sibTrans" cxnId="{3AB7ECDC-9826-4EFA-B95A-02F77B6262D6}">
      <dgm:prSet/>
      <dgm:spPr/>
      <dgm:t>
        <a:bodyPr/>
        <a:lstStyle/>
        <a:p>
          <a:endParaRPr lang="en-US"/>
        </a:p>
      </dgm:t>
    </dgm:pt>
    <dgm:pt modelId="{474C08C3-BBCE-48B8-A060-FE4FCFCF0ED3}">
      <dgm:prSet/>
      <dgm:spPr/>
      <dgm:t>
        <a:bodyPr/>
        <a:lstStyle/>
        <a:p>
          <a:endParaRPr lang="en-US" dirty="0"/>
        </a:p>
      </dgm:t>
    </dgm:pt>
    <dgm:pt modelId="{DA82BC70-CD76-4428-9BFC-B7A1CAFAD28C}" type="parTrans" cxnId="{CFC36626-D708-40F0-B01B-042CF1110B77}">
      <dgm:prSet/>
      <dgm:spPr/>
      <dgm:t>
        <a:bodyPr/>
        <a:lstStyle/>
        <a:p>
          <a:endParaRPr lang="en-US"/>
        </a:p>
      </dgm:t>
    </dgm:pt>
    <dgm:pt modelId="{90933591-709D-49CB-AD62-6A409465845B}" type="sibTrans" cxnId="{CFC36626-D708-40F0-B01B-042CF1110B77}">
      <dgm:prSet/>
      <dgm:spPr/>
      <dgm:t>
        <a:bodyPr/>
        <a:lstStyle/>
        <a:p>
          <a:endParaRPr lang="en-US"/>
        </a:p>
      </dgm:t>
    </dgm:pt>
    <dgm:pt modelId="{08F8BDEE-14FA-4ABD-915B-C720E40EFB31}">
      <dgm:prSet/>
      <dgm:spPr/>
      <dgm:t>
        <a:bodyPr/>
        <a:lstStyle/>
        <a:p>
          <a:r>
            <a:rPr lang="en-US" dirty="0" smtClean="0"/>
            <a:t>Social media</a:t>
          </a:r>
          <a:endParaRPr lang="en-US" dirty="0"/>
        </a:p>
      </dgm:t>
    </dgm:pt>
    <dgm:pt modelId="{6EEE86D2-BB70-44C4-8BCB-BC1B5CC1ABC5}" type="parTrans" cxnId="{5CE2F9EE-4AB2-4C83-9F0D-54B2AC1CFAB5}">
      <dgm:prSet/>
      <dgm:spPr/>
      <dgm:t>
        <a:bodyPr/>
        <a:lstStyle/>
        <a:p>
          <a:endParaRPr lang="en-US"/>
        </a:p>
      </dgm:t>
    </dgm:pt>
    <dgm:pt modelId="{391B3FDE-3EBA-46DA-8C3A-503EDA72DB14}" type="sibTrans" cxnId="{5CE2F9EE-4AB2-4C83-9F0D-54B2AC1CFAB5}">
      <dgm:prSet/>
      <dgm:spPr/>
      <dgm:t>
        <a:bodyPr/>
        <a:lstStyle/>
        <a:p>
          <a:endParaRPr lang="en-US"/>
        </a:p>
      </dgm:t>
    </dgm:pt>
    <dgm:pt modelId="{4858025F-FCE8-4BCC-B929-8CEEEB243F32}">
      <dgm:prSet/>
      <dgm:spPr/>
      <dgm:t>
        <a:bodyPr/>
        <a:lstStyle/>
        <a:p>
          <a:r>
            <a:rPr lang="en-US" dirty="0" smtClean="0"/>
            <a:t>Search engine optimization</a:t>
          </a:r>
          <a:endParaRPr lang="en-US" dirty="0"/>
        </a:p>
      </dgm:t>
    </dgm:pt>
    <dgm:pt modelId="{3280EFB0-3150-4920-936C-9414893F4ECF}" type="parTrans" cxnId="{F3424B3B-109C-4110-A4EF-568B9AEC9104}">
      <dgm:prSet/>
      <dgm:spPr/>
      <dgm:t>
        <a:bodyPr/>
        <a:lstStyle/>
        <a:p>
          <a:endParaRPr lang="en-US"/>
        </a:p>
      </dgm:t>
    </dgm:pt>
    <dgm:pt modelId="{DE1167FE-5183-4297-8DB6-BF6ED385EC8D}" type="sibTrans" cxnId="{F3424B3B-109C-4110-A4EF-568B9AEC9104}">
      <dgm:prSet/>
      <dgm:spPr/>
      <dgm:t>
        <a:bodyPr/>
        <a:lstStyle/>
        <a:p>
          <a:endParaRPr lang="en-US"/>
        </a:p>
      </dgm:t>
    </dgm:pt>
    <dgm:pt modelId="{0ACC8C9E-2362-4D92-BB7F-1D686E820F98}">
      <dgm:prSet/>
      <dgm:spPr/>
      <dgm:t>
        <a:bodyPr/>
        <a:lstStyle/>
        <a:p>
          <a:r>
            <a:rPr lang="en-US" dirty="0" smtClean="0"/>
            <a:t>Search engine optimized</a:t>
          </a:r>
          <a:endParaRPr lang="en-US" dirty="0"/>
        </a:p>
      </dgm:t>
    </dgm:pt>
    <dgm:pt modelId="{5A003910-5AEA-448D-A141-13271BA01165}" type="parTrans" cxnId="{EF11245D-D8A2-4B31-BF89-013464C724F3}">
      <dgm:prSet/>
      <dgm:spPr/>
      <dgm:t>
        <a:bodyPr/>
        <a:lstStyle/>
        <a:p>
          <a:endParaRPr lang="en-US"/>
        </a:p>
      </dgm:t>
    </dgm:pt>
    <dgm:pt modelId="{018E2E7B-15E3-4A5A-9DFD-311D071E3A42}" type="sibTrans" cxnId="{EF11245D-D8A2-4B31-BF89-013464C724F3}">
      <dgm:prSet/>
      <dgm:spPr/>
      <dgm:t>
        <a:bodyPr/>
        <a:lstStyle/>
        <a:p>
          <a:endParaRPr lang="en-US"/>
        </a:p>
      </dgm:t>
    </dgm:pt>
    <dgm:pt modelId="{2FACF2A9-F4D2-4C20-B777-42A9F3FF77BA}">
      <dgm:prSet/>
      <dgm:spPr/>
      <dgm:t>
        <a:bodyPr/>
        <a:lstStyle/>
        <a:p>
          <a:r>
            <a:rPr lang="en-US" dirty="0" smtClean="0"/>
            <a:t>Mobile optimize</a:t>
          </a:r>
          <a:endParaRPr lang="en-US" dirty="0"/>
        </a:p>
      </dgm:t>
    </dgm:pt>
    <dgm:pt modelId="{B4202943-05DC-4537-B502-77AB120D6C31}" type="parTrans" cxnId="{28D37F03-0026-4054-B542-841CAA1BA96A}">
      <dgm:prSet/>
      <dgm:spPr/>
      <dgm:t>
        <a:bodyPr/>
        <a:lstStyle/>
        <a:p>
          <a:endParaRPr lang="en-US"/>
        </a:p>
      </dgm:t>
    </dgm:pt>
    <dgm:pt modelId="{C35827A1-8D17-4DDE-864E-71F565616033}" type="sibTrans" cxnId="{28D37F03-0026-4054-B542-841CAA1BA96A}">
      <dgm:prSet/>
      <dgm:spPr/>
      <dgm:t>
        <a:bodyPr/>
        <a:lstStyle/>
        <a:p>
          <a:endParaRPr lang="en-US"/>
        </a:p>
      </dgm:t>
    </dgm:pt>
    <dgm:pt modelId="{954078BE-3755-4CD0-A645-A8C1F256CE89}">
      <dgm:prSet/>
      <dgm:spPr/>
      <dgm:t>
        <a:bodyPr/>
        <a:lstStyle/>
        <a:p>
          <a:r>
            <a:rPr lang="en-US" dirty="0" smtClean="0"/>
            <a:t>Easy to navigate</a:t>
          </a:r>
          <a:endParaRPr lang="en-US" dirty="0"/>
        </a:p>
      </dgm:t>
    </dgm:pt>
    <dgm:pt modelId="{CAE6B0F2-1E5E-4F91-8B0D-29F1E81640B0}" type="parTrans" cxnId="{0CCF5E25-AE02-47A1-8B64-8CB045EACE09}">
      <dgm:prSet/>
      <dgm:spPr/>
      <dgm:t>
        <a:bodyPr/>
        <a:lstStyle/>
        <a:p>
          <a:endParaRPr lang="en-US"/>
        </a:p>
      </dgm:t>
    </dgm:pt>
    <dgm:pt modelId="{7B297AC4-7565-457D-ADA0-059839B02DAA}" type="sibTrans" cxnId="{0CCF5E25-AE02-47A1-8B64-8CB045EACE09}">
      <dgm:prSet/>
      <dgm:spPr/>
      <dgm:t>
        <a:bodyPr/>
        <a:lstStyle/>
        <a:p>
          <a:endParaRPr lang="en-US"/>
        </a:p>
      </dgm:t>
    </dgm:pt>
    <dgm:pt modelId="{D54F26C2-1839-4FE4-A929-A11F2AEA0D82}">
      <dgm:prSet/>
      <dgm:spPr/>
      <dgm:t>
        <a:bodyPr/>
        <a:lstStyle/>
        <a:p>
          <a:r>
            <a:rPr lang="en-US" dirty="0" smtClean="0"/>
            <a:t>Success!</a:t>
          </a:r>
          <a:endParaRPr lang="en-US" dirty="0"/>
        </a:p>
      </dgm:t>
    </dgm:pt>
    <dgm:pt modelId="{F4FB4336-98F0-40B5-80C1-41D8CA98CA9B}" type="parTrans" cxnId="{10B7DA47-02F5-41FF-8D44-E970E6B2A323}">
      <dgm:prSet/>
      <dgm:spPr/>
      <dgm:t>
        <a:bodyPr/>
        <a:lstStyle/>
        <a:p>
          <a:endParaRPr lang="en-US"/>
        </a:p>
      </dgm:t>
    </dgm:pt>
    <dgm:pt modelId="{000CD184-59FB-429C-81C3-C00335950F2C}" type="sibTrans" cxnId="{10B7DA47-02F5-41FF-8D44-E970E6B2A323}">
      <dgm:prSet/>
      <dgm:spPr/>
      <dgm:t>
        <a:bodyPr/>
        <a:lstStyle/>
        <a:p>
          <a:endParaRPr lang="en-US"/>
        </a:p>
      </dgm:t>
    </dgm:pt>
    <dgm:pt modelId="{C7850F0D-5108-4F98-AF3A-41B56DB4DF01}" type="pres">
      <dgm:prSet presAssocID="{A71A2F27-766A-48FE-959F-C2FD2539D225}" presName="Name0" presStyleCnt="0">
        <dgm:presLayoutVars>
          <dgm:dir/>
          <dgm:resizeHandles val="exact"/>
        </dgm:presLayoutVars>
      </dgm:prSet>
      <dgm:spPr/>
    </dgm:pt>
    <dgm:pt modelId="{4BD308DC-AEDD-4312-979E-13F61E1E47F3}" type="pres">
      <dgm:prSet presAssocID="{68EC60C3-71E7-4B86-A2F8-ED36414C56F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DB9BCE-CF07-4E62-AC49-A6056A05FDDB}" type="pres">
      <dgm:prSet presAssocID="{98F0CE1A-E0A7-498D-9983-A1317E8425A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B2A2D0F-BCD0-429F-947D-D524D8FE6823}" type="pres">
      <dgm:prSet presAssocID="{98F0CE1A-E0A7-498D-9983-A1317E8425A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D62FF98A-A333-40FB-A7BF-C1113932733F}" type="pres">
      <dgm:prSet presAssocID="{032C095B-51F9-4E60-A906-BB12670D225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392EF6-361C-4DB5-B372-89287BAE9DFB}" type="pres">
      <dgm:prSet presAssocID="{099E1F76-86D6-475E-89AA-7C39DE1D9B2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3FD8611B-58F6-46B6-9A80-E201153226B5}" type="pres">
      <dgm:prSet presAssocID="{099E1F76-86D6-475E-89AA-7C39DE1D9B2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C9FC321A-B639-46C6-9C80-8433F310D926}" type="pres">
      <dgm:prSet presAssocID="{360E62FA-66D0-448C-98F0-F07EDA0B818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5D71B-1AF7-4472-AD47-C51904282EB2}" type="pres">
      <dgm:prSet presAssocID="{17DF008F-553B-4F95-98C2-0B394F00375E}" presName="sibTrans" presStyleLbl="sibTrans2D1" presStyleIdx="2" presStyleCnt="4"/>
      <dgm:spPr/>
      <dgm:t>
        <a:bodyPr/>
        <a:lstStyle/>
        <a:p>
          <a:endParaRPr lang="en-US"/>
        </a:p>
      </dgm:t>
    </dgm:pt>
    <dgm:pt modelId="{FBA76EEA-5278-4D46-AE01-0DCEA4CEADFF}" type="pres">
      <dgm:prSet presAssocID="{17DF008F-553B-4F95-98C2-0B394F00375E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C146E11-F7BD-4FD9-8765-894B4CD77B69}" type="pres">
      <dgm:prSet presAssocID="{66A1B2F1-9683-444A-AF0C-8AB79F2DF60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0A9C8B-F96E-4934-9359-DF21CB788D16}" type="pres">
      <dgm:prSet presAssocID="{37537D17-D126-4507-BACF-678B0FAFAC45}" presName="sibTrans" presStyleLbl="sibTrans2D1" presStyleIdx="3" presStyleCnt="4"/>
      <dgm:spPr/>
      <dgm:t>
        <a:bodyPr/>
        <a:lstStyle/>
        <a:p>
          <a:endParaRPr lang="en-US"/>
        </a:p>
      </dgm:t>
    </dgm:pt>
    <dgm:pt modelId="{F5E51195-5CEE-4E61-B535-9E2B11559458}" type="pres">
      <dgm:prSet presAssocID="{37537D17-D126-4507-BACF-678B0FAFAC45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A361CC4B-F6E4-4EA4-8424-9E1717672326}" type="pres">
      <dgm:prSet presAssocID="{D54F26C2-1839-4FE4-A929-A11F2AEA0D8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CF5E25-AE02-47A1-8B64-8CB045EACE09}" srcId="{360E62FA-66D0-448C-98F0-F07EDA0B8187}" destId="{954078BE-3755-4CD0-A645-A8C1F256CE89}" srcOrd="2" destOrd="0" parTransId="{CAE6B0F2-1E5E-4F91-8B0D-29F1E81640B0}" sibTransId="{7B297AC4-7565-457D-ADA0-059839B02DAA}"/>
    <dgm:cxn modelId="{0391B69D-DBCD-4A8E-AE57-A7CB87D8A99A}" type="presOf" srcId="{37537D17-D126-4507-BACF-678B0FAFAC45}" destId="{BE0A9C8B-F96E-4934-9359-DF21CB788D16}" srcOrd="0" destOrd="0" presId="urn:microsoft.com/office/officeart/2005/8/layout/process1"/>
    <dgm:cxn modelId="{96920179-708A-4B09-A03C-7C9ADC6D466F}" srcId="{A71A2F27-766A-48FE-959F-C2FD2539D225}" destId="{66A1B2F1-9683-444A-AF0C-8AB79F2DF60C}" srcOrd="3" destOrd="0" parTransId="{1BF0743B-F09B-4448-ACD2-38AA6CA6EDF1}" sibTransId="{37537D17-D126-4507-BACF-678B0FAFAC45}"/>
    <dgm:cxn modelId="{96F000AA-3113-4181-BC82-3737F4B5F3C4}" type="presOf" srcId="{099E1F76-86D6-475E-89AA-7C39DE1D9B2E}" destId="{3FD8611B-58F6-46B6-9A80-E201153226B5}" srcOrd="1" destOrd="0" presId="urn:microsoft.com/office/officeart/2005/8/layout/process1"/>
    <dgm:cxn modelId="{EF11245D-D8A2-4B31-BF89-013464C724F3}" srcId="{360E62FA-66D0-448C-98F0-F07EDA0B8187}" destId="{0ACC8C9E-2362-4D92-BB7F-1D686E820F98}" srcOrd="0" destOrd="0" parTransId="{5A003910-5AEA-448D-A141-13271BA01165}" sibTransId="{018E2E7B-15E3-4A5A-9DFD-311D071E3A42}"/>
    <dgm:cxn modelId="{522F474F-DFE6-4C1F-B24D-A673BAC7D57C}" type="presOf" srcId="{099E1F76-86D6-475E-89AA-7C39DE1D9B2E}" destId="{DD392EF6-361C-4DB5-B372-89287BAE9DFB}" srcOrd="0" destOrd="0" presId="urn:microsoft.com/office/officeart/2005/8/layout/process1"/>
    <dgm:cxn modelId="{AE1F3B41-DFBB-46CC-AE5D-A4724F9AE67F}" type="presOf" srcId="{A71A2F27-766A-48FE-959F-C2FD2539D225}" destId="{C7850F0D-5108-4F98-AF3A-41B56DB4DF01}" srcOrd="0" destOrd="0" presId="urn:microsoft.com/office/officeart/2005/8/layout/process1"/>
    <dgm:cxn modelId="{5874C1F5-47DD-4CB2-B74E-73B4AE3018CE}" type="presOf" srcId="{954078BE-3755-4CD0-A645-A8C1F256CE89}" destId="{C9FC321A-B639-46C6-9C80-8433F310D926}" srcOrd="0" destOrd="3" presId="urn:microsoft.com/office/officeart/2005/8/layout/process1"/>
    <dgm:cxn modelId="{3AB7ECDC-9826-4EFA-B95A-02F77B6262D6}" srcId="{66A1B2F1-9683-444A-AF0C-8AB79F2DF60C}" destId="{434A855F-30B0-483C-9B4F-6FB6B19A7EA8}" srcOrd="1" destOrd="0" parTransId="{46991062-C89D-4821-91A2-56F91F33E238}" sibTransId="{F5FCA637-74C9-4642-BA52-8BA56714B345}"/>
    <dgm:cxn modelId="{31C21B29-B1D6-4204-8158-A2F5295C2FD9}" type="presOf" srcId="{032C095B-51F9-4E60-A906-BB12670D2251}" destId="{D62FF98A-A333-40FB-A7BF-C1113932733F}" srcOrd="0" destOrd="0" presId="urn:microsoft.com/office/officeart/2005/8/layout/process1"/>
    <dgm:cxn modelId="{E25B994C-4ABA-4BA1-BBB3-E6470B2E23DC}" type="presOf" srcId="{474C08C3-BBCE-48B8-A060-FE4FCFCF0ED3}" destId="{BC146E11-F7BD-4FD9-8765-894B4CD77B69}" srcOrd="0" destOrd="5" presId="urn:microsoft.com/office/officeart/2005/8/layout/process1"/>
    <dgm:cxn modelId="{EFEFA237-6C99-431D-91C5-5D3A67B1658D}" type="presOf" srcId="{360E62FA-66D0-448C-98F0-F07EDA0B8187}" destId="{C9FC321A-B639-46C6-9C80-8433F310D926}" srcOrd="0" destOrd="0" presId="urn:microsoft.com/office/officeart/2005/8/layout/process1"/>
    <dgm:cxn modelId="{DB7A0C42-E5C6-4B35-819F-AD88507EB82A}" srcId="{A71A2F27-766A-48FE-959F-C2FD2539D225}" destId="{360E62FA-66D0-448C-98F0-F07EDA0B8187}" srcOrd="2" destOrd="0" parTransId="{C827D81F-3E1E-4508-A6FB-819A4A41139E}" sibTransId="{17DF008F-553B-4F95-98C2-0B394F00375E}"/>
    <dgm:cxn modelId="{A2352F10-B6BC-4B4C-8463-FFCD6E0CA55B}" type="presOf" srcId="{D348C9E3-A04D-4213-9C35-2DBF6685BFE5}" destId="{BC146E11-F7BD-4FD9-8765-894B4CD77B69}" srcOrd="0" destOrd="1" presId="urn:microsoft.com/office/officeart/2005/8/layout/process1"/>
    <dgm:cxn modelId="{E75A1D5C-FC52-459C-A313-C956D360EC95}" type="presOf" srcId="{2FACF2A9-F4D2-4C20-B777-42A9F3FF77BA}" destId="{C9FC321A-B639-46C6-9C80-8433F310D926}" srcOrd="0" destOrd="2" presId="urn:microsoft.com/office/officeart/2005/8/layout/process1"/>
    <dgm:cxn modelId="{10B75056-2E3A-406E-8CA7-E49D9815A798}" srcId="{A71A2F27-766A-48FE-959F-C2FD2539D225}" destId="{032C095B-51F9-4E60-A906-BB12670D2251}" srcOrd="1" destOrd="0" parTransId="{F34469C7-22DC-40D6-B751-92C2EE60B6DC}" sibTransId="{099E1F76-86D6-475E-89AA-7C39DE1D9B2E}"/>
    <dgm:cxn modelId="{ACD012E8-BDAB-4311-BE50-F5D2B245CADA}" type="presOf" srcId="{17DF008F-553B-4F95-98C2-0B394F00375E}" destId="{9665D71B-1AF7-4472-AD47-C51904282EB2}" srcOrd="0" destOrd="0" presId="urn:microsoft.com/office/officeart/2005/8/layout/process1"/>
    <dgm:cxn modelId="{1BB1FF24-AC22-454D-9E1F-AA3E1176760A}" type="presOf" srcId="{08F8BDEE-14FA-4ABD-915B-C720E40EFB31}" destId="{BC146E11-F7BD-4FD9-8765-894B4CD77B69}" srcOrd="0" destOrd="3" presId="urn:microsoft.com/office/officeart/2005/8/layout/process1"/>
    <dgm:cxn modelId="{28D37F03-0026-4054-B542-841CAA1BA96A}" srcId="{360E62FA-66D0-448C-98F0-F07EDA0B8187}" destId="{2FACF2A9-F4D2-4C20-B777-42A9F3FF77BA}" srcOrd="1" destOrd="0" parTransId="{B4202943-05DC-4537-B502-77AB120D6C31}" sibTransId="{C35827A1-8D17-4DDE-864E-71F565616033}"/>
    <dgm:cxn modelId="{F3424B3B-109C-4110-A4EF-568B9AEC9104}" srcId="{66A1B2F1-9683-444A-AF0C-8AB79F2DF60C}" destId="{4858025F-FCE8-4BCC-B929-8CEEEB243F32}" srcOrd="3" destOrd="0" parTransId="{3280EFB0-3150-4920-936C-9414893F4ECF}" sibTransId="{DE1167FE-5183-4297-8DB6-BF6ED385EC8D}"/>
    <dgm:cxn modelId="{982F6FE4-18D8-4E5A-90CE-74525C79D402}" type="presOf" srcId="{66A1B2F1-9683-444A-AF0C-8AB79F2DF60C}" destId="{BC146E11-F7BD-4FD9-8765-894B4CD77B69}" srcOrd="0" destOrd="0" presId="urn:microsoft.com/office/officeart/2005/8/layout/process1"/>
    <dgm:cxn modelId="{AA4A892D-73F0-4042-8E70-05D7EA62F81F}" type="presOf" srcId="{98F0CE1A-E0A7-498D-9983-A1317E8425A7}" destId="{C1DB9BCE-CF07-4E62-AC49-A6056A05FDDB}" srcOrd="0" destOrd="0" presId="urn:microsoft.com/office/officeart/2005/8/layout/process1"/>
    <dgm:cxn modelId="{CFC36626-D708-40F0-B01B-042CF1110B77}" srcId="{66A1B2F1-9683-444A-AF0C-8AB79F2DF60C}" destId="{474C08C3-BBCE-48B8-A060-FE4FCFCF0ED3}" srcOrd="4" destOrd="0" parTransId="{DA82BC70-CD76-4428-9BFC-B7A1CAFAD28C}" sibTransId="{90933591-709D-49CB-AD62-6A409465845B}"/>
    <dgm:cxn modelId="{77D59365-BAD0-4F60-BF64-430BBFD9B0BC}" srcId="{66A1B2F1-9683-444A-AF0C-8AB79F2DF60C}" destId="{D348C9E3-A04D-4213-9C35-2DBF6685BFE5}" srcOrd="0" destOrd="0" parTransId="{B3AEDFD5-8397-4AB1-9C82-73AA5C37A86A}" sibTransId="{026C9328-2F3E-491A-955D-A96BD97298C2}"/>
    <dgm:cxn modelId="{6FA3380E-692F-4601-A075-DFF4742C9750}" srcId="{A71A2F27-766A-48FE-959F-C2FD2539D225}" destId="{68EC60C3-71E7-4B86-A2F8-ED36414C56F2}" srcOrd="0" destOrd="0" parTransId="{EA9D1ABF-C306-48F8-8F13-83B9A915D343}" sibTransId="{98F0CE1A-E0A7-498D-9983-A1317E8425A7}"/>
    <dgm:cxn modelId="{7312478E-F1D9-42AC-9AF9-BBFCCACC57AA}" type="presOf" srcId="{68EC60C3-71E7-4B86-A2F8-ED36414C56F2}" destId="{4BD308DC-AEDD-4312-979E-13F61E1E47F3}" srcOrd="0" destOrd="0" presId="urn:microsoft.com/office/officeart/2005/8/layout/process1"/>
    <dgm:cxn modelId="{A40209E7-815C-429B-938F-A95524F5B3E2}" type="presOf" srcId="{98F0CE1A-E0A7-498D-9983-A1317E8425A7}" destId="{EB2A2D0F-BCD0-429F-947D-D524D8FE6823}" srcOrd="1" destOrd="0" presId="urn:microsoft.com/office/officeart/2005/8/layout/process1"/>
    <dgm:cxn modelId="{7FCD997B-F5DC-4AC0-A4AD-24E71533B0D3}" type="presOf" srcId="{4858025F-FCE8-4BCC-B929-8CEEEB243F32}" destId="{BC146E11-F7BD-4FD9-8765-894B4CD77B69}" srcOrd="0" destOrd="4" presId="urn:microsoft.com/office/officeart/2005/8/layout/process1"/>
    <dgm:cxn modelId="{CC4F41F6-D82E-4A8F-B979-CDF1F132D8C4}" type="presOf" srcId="{17DF008F-553B-4F95-98C2-0B394F00375E}" destId="{FBA76EEA-5278-4D46-AE01-0DCEA4CEADFF}" srcOrd="1" destOrd="0" presId="urn:microsoft.com/office/officeart/2005/8/layout/process1"/>
    <dgm:cxn modelId="{10B7DA47-02F5-41FF-8D44-E970E6B2A323}" srcId="{A71A2F27-766A-48FE-959F-C2FD2539D225}" destId="{D54F26C2-1839-4FE4-A929-A11F2AEA0D82}" srcOrd="4" destOrd="0" parTransId="{F4FB4336-98F0-40B5-80C1-41D8CA98CA9B}" sibTransId="{000CD184-59FB-429C-81C3-C00335950F2C}"/>
    <dgm:cxn modelId="{AC967551-8DDD-4D85-B309-2BA1E6F0A6AE}" type="presOf" srcId="{434A855F-30B0-483C-9B4F-6FB6B19A7EA8}" destId="{BC146E11-F7BD-4FD9-8765-894B4CD77B69}" srcOrd="0" destOrd="2" presId="urn:microsoft.com/office/officeart/2005/8/layout/process1"/>
    <dgm:cxn modelId="{5CE2F9EE-4AB2-4C83-9F0D-54B2AC1CFAB5}" srcId="{66A1B2F1-9683-444A-AF0C-8AB79F2DF60C}" destId="{08F8BDEE-14FA-4ABD-915B-C720E40EFB31}" srcOrd="2" destOrd="0" parTransId="{6EEE86D2-BB70-44C4-8BCB-BC1B5CC1ABC5}" sibTransId="{391B3FDE-3EBA-46DA-8C3A-503EDA72DB14}"/>
    <dgm:cxn modelId="{1570571C-8763-41D4-8D87-67213A594269}" type="presOf" srcId="{0ACC8C9E-2362-4D92-BB7F-1D686E820F98}" destId="{C9FC321A-B639-46C6-9C80-8433F310D926}" srcOrd="0" destOrd="1" presId="urn:microsoft.com/office/officeart/2005/8/layout/process1"/>
    <dgm:cxn modelId="{27E4EA37-8D32-46B0-9859-A2A664A80DDF}" type="presOf" srcId="{D54F26C2-1839-4FE4-A929-A11F2AEA0D82}" destId="{A361CC4B-F6E4-4EA4-8424-9E1717672326}" srcOrd="0" destOrd="0" presId="urn:microsoft.com/office/officeart/2005/8/layout/process1"/>
    <dgm:cxn modelId="{326884C7-8057-4FC9-AC42-5EB3485C1C33}" type="presOf" srcId="{37537D17-D126-4507-BACF-678B0FAFAC45}" destId="{F5E51195-5CEE-4E61-B535-9E2B11559458}" srcOrd="1" destOrd="0" presId="urn:microsoft.com/office/officeart/2005/8/layout/process1"/>
    <dgm:cxn modelId="{888B9D57-561F-489D-B33D-5BA409978DBE}" type="presParOf" srcId="{C7850F0D-5108-4F98-AF3A-41B56DB4DF01}" destId="{4BD308DC-AEDD-4312-979E-13F61E1E47F3}" srcOrd="0" destOrd="0" presId="urn:microsoft.com/office/officeart/2005/8/layout/process1"/>
    <dgm:cxn modelId="{411C29CF-2389-4244-9411-ED15EBBE46F5}" type="presParOf" srcId="{C7850F0D-5108-4F98-AF3A-41B56DB4DF01}" destId="{C1DB9BCE-CF07-4E62-AC49-A6056A05FDDB}" srcOrd="1" destOrd="0" presId="urn:microsoft.com/office/officeart/2005/8/layout/process1"/>
    <dgm:cxn modelId="{279D9A24-27D1-43FA-A602-C84B7678E29F}" type="presParOf" srcId="{C1DB9BCE-CF07-4E62-AC49-A6056A05FDDB}" destId="{EB2A2D0F-BCD0-429F-947D-D524D8FE6823}" srcOrd="0" destOrd="0" presId="urn:microsoft.com/office/officeart/2005/8/layout/process1"/>
    <dgm:cxn modelId="{5A1B5066-08A6-48ED-9292-87B270AA061D}" type="presParOf" srcId="{C7850F0D-5108-4F98-AF3A-41B56DB4DF01}" destId="{D62FF98A-A333-40FB-A7BF-C1113932733F}" srcOrd="2" destOrd="0" presId="urn:microsoft.com/office/officeart/2005/8/layout/process1"/>
    <dgm:cxn modelId="{C9097355-D432-4D6F-8581-2AD42082D332}" type="presParOf" srcId="{C7850F0D-5108-4F98-AF3A-41B56DB4DF01}" destId="{DD392EF6-361C-4DB5-B372-89287BAE9DFB}" srcOrd="3" destOrd="0" presId="urn:microsoft.com/office/officeart/2005/8/layout/process1"/>
    <dgm:cxn modelId="{4C406888-4062-4C7C-B446-16E32D341027}" type="presParOf" srcId="{DD392EF6-361C-4DB5-B372-89287BAE9DFB}" destId="{3FD8611B-58F6-46B6-9A80-E201153226B5}" srcOrd="0" destOrd="0" presId="urn:microsoft.com/office/officeart/2005/8/layout/process1"/>
    <dgm:cxn modelId="{CC27EEEA-5B7D-4756-B85D-D7A9D31804C2}" type="presParOf" srcId="{C7850F0D-5108-4F98-AF3A-41B56DB4DF01}" destId="{C9FC321A-B639-46C6-9C80-8433F310D926}" srcOrd="4" destOrd="0" presId="urn:microsoft.com/office/officeart/2005/8/layout/process1"/>
    <dgm:cxn modelId="{22B3112E-73A9-4DD1-9A03-946ECCA58451}" type="presParOf" srcId="{C7850F0D-5108-4F98-AF3A-41B56DB4DF01}" destId="{9665D71B-1AF7-4472-AD47-C51904282EB2}" srcOrd="5" destOrd="0" presId="urn:microsoft.com/office/officeart/2005/8/layout/process1"/>
    <dgm:cxn modelId="{1B5CB3D6-A0C1-4450-A7AA-312929294FD4}" type="presParOf" srcId="{9665D71B-1AF7-4472-AD47-C51904282EB2}" destId="{FBA76EEA-5278-4D46-AE01-0DCEA4CEADFF}" srcOrd="0" destOrd="0" presId="urn:microsoft.com/office/officeart/2005/8/layout/process1"/>
    <dgm:cxn modelId="{EB805A61-3B7A-4768-87A8-3DC87956DAD9}" type="presParOf" srcId="{C7850F0D-5108-4F98-AF3A-41B56DB4DF01}" destId="{BC146E11-F7BD-4FD9-8765-894B4CD77B69}" srcOrd="6" destOrd="0" presId="urn:microsoft.com/office/officeart/2005/8/layout/process1"/>
    <dgm:cxn modelId="{5A99D915-B3C2-431A-94CB-5A11E5682B27}" type="presParOf" srcId="{C7850F0D-5108-4F98-AF3A-41B56DB4DF01}" destId="{BE0A9C8B-F96E-4934-9359-DF21CB788D16}" srcOrd="7" destOrd="0" presId="urn:microsoft.com/office/officeart/2005/8/layout/process1"/>
    <dgm:cxn modelId="{C015216B-7266-4F78-8B0E-A70E5C8F97FD}" type="presParOf" srcId="{BE0A9C8B-F96E-4934-9359-DF21CB788D16}" destId="{F5E51195-5CEE-4E61-B535-9E2B11559458}" srcOrd="0" destOrd="0" presId="urn:microsoft.com/office/officeart/2005/8/layout/process1"/>
    <dgm:cxn modelId="{0B0A1487-690E-424D-A901-CACF6378FD55}" type="presParOf" srcId="{C7850F0D-5108-4F98-AF3A-41B56DB4DF01}" destId="{A361CC4B-F6E4-4EA4-8424-9E1717672326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F1FF2-C886-4394-BEBC-CBEBDA446EE2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C06F2-2775-4E66-B71D-27AED15EA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81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6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8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BE0EED-75B5-4982-B5CA-BB3F4BB21E3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8615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7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8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3FE249-BDF9-4F5B-85DD-66F8057450A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3427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4/8/2015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4/8/2015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4/8/2015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4/8/2015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4/8/2015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4/8/2015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lern.or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lern.or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Marketing on a shoestring budget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Suzanne Kart, M.A., </a:t>
            </a:r>
            <a:r>
              <a:rPr lang="en-US" dirty="0" err="1" smtClean="0"/>
              <a:t>CeP</a:t>
            </a:r>
            <a:endParaRPr lang="en-US" dirty="0" smtClean="0"/>
          </a:p>
          <a:p>
            <a:r>
              <a:rPr lang="en-US" dirty="0" smtClean="0"/>
              <a:t>Associate Vice President for Marketing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198" y="5903494"/>
            <a:ext cx="1623650" cy="70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6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LERN Members – take advantage of our free carrier route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Email </a:t>
            </a:r>
            <a:r>
              <a:rPr lang="en-US" dirty="0" smtClean="0">
                <a:hlinkClick r:id="rId2"/>
              </a:rPr>
              <a:t>info@lern.org</a:t>
            </a:r>
            <a:r>
              <a:rPr lang="en-US" dirty="0" smtClean="0"/>
              <a:t> for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14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in on digital marketing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989" y="2658222"/>
            <a:ext cx="2223655" cy="2219498"/>
          </a:xfrm>
        </p:spPr>
      </p:pic>
    </p:spTree>
    <p:extLst>
      <p:ext uri="{BB962C8B-B14F-4D97-AF65-F5344CB8AC3E}">
        <p14:creationId xmlns:p14="http://schemas.microsoft.com/office/powerpoint/2010/main" val="314764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make sure it integrates with your traditional methods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018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Powerful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Search engine </a:t>
            </a:r>
            <a:r>
              <a:rPr lang="en-US" dirty="0" smtClean="0"/>
              <a:t>optimized – nearly 90% of American consumers search the web before making a purchase (</a:t>
            </a:r>
            <a:r>
              <a:rPr lang="en-US" dirty="0" err="1" smtClean="0"/>
              <a:t>Hubspot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Mobile </a:t>
            </a:r>
            <a:r>
              <a:rPr lang="en-US" dirty="0" smtClean="0"/>
              <a:t>optimized - according </a:t>
            </a:r>
            <a:r>
              <a:rPr lang="en-US" dirty="0"/>
              <a:t>to analysts at Morgan Stanley, mobile usage will surpass desktop usage </a:t>
            </a:r>
            <a:r>
              <a:rPr lang="en-US" dirty="0" smtClean="0"/>
              <a:t>in </a:t>
            </a:r>
            <a:r>
              <a:rPr lang="en-US" dirty="0"/>
              <a:t>2015. </a:t>
            </a:r>
          </a:p>
          <a:p>
            <a:pPr lvl="0"/>
            <a:r>
              <a:rPr lang="en-US" dirty="0" smtClean="0"/>
              <a:t>Easy </a:t>
            </a:r>
            <a:r>
              <a:rPr lang="en-US" dirty="0"/>
              <a:t>to navigate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56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a non-mobile optimized site look like on your mobile device?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9623" t="16220" r="40526" b="5481"/>
          <a:stretch/>
        </p:blipFill>
        <p:spPr>
          <a:xfrm>
            <a:off x="2052104" y="1927146"/>
            <a:ext cx="2308059" cy="4930854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4528" t="2286" r="24528" b="-1"/>
          <a:stretch/>
        </p:blipFill>
        <p:spPr>
          <a:xfrm>
            <a:off x="5334000" y="2084832"/>
            <a:ext cx="4372719" cy="454310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#lern15            @suzannekart   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9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Penn State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889" t="16327" r="39815" b="6749"/>
          <a:stretch/>
        </p:blipFill>
        <p:spPr>
          <a:xfrm>
            <a:off x="4800600" y="1219200"/>
            <a:ext cx="2590800" cy="506895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#lern15            @suzannekart   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SEO</a:t>
            </a:r>
            <a:br>
              <a:rPr lang="en-US" altLang="en-US" dirty="0" smtClean="0"/>
            </a:br>
            <a:r>
              <a:rPr lang="en-US" altLang="en-US" dirty="0" smtClean="0"/>
              <a:t>Google search: “Employee training Iowa”</a:t>
            </a:r>
          </a:p>
        </p:txBody>
      </p:sp>
      <p:pic>
        <p:nvPicPr>
          <p:cNvPr id="2048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r="61111" b="4048"/>
          <a:stretch>
            <a:fillRect/>
          </a:stretch>
        </p:blipFill>
        <p:spPr>
          <a:xfrm>
            <a:off x="4910517" y="2084832"/>
            <a:ext cx="3723897" cy="4544569"/>
          </a:xfrm>
        </p:spPr>
      </p:pic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EBDB0E-0C85-4579-BC94-1B213329FDB8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7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 noGrp="1"/>
          </p:cNvSpPr>
          <p:nvPr>
            <p:ph type="title"/>
          </p:nvPr>
        </p:nvSpPr>
        <p:spPr>
          <a:xfrm>
            <a:off x="7391400" y="1905000"/>
            <a:ext cx="2895600" cy="11430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This ranked first in organic search</a:t>
            </a:r>
          </a:p>
        </p:txBody>
      </p:sp>
      <p:pic>
        <p:nvPicPr>
          <p:cNvPr id="21507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6" t="11200" r="30556" b="5040"/>
          <a:stretch>
            <a:fillRect/>
          </a:stretch>
        </p:blipFill>
        <p:spPr>
          <a:xfrm>
            <a:off x="1524000" y="152400"/>
            <a:ext cx="5562600" cy="6489700"/>
          </a:xfrm>
        </p:spPr>
      </p:pic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760A04-28A7-44B1-BE32-0AD24BDBA25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84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/>
          <p:cNvSpPr>
            <a:spLocks noGrp="1"/>
          </p:cNvSpPr>
          <p:nvPr>
            <p:ph type="title"/>
          </p:nvPr>
        </p:nvSpPr>
        <p:spPr>
          <a:xfrm>
            <a:off x="7467600" y="2971800"/>
            <a:ext cx="3200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400"/>
              <a:t>“Events” means this page is updated often</a:t>
            </a:r>
            <a:br>
              <a:rPr lang="en-US" altLang="en-US" sz="2400"/>
            </a:br>
            <a:r>
              <a:rPr lang="en-US" altLang="en-US" sz="2400"/>
              <a:t/>
            </a:r>
            <a:br>
              <a:rPr lang="en-US" altLang="en-US" sz="2400"/>
            </a:br>
            <a:r>
              <a:rPr lang="en-US" altLang="en-US" sz="2400"/>
              <a:t>Social media icons (when you scroll down) mean they have a presence there</a:t>
            </a:r>
            <a:br>
              <a:rPr lang="en-US" altLang="en-US" sz="2400"/>
            </a:br>
            <a:r>
              <a:rPr lang="en-US" altLang="en-US" sz="2400"/>
              <a:t/>
            </a:r>
            <a:br>
              <a:rPr lang="en-US" altLang="en-US" sz="2400"/>
            </a:br>
            <a:r>
              <a:rPr lang="en-US" altLang="en-US" sz="2400"/>
              <a:t>“News” means they have inbound links from independent sites</a:t>
            </a:r>
            <a:br>
              <a:rPr lang="en-US" altLang="en-US" sz="2400"/>
            </a:br>
            <a:r>
              <a:rPr lang="en-US" altLang="en-US" sz="2400"/>
              <a:t/>
            </a:r>
            <a:br>
              <a:rPr lang="en-US" altLang="en-US" sz="2400"/>
            </a:br>
            <a:r>
              <a:rPr lang="en-US" altLang="en-US" sz="2400"/>
              <a:t>They use the words “employee,” “training,” and “Iowa” often</a:t>
            </a:r>
            <a:br>
              <a:rPr lang="en-US" altLang="en-US" sz="2400"/>
            </a:br>
            <a:r>
              <a:rPr lang="en-US" altLang="en-US" sz="2400"/>
              <a:t/>
            </a:r>
            <a:br>
              <a:rPr lang="en-US" altLang="en-US" sz="2400"/>
            </a:br>
            <a:endParaRPr lang="en-US" altLang="en-US" sz="2400"/>
          </a:p>
        </p:txBody>
      </p:sp>
      <p:pic>
        <p:nvPicPr>
          <p:cNvPr id="22531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6" t="11200" r="30556" b="5040"/>
          <a:stretch>
            <a:fillRect/>
          </a:stretch>
        </p:blipFill>
        <p:spPr>
          <a:xfrm>
            <a:off x="1524000" y="152400"/>
            <a:ext cx="5562600" cy="6489700"/>
          </a:xfrm>
        </p:spPr>
      </p:pic>
      <p:cxnSp>
        <p:nvCxnSpPr>
          <p:cNvPr id="3" name="Straight Arrow Connector 2"/>
          <p:cNvCxnSpPr/>
          <p:nvPr/>
        </p:nvCxnSpPr>
        <p:spPr>
          <a:xfrm flipH="1">
            <a:off x="6121151" y="1578664"/>
            <a:ext cx="1371600" cy="502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6134644" y="2643939"/>
            <a:ext cx="1371600" cy="502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248400" y="3657600"/>
            <a:ext cx="1447800" cy="990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352801" y="1870076"/>
            <a:ext cx="4316413" cy="3540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6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FEC575-2033-446F-AFEC-B1CD316D3AA7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94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Now, it’s time to generate traffic!</a:t>
            </a:r>
            <a:endParaRPr lang="en-US" dirty="0"/>
          </a:p>
        </p:txBody>
      </p:sp>
      <p:pic>
        <p:nvPicPr>
          <p:cNvPr id="4099" name="Picture 3" descr="C:\Users\Suzanne\AppData\Local\Microsoft\Windows\Temporary Internet Files\Content.IE5\1EYTSJ2Y\MP90044235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438401"/>
            <a:ext cx="4648200" cy="315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@suzannekart @lernupdates #lern14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5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matter what your budget, you need to start with a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If you don’t know where you’re going, any road will get you there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294" y="2592387"/>
            <a:ext cx="4667250" cy="3409950"/>
          </a:xfrm>
        </p:spPr>
      </p:pic>
    </p:spTree>
    <p:extLst>
      <p:ext uri="{BB962C8B-B14F-4D97-AF65-F5344CB8AC3E}">
        <p14:creationId xmlns:p14="http://schemas.microsoft.com/office/powerpoint/2010/main" val="129034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 More 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Have your promotional emails come from a person – not just organization. For instance, you probably received emails from both William Draves and Suzanne Kart about this conference – rather than just “LERN.” Emails that come from a person are more likely to get opened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Always link back to your web site.</a:t>
            </a:r>
            <a:endParaRPr lang="en-US" dirty="0"/>
          </a:p>
          <a:p>
            <a:r>
              <a:rPr lang="en-US" dirty="0" smtClean="0"/>
              <a:t>Send </a:t>
            </a:r>
            <a:r>
              <a:rPr lang="en-US" dirty="0"/>
              <a:t>more emails to less people. You’ll get more business</a:t>
            </a:r>
            <a:r>
              <a:rPr lang="en-US" dirty="0" smtClean="0"/>
              <a:t>. If your open rate stays at 10-20% and your opt out and bounce rates are both &lt;1%, it’s working.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 descr="C:\Users\Suzanne\AppData\Local\Microsoft\Windows\Temporary Internet Files\Content.IE5\RWGDNNQO\MC90044212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4864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@suzannekart @lernupdates #lern14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6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LERN members and email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majority of LERN members (54%) send 2-6 emails a month.</a:t>
            </a:r>
          </a:p>
          <a:p>
            <a:r>
              <a:rPr lang="en-US" dirty="0" smtClean="0"/>
              <a:t>However, 9.5% still aren’t sending email promotions to their customers.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@suzannekart @lernupdates #lern14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78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blog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Organizations with blogs get 55% more traffic (</a:t>
            </a:r>
            <a:r>
              <a:rPr lang="en-US" dirty="0" err="1" smtClean="0"/>
              <a:t>Hubspot</a:t>
            </a:r>
            <a:r>
              <a:rPr lang="en-US" dirty="0" smtClean="0"/>
              <a:t>)</a:t>
            </a:r>
          </a:p>
          <a:p>
            <a:r>
              <a:rPr lang="en-US" dirty="0" smtClean="0"/>
              <a:t>Blog pages are 400% more indexed</a:t>
            </a:r>
          </a:p>
          <a:p>
            <a:r>
              <a:rPr lang="en-US" dirty="0" smtClean="0"/>
              <a:t>We know that nearly 90% of American consumers search the Internet before making a purchase. If 90% of your potential customers are searching, don’t you want to make sure your web site is at the top of the list?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@</a:t>
            </a:r>
            <a:r>
              <a:rPr lang="en-US" dirty="0" err="1" smtClean="0"/>
              <a:t>suzannekart</a:t>
            </a:r>
            <a:r>
              <a:rPr lang="en-US" dirty="0" smtClean="0"/>
              <a:t> @</a:t>
            </a:r>
            <a:r>
              <a:rPr lang="en-US" dirty="0" err="1" smtClean="0"/>
              <a:t>lernupdates</a:t>
            </a:r>
            <a:r>
              <a:rPr lang="en-US" dirty="0" smtClean="0"/>
              <a:t> #lern14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5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facts*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Nearly 40% of US companies use blogs for marketing purposes</a:t>
            </a:r>
          </a:p>
          <a:p>
            <a:r>
              <a:rPr lang="en-US" dirty="0" smtClean="0"/>
              <a:t>Organizations that blog have 55% more website visitors</a:t>
            </a:r>
          </a:p>
          <a:p>
            <a:r>
              <a:rPr lang="en-US" dirty="0" smtClean="0"/>
              <a:t>B2C companies that blog get 88% more leads/month than those who don’t (think open enrollment)</a:t>
            </a:r>
          </a:p>
          <a:p>
            <a:r>
              <a:rPr lang="en-US" dirty="0" smtClean="0"/>
              <a:t>B2B companies that blog get 67% more leads/month than those who don’t (think contract training)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0" y="6172201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*Source: An Introduction to Business Blogging , a publication by Hubspot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#lern15            @suzannekart   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2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blog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374"/>
          <a:stretch/>
        </p:blipFill>
        <p:spPr>
          <a:xfrm>
            <a:off x="1848721" y="1935891"/>
            <a:ext cx="8033239" cy="4117504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@suzannekart @lernupdates #lern14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6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Next, get active on 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Search engines use social media indicators such as how often your linked to and how often your content is shared to determine search engine ranking.</a:t>
            </a:r>
          </a:p>
          <a:p>
            <a:r>
              <a:rPr lang="en-US" dirty="0" smtClean="0"/>
              <a:t>Eight percent of LERN members are STILL not using social media to market their programs.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@suzannekart @lernupdates #lern14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42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great ideas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77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presentations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Slideshare</a:t>
            </a:r>
            <a:r>
              <a:rPr lang="en-US" dirty="0"/>
              <a:t> is among the 150 most popular websites in the world </a:t>
            </a:r>
            <a:r>
              <a:rPr lang="en-US" dirty="0" smtClean="0"/>
              <a:t>(Forbes)</a:t>
            </a:r>
          </a:p>
          <a:p>
            <a:r>
              <a:rPr lang="en-US" dirty="0" smtClean="0"/>
              <a:t>It </a:t>
            </a:r>
            <a:r>
              <a:rPr lang="en-US" dirty="0"/>
              <a:t>allows users to upload shareable presentations. It’s a bit like YouTube, you find a presentation you like and then you share it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3878" t="14258" r="22521"/>
          <a:stretch/>
        </p:blipFill>
        <p:spPr>
          <a:xfrm>
            <a:off x="6248399" y="1507958"/>
            <a:ext cx="5616200" cy="410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94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can use YouTube to do the same 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Record your presentation in </a:t>
            </a:r>
            <a:r>
              <a:rPr lang="en-US" dirty="0" err="1" smtClean="0"/>
              <a:t>Powerpoint</a:t>
            </a:r>
            <a:r>
              <a:rPr lang="en-US" dirty="0" smtClean="0"/>
              <a:t>, save as a WMV, upload to YouTube, share on your website, via social media, and email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253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you can take the show on the 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you have a great topic to speak about, you can make the presentation to local organizations</a:t>
            </a:r>
          </a:p>
          <a:p>
            <a:pPr lvl="1"/>
            <a:r>
              <a:rPr lang="en-US" dirty="0" smtClean="0"/>
              <a:t>Chamber of Commerce</a:t>
            </a:r>
          </a:p>
          <a:p>
            <a:pPr lvl="1"/>
            <a:r>
              <a:rPr lang="en-US" dirty="0" smtClean="0"/>
              <a:t>Clubs like Lions and Rotary</a:t>
            </a:r>
          </a:p>
          <a:p>
            <a:pPr lvl="1"/>
            <a:r>
              <a:rPr lang="en-US" dirty="0" smtClean="0"/>
              <a:t>Do you have a local PBS affiliate or NPR station? </a:t>
            </a:r>
          </a:p>
          <a:p>
            <a:r>
              <a:rPr lang="en-US" dirty="0" smtClean="0"/>
              <a:t>Viral marketing is not just an online thing – and it’s especially important for attracting Gen Y (</a:t>
            </a:r>
            <a:r>
              <a:rPr lang="en-US" dirty="0" err="1" smtClean="0"/>
              <a:t>Langara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015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need to decide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Who you are trying to reach</a:t>
            </a:r>
          </a:p>
          <a:p>
            <a:r>
              <a:rPr lang="en-US" dirty="0" smtClean="0"/>
              <a:t>What you want to tell them</a:t>
            </a:r>
          </a:p>
          <a:p>
            <a:r>
              <a:rPr lang="en-US" dirty="0" smtClean="0"/>
              <a:t>What you want them to do</a:t>
            </a:r>
          </a:p>
          <a:p>
            <a:r>
              <a:rPr lang="en-US" dirty="0" smtClean="0"/>
              <a:t>Where can you find them</a:t>
            </a:r>
          </a:p>
          <a:p>
            <a:r>
              <a:rPr lang="en-US" dirty="0" smtClean="0"/>
              <a:t>How will you know if you succeeded?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556" y="2286000"/>
            <a:ext cx="4022725" cy="4022725"/>
          </a:xfrm>
        </p:spPr>
      </p:pic>
    </p:spTree>
    <p:extLst>
      <p:ext uri="{BB962C8B-B14F-4D97-AF65-F5344CB8AC3E}">
        <p14:creationId xmlns:p14="http://schemas.microsoft.com/office/powerpoint/2010/main" val="176530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a free seminar (or webinar)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Engaging your key constituents makes them feel connected to your program and want to come back.</a:t>
            </a:r>
          </a:p>
          <a:p>
            <a:r>
              <a:rPr lang="en-US" dirty="0" err="1" smtClean="0"/>
              <a:t>GoToWebinar</a:t>
            </a:r>
            <a:r>
              <a:rPr lang="en-US" dirty="0" smtClean="0"/>
              <a:t> and WebEx both have free trials to test a webinar.</a:t>
            </a:r>
          </a:p>
          <a:p>
            <a:r>
              <a:rPr lang="en-US" dirty="0" err="1" smtClean="0"/>
              <a:t>Anymeeting</a:t>
            </a:r>
            <a:r>
              <a:rPr lang="en-US" dirty="0" smtClean="0"/>
              <a:t> is a free service that can accommodate up to 200 attendees.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197" y="4586438"/>
            <a:ext cx="20955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847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can’t give away anything for free – then people won’t buy what we’re selling, right?</a:t>
            </a:r>
          </a:p>
          <a:p>
            <a:r>
              <a:rPr lang="en-US" dirty="0" smtClean="0"/>
              <a:t>They’ll just take the free stuff and run, right?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#lern15            @suzannekart   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4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286000"/>
            <a:ext cx="8229600" cy="1143000"/>
          </a:xfrm>
        </p:spPr>
        <p:txBody>
          <a:bodyPr/>
          <a:lstStyle/>
          <a:p>
            <a:r>
              <a:rPr lang="en-US" dirty="0" smtClean="0"/>
              <a:t>Wrong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#lern15            @suzannekart   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3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marketing lesson from the </a:t>
            </a:r>
            <a:br>
              <a:rPr lang="en-US" dirty="0" smtClean="0"/>
            </a:br>
            <a:r>
              <a:rPr lang="en-US" dirty="0" smtClean="0"/>
              <a:t>Grateful Dead</a:t>
            </a:r>
            <a:endParaRPr lang="en-US" dirty="0"/>
          </a:p>
        </p:txBody>
      </p:sp>
      <p:pic>
        <p:nvPicPr>
          <p:cNvPr id="1026" name="Picture 2" descr="http://www.1954advance-design.com/media/gratefulde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133601"/>
            <a:ext cx="3638550" cy="3629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#lern15            @suzannekart   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6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Grateful Dead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 inbound marketers</a:t>
            </a:r>
          </a:p>
          <a:p>
            <a:r>
              <a:rPr lang="en-US" dirty="0" smtClean="0"/>
              <a:t>Most successful touring band in history with $1 billion in revenue from concert tickets.</a:t>
            </a:r>
          </a:p>
          <a:p>
            <a:r>
              <a:rPr lang="en-US" dirty="0" smtClean="0"/>
              <a:t>They let people record their concerts (free content) and share with anyone.</a:t>
            </a:r>
          </a:p>
          <a:p>
            <a:r>
              <a:rPr lang="en-US" dirty="0" smtClean="0"/>
              <a:t>This did NOT stop people from paying to see them live – it made MORE people want to see them live.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#lern15            @suzannekart   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6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Leverage your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Networking works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011423"/>
            <a:ext cx="3695070" cy="253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687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friends with a journalist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733" y="2286000"/>
            <a:ext cx="3148971" cy="4022725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Think beyond just newspaper reporters</a:t>
            </a:r>
          </a:p>
          <a:p>
            <a:pPr lvl="1"/>
            <a:r>
              <a:rPr lang="en-US" dirty="0" smtClean="0"/>
              <a:t>TV</a:t>
            </a:r>
          </a:p>
          <a:p>
            <a:pPr lvl="1"/>
            <a:r>
              <a:rPr lang="en-US" dirty="0" smtClean="0"/>
              <a:t>Online/bloggers</a:t>
            </a:r>
          </a:p>
          <a:p>
            <a:pPr lvl="1"/>
            <a:r>
              <a:rPr lang="en-US" dirty="0" smtClean="0"/>
              <a:t>Magazines</a:t>
            </a:r>
          </a:p>
          <a:p>
            <a:pPr lvl="1"/>
            <a:r>
              <a:rPr lang="en-US" dirty="0" smtClean="0"/>
              <a:t>Radio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957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Not be afraid to ask for referrals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give incentives for people to recommend you such as discounts or coupons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4881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Suzanne Kart</a:t>
            </a:r>
          </a:p>
          <a:p>
            <a:r>
              <a:rPr lang="en-US" dirty="0" smtClean="0"/>
              <a:t>kart@lern.org</a:t>
            </a:r>
            <a:endParaRPr lang="en-US" dirty="0"/>
          </a:p>
        </p:txBody>
      </p:sp>
      <p:pic>
        <p:nvPicPr>
          <p:cNvPr id="5122" name="Picture 2" descr="https://fbcdn-sphotos-h-a.akamaihd.net/hphotos-ak-xpf1/v/t1.0-9/10801790_10152653675505583_6683586093857550300_n.jpg?oh=3f20c0327bba72634cfa181ef18bd68c&amp;oe=55A18601&amp;__gda__=1436596350_3101427f9a9948fd3a0bb8b363b62551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2" t="10184" r="49683" b="55925"/>
          <a:stretch/>
        </p:blipFill>
        <p:spPr bwMode="auto">
          <a:xfrm>
            <a:off x="4018547" y="2021305"/>
            <a:ext cx="1410569" cy="166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631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most expensive, and most effective weapon in your marketing arsenal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Some 70% of your registrations originate with your print brochure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6111" t="11200" r="34259"/>
          <a:stretch/>
        </p:blipFill>
        <p:spPr>
          <a:xfrm>
            <a:off x="7127903" y="2286000"/>
            <a:ext cx="247803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7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reduce brochure reduction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Print less pages – but don’t eliminate course descriptions.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497178"/>
            <a:ext cx="2498558" cy="249855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3"/>
          <a:srcRect l="34259" t="16068" r="31482" b="1245"/>
          <a:stretch/>
        </p:blipFill>
        <p:spPr>
          <a:xfrm>
            <a:off x="2672822" y="3643798"/>
            <a:ext cx="1812952" cy="235193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981074" y="3994485"/>
            <a:ext cx="2021305" cy="1203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7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in your best customers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None/>
              <a:defRPr/>
            </a:pPr>
            <a:r>
              <a:rPr lang="en-US" i="1" dirty="0"/>
              <a:t>MAILING                    </a:t>
            </a:r>
            <a:r>
              <a:rPr lang="en-US" i="1" dirty="0" smtClean="0"/>
              <a:t>		 </a:t>
            </a:r>
            <a:r>
              <a:rPr lang="en-US" i="1" dirty="0"/>
              <a:t>RESPONSE RATE            AMOUNT</a:t>
            </a:r>
          </a:p>
          <a:p>
            <a:pPr>
              <a:spcBef>
                <a:spcPct val="40000"/>
              </a:spcBef>
              <a:buClr>
                <a:schemeClr val="tx1"/>
              </a:buClr>
              <a:buNone/>
              <a:defRPr/>
            </a:pPr>
            <a:r>
              <a:rPr lang="en-US" dirty="0"/>
              <a:t>6,000 past participants     </a:t>
            </a:r>
            <a:r>
              <a:rPr lang="en-US" dirty="0" smtClean="0"/>
              <a:t>	 </a:t>
            </a:r>
            <a:r>
              <a:rPr lang="en-US" dirty="0"/>
              <a:t>6.00%			</a:t>
            </a:r>
            <a:r>
              <a:rPr lang="en-US" dirty="0" smtClean="0"/>
              <a:t>360</a:t>
            </a:r>
            <a:endParaRPr lang="en-US" dirty="0"/>
          </a:p>
          <a:p>
            <a:pPr>
              <a:spcBef>
                <a:spcPct val="40000"/>
              </a:spcBef>
              <a:buClr>
                <a:schemeClr val="tx1"/>
              </a:buClr>
              <a:buNone/>
              <a:defRPr/>
            </a:pPr>
            <a:r>
              <a:rPr lang="en-US" dirty="0"/>
              <a:t>30,000 new participants   </a:t>
            </a:r>
            <a:r>
              <a:rPr lang="en-US" dirty="0" smtClean="0"/>
              <a:t>	 </a:t>
            </a:r>
            <a:r>
              <a:rPr lang="en-US" dirty="0"/>
              <a:t>1.00% 		</a:t>
            </a:r>
            <a:r>
              <a:rPr lang="en-US" dirty="0" smtClean="0"/>
              <a:t>	300</a:t>
            </a:r>
            <a:endParaRPr lang="en-US" dirty="0"/>
          </a:p>
          <a:p>
            <a:pPr>
              <a:spcBef>
                <a:spcPct val="40000"/>
              </a:spcBef>
              <a:buClr>
                <a:schemeClr val="tx1"/>
              </a:buClr>
              <a:buNone/>
              <a:defRPr/>
            </a:pPr>
            <a:r>
              <a:rPr lang="en-US" dirty="0"/>
              <a:t>36,000 total		      	 </a:t>
            </a:r>
            <a:r>
              <a:rPr lang="en-US" dirty="0" smtClean="0"/>
              <a:t>1.83</a:t>
            </a:r>
            <a:r>
              <a:rPr lang="en-US" dirty="0"/>
              <a:t>% 		</a:t>
            </a:r>
            <a:r>
              <a:rPr lang="en-US" dirty="0" smtClean="0"/>
              <a:t>	660</a:t>
            </a:r>
            <a:endParaRPr lang="en-US" dirty="0"/>
          </a:p>
          <a:p>
            <a:pPr>
              <a:spcBef>
                <a:spcPct val="100000"/>
              </a:spcBef>
              <a:spcAft>
                <a:spcPts val="400"/>
              </a:spcAft>
              <a:buClr>
                <a:schemeClr val="tx1"/>
              </a:buClr>
              <a:buNone/>
              <a:defRPr/>
            </a:pPr>
            <a:r>
              <a:rPr lang="en-US" dirty="0"/>
              <a:t>	Assuming the cost of each promotion is $.25, the following is the cost to get a new customer versus retaining a past participant:</a:t>
            </a:r>
          </a:p>
          <a:p>
            <a:pPr lvl="1">
              <a:spcBef>
                <a:spcPct val="40000"/>
              </a:spcBef>
              <a:defRPr/>
            </a:pPr>
            <a:r>
              <a:rPr lang="en-US" dirty="0"/>
              <a:t>$.25 X 6,000 = $1,500/360 = $4.17</a:t>
            </a:r>
          </a:p>
          <a:p>
            <a:pPr lvl="1">
              <a:spcBef>
                <a:spcPct val="40000"/>
              </a:spcBef>
              <a:defRPr/>
            </a:pPr>
            <a:r>
              <a:rPr lang="en-US" dirty="0"/>
              <a:t>$.25 X 30,000 = $7,500/300 = $25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2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LERN members – take advantage of our free market segmentation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Email </a:t>
            </a:r>
            <a:r>
              <a:rPr lang="en-US" dirty="0">
                <a:hlinkClick r:id="rId2"/>
              </a:rPr>
              <a:t>info@lern.org</a:t>
            </a:r>
            <a:r>
              <a:rPr lang="en-US" dirty="0"/>
              <a:t> for details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02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/>
          </p:cNvSpPr>
          <p:nvPr>
            <p:ph type="title"/>
          </p:nvPr>
        </p:nvSpPr>
        <p:spPr>
          <a:xfrm>
            <a:off x="1024129" y="274638"/>
            <a:ext cx="7912506" cy="1477962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Select Winning Carrier Routes </a:t>
            </a:r>
          </a:p>
        </p:txBody>
      </p:sp>
      <p:sp>
        <p:nvSpPr>
          <p:cNvPr id="26419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dirty="0" smtClean="0"/>
              <a:t>Do not mass mail to ZIP Codes!</a:t>
            </a:r>
            <a:br>
              <a:rPr lang="en-US" dirty="0" smtClean="0"/>
            </a:br>
            <a:endParaRPr lang="en-US" dirty="0" smtClean="0"/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dirty="0" smtClean="0"/>
              <a:t>Mail to past participants multiple times!</a:t>
            </a:r>
            <a:br>
              <a:rPr lang="en-US" dirty="0" smtClean="0"/>
            </a:br>
            <a:endParaRPr lang="en-US" dirty="0" smtClean="0"/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dirty="0" smtClean="0"/>
              <a:t>Target best carrier routes!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#lern14             @suzannekart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45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/>
          </p:cNvSpPr>
          <p:nvPr>
            <p:ph type="title"/>
          </p:nvPr>
        </p:nvSpPr>
        <p:spPr>
          <a:xfrm>
            <a:off x="1171075" y="274638"/>
            <a:ext cx="7765560" cy="14779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is a Carrier Route?</a:t>
            </a:r>
          </a:p>
        </p:txBody>
      </p:sp>
      <p:sp>
        <p:nvSpPr>
          <p:cNvPr id="265219" name="Rectangle 3"/>
          <p:cNvSpPr>
            <a:spLocks noGrp="1"/>
          </p:cNvSpPr>
          <p:nvPr>
            <p:ph idx="1"/>
          </p:nvPr>
        </p:nvSpPr>
        <p:spPr>
          <a:xfrm>
            <a:off x="1171075" y="2057400"/>
            <a:ext cx="8811125" cy="457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 postal carrier route is the group of addresses to which the USPS assigns the same code to aid in mail delivery.</a:t>
            </a:r>
          </a:p>
          <a:p>
            <a:pPr>
              <a:defRPr/>
            </a:pPr>
            <a:r>
              <a:rPr lang="en-US" dirty="0" smtClean="0"/>
              <a:t>These codes are 9 digits. 5 numbers for the ZIP Code, one letter for the carrier route type, and 3 numbers for the carrier route number.</a:t>
            </a:r>
          </a:p>
          <a:p>
            <a:pPr lvl="1">
              <a:defRPr/>
            </a:pPr>
            <a:r>
              <a:rPr lang="en-US" dirty="0" smtClean="0"/>
              <a:t>05055 R003</a:t>
            </a:r>
          </a:p>
          <a:p>
            <a:pPr lvl="1">
              <a:defRPr/>
            </a:pPr>
            <a:r>
              <a:rPr lang="en-US" dirty="0" smtClean="0"/>
              <a:t>12508 C007</a:t>
            </a:r>
          </a:p>
          <a:p>
            <a:pPr>
              <a:defRPr/>
            </a:pPr>
            <a:r>
              <a:rPr lang="en-US" dirty="0" smtClean="0"/>
              <a:t>Typically, each carrier route is related to where a particular mail carrier delivers.</a:t>
            </a:r>
          </a:p>
          <a:p>
            <a:pPr>
              <a:buNone/>
              <a:defRPr/>
            </a:pPr>
            <a:r>
              <a:rPr lang="en-US" dirty="0" smtClean="0"/>
              <a:t>	NOTE: C=City (by foot), R=Rural (by auto), B=PO Box, H=Highway Contract Route &amp; G=General Delivery Route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#lern14             @suzannekart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00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57</TotalTime>
  <Words>1103</Words>
  <Application>Microsoft Office PowerPoint</Application>
  <PresentationFormat>Widescreen</PresentationFormat>
  <Paragraphs>149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Calibri</vt:lpstr>
      <vt:lpstr>Microsoft Sans Serif</vt:lpstr>
      <vt:lpstr>Tw Cen MT</vt:lpstr>
      <vt:lpstr>Tw Cen MT Condensed</vt:lpstr>
      <vt:lpstr>Wingdings</vt:lpstr>
      <vt:lpstr>Wingdings 3</vt:lpstr>
      <vt:lpstr>Integral</vt:lpstr>
      <vt:lpstr>Marketing on a shoestring budget</vt:lpstr>
      <vt:lpstr>No matter what your budget, you need to start with a plan</vt:lpstr>
      <vt:lpstr>You need to decide</vt:lpstr>
      <vt:lpstr>Your most expensive, and most effective weapon in your marketing arsenal</vt:lpstr>
      <vt:lpstr>Ways to reduce brochure reduction costs</vt:lpstr>
      <vt:lpstr>Focus in your best customers</vt:lpstr>
      <vt:lpstr>LERN members – take advantage of our free market segmentation analysis</vt:lpstr>
      <vt:lpstr>Select Winning Carrier Routes </vt:lpstr>
      <vt:lpstr>What is a Carrier Route?</vt:lpstr>
      <vt:lpstr>LERN Members – take advantage of our free carrier route analysis</vt:lpstr>
      <vt:lpstr>Focus in on digital marketing</vt:lpstr>
      <vt:lpstr>But make sure it integrates with your traditional methods</vt:lpstr>
      <vt:lpstr>A Powerful website</vt:lpstr>
      <vt:lpstr>What does a non-mobile optimized site look like on your mobile device?</vt:lpstr>
      <vt:lpstr>Penn State</vt:lpstr>
      <vt:lpstr>SEO Google search: “Employee training Iowa”</vt:lpstr>
      <vt:lpstr>This ranked first in organic search</vt:lpstr>
      <vt:lpstr>“Events” means this page is updated often  Social media icons (when you scroll down) mean they have a presence there  “News” means they have inbound links from independent sites  They use the words “employee,” “training,” and “Iowa” often  </vt:lpstr>
      <vt:lpstr>Now, it’s time to generate traffic!</vt:lpstr>
      <vt:lpstr>Send More Email</vt:lpstr>
      <vt:lpstr>LERN members and email</vt:lpstr>
      <vt:lpstr>Create a blog</vt:lpstr>
      <vt:lpstr>Some facts*</vt:lpstr>
      <vt:lpstr>great blog</vt:lpstr>
      <vt:lpstr>Next, get active on social media</vt:lpstr>
      <vt:lpstr>More great ideas</vt:lpstr>
      <vt:lpstr>Create presentations</vt:lpstr>
      <vt:lpstr>You can use YouTube to do the same thing</vt:lpstr>
      <vt:lpstr>Or you can take the show on the road</vt:lpstr>
      <vt:lpstr>Do a free seminar (or webinar)</vt:lpstr>
      <vt:lpstr>FREE????</vt:lpstr>
      <vt:lpstr>Wrong</vt:lpstr>
      <vt:lpstr>A marketing lesson from the  Grateful Dead</vt:lpstr>
      <vt:lpstr>The Grateful Dead</vt:lpstr>
      <vt:lpstr>Leverage your community</vt:lpstr>
      <vt:lpstr>Make friends with a journalist</vt:lpstr>
      <vt:lpstr>Do Not be afraid to ask for referrals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on a shoestring budget</dc:title>
  <dc:creator>Suzanne Kart</dc:creator>
  <cp:lastModifiedBy>Tammy Helminiak</cp:lastModifiedBy>
  <cp:revision>9</cp:revision>
  <dcterms:created xsi:type="dcterms:W3CDTF">2015-03-31T13:47:11Z</dcterms:created>
  <dcterms:modified xsi:type="dcterms:W3CDTF">2015-04-08T17:13:36Z</dcterms:modified>
</cp:coreProperties>
</file>