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2" r:id="rId3"/>
    <p:sldId id="281" r:id="rId4"/>
    <p:sldId id="260" r:id="rId5"/>
    <p:sldId id="259" r:id="rId6"/>
    <p:sldId id="263" r:id="rId7"/>
    <p:sldId id="325" r:id="rId8"/>
    <p:sldId id="310" r:id="rId9"/>
    <p:sldId id="311" r:id="rId10"/>
    <p:sldId id="326" r:id="rId11"/>
    <p:sldId id="327" r:id="rId12"/>
    <p:sldId id="328" r:id="rId13"/>
    <p:sldId id="322" r:id="rId14"/>
    <p:sldId id="323" r:id="rId15"/>
    <p:sldId id="272" r:id="rId16"/>
    <p:sldId id="321" r:id="rId17"/>
    <p:sldId id="271" r:id="rId18"/>
    <p:sldId id="275" r:id="rId19"/>
    <p:sldId id="278" r:id="rId20"/>
    <p:sldId id="279" r:id="rId21"/>
    <p:sldId id="282" r:id="rId22"/>
    <p:sldId id="264" r:id="rId23"/>
    <p:sldId id="265" r:id="rId24"/>
    <p:sldId id="307" r:id="rId25"/>
    <p:sldId id="308" r:id="rId26"/>
    <p:sldId id="329" r:id="rId27"/>
    <p:sldId id="26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525" autoAdjust="0"/>
  </p:normalViewPr>
  <p:slideViewPr>
    <p:cSldViewPr>
      <p:cViewPr>
        <p:scale>
          <a:sx n="60" d="100"/>
          <a:sy n="60" d="100"/>
        </p:scale>
        <p:origin x="-58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81924-33A4-46F8-894E-79DA2AC5E4EE}" type="datetimeFigureOut">
              <a:rPr lang="en-US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851C5-9C43-429A-A8AB-BED3B954D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B57DA-93D4-4CC0-88A4-68E9863E39FD}" type="datetimeFigureOut">
              <a:rPr lang="en-US" smtClean="0"/>
              <a:pPr/>
              <a:t>6/29/2016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F74BD-C078-4A0A-BF1A-048E89FAC4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1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74BD-C078-4A0A-BF1A-048E89FAC4A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9A3F7-27FB-47D6-902F-44B80C17F3FA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6DC7-6D76-49E5-A921-D17C1A61A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9A3FB-0808-41AA-B276-D405BD2768EC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DE622-8FE8-4CE3-A211-88CAD69A2E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27829-C1D6-4E0D-889B-20E5EBC813DD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A7DFB-BDF7-4725-B4F2-D8BCA72BDD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3F071-CB8F-4BAE-AD8C-0448E6EB5CE9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73FD9-32B3-4FAF-ABC1-FE728DB3A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592C6-B6B2-4261-AF45-FC28828BBE65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3691-98AB-4879-97A9-3A19147BB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E72C4-0EC9-496B-B6B9-45AB922439F9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F679-5CC0-43C7-B1FD-B26A78490A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0D784-9A6D-4D4C-BBD0-8EF3CF5F798B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59AC-0EA5-4DAE-B97D-B221FCB09E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27996-B101-40A7-B688-5C3836848BE2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D924-8079-4F16-B1A8-20C139CC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D268B-4AF0-4FBB-8503-207A31754CAB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32BAE-48D7-4C0B-A293-6A836863A6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F19E2-8176-40A0-9D31-652B1A9BA638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472DDA-A8A4-40A2-AF08-1AA827CBE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6D512-FA3D-45F6-A84B-4E65A27E7197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B5B3-6A94-4646-A961-2D97A6C28E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85EB00-5860-4DF4-8FFF-082C8D876334}" type="datetimeFigureOut">
              <a:rPr lang="en-US" smtClean="0"/>
              <a:pPr>
                <a:defRPr/>
              </a:pPr>
              <a:t>6/29/2016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B4EB13-BE8B-48AD-B9EC-96FB9B404C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circl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2514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Focus on: Special Event Toolkit for Success</a:t>
            </a:r>
            <a:endParaRPr 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2"/>
            <a:ext cx="7772400" cy="2484438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500" dirty="0" smtClean="0"/>
          </a:p>
          <a:p>
            <a:pPr marR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500" dirty="0" smtClean="0"/>
          </a:p>
          <a:p>
            <a:pPr marR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500" dirty="0" smtClean="0"/>
              <a:t>LERN Webinar </a:t>
            </a:r>
          </a:p>
          <a:p>
            <a:pPr marR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500" dirty="0" smtClean="0"/>
              <a:t>2016</a:t>
            </a:r>
          </a:p>
          <a:p>
            <a:pPr marR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500" dirty="0" smtClean="0"/>
              <a:t>Lecturer:  Laura Wetherald, CPRP</a:t>
            </a:r>
          </a:p>
          <a:p>
            <a:pPr marR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500" dirty="0" smtClean="0"/>
          </a:p>
        </p:txBody>
      </p:sp>
      <p:pic>
        <p:nvPicPr>
          <p:cNvPr id="3" name="Picture 2" descr="C:\Users\lwetherald\AppData\Local\Microsoft\Windows\Temporary Internet Files\Content.IE5\D12SZ60G\MC90016059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33400"/>
            <a:ext cx="1711848" cy="197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Event Planning Tool – cont’d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5801" r="4277" b="8660"/>
          <a:stretch/>
        </p:blipFill>
        <p:spPr>
          <a:xfrm>
            <a:off x="2133600" y="914400"/>
            <a:ext cx="4254516" cy="5397795"/>
          </a:xfrm>
        </p:spPr>
      </p:pic>
    </p:spTree>
    <p:extLst>
      <p:ext uri="{BB962C8B-B14F-4D97-AF65-F5344CB8AC3E}">
        <p14:creationId xmlns:p14="http://schemas.microsoft.com/office/powerpoint/2010/main" val="8419098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Event Planning Tool –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6098" r="5814" b="8065"/>
          <a:stretch/>
        </p:blipFill>
        <p:spPr>
          <a:xfrm>
            <a:off x="2514600" y="886538"/>
            <a:ext cx="4313177" cy="5491226"/>
          </a:xfrm>
        </p:spPr>
      </p:pic>
    </p:spTree>
    <p:extLst>
      <p:ext uri="{BB962C8B-B14F-4D97-AF65-F5344CB8AC3E}">
        <p14:creationId xmlns:p14="http://schemas.microsoft.com/office/powerpoint/2010/main" val="30437691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Event Planning Tool – cont’d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5504" r="6199" b="12817"/>
          <a:stretch/>
        </p:blipFill>
        <p:spPr>
          <a:xfrm>
            <a:off x="2286000" y="942492"/>
            <a:ext cx="4343400" cy="5380336"/>
          </a:xfrm>
        </p:spPr>
      </p:pic>
    </p:spTree>
    <p:extLst>
      <p:ext uri="{BB962C8B-B14F-4D97-AF65-F5344CB8AC3E}">
        <p14:creationId xmlns:p14="http://schemas.microsoft.com/office/powerpoint/2010/main" val="12158151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157301" cy="5380037"/>
          </a:xfrm>
          <a:ln>
            <a:solidFill>
              <a:schemeClr val="accent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65412"/>
            <a:ext cx="4139982" cy="5357625"/>
          </a:xfr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Incident/Event Action Plan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Tent or Base Camp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0137"/>
            <a:ext cx="5664205" cy="3781159"/>
          </a:xfrm>
        </p:spPr>
      </p:pic>
    </p:spTree>
    <p:extLst>
      <p:ext uri="{BB962C8B-B14F-4D97-AF65-F5344CB8AC3E}">
        <p14:creationId xmlns:p14="http://schemas.microsoft.com/office/powerpoint/2010/main" val="31204640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Little Things to Remember</a:t>
            </a:r>
            <a:endParaRPr lang="en-US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838200" y="838200"/>
            <a:ext cx="3200400" cy="5486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Don’t forget the little things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1600200"/>
            <a:ext cx="3448050" cy="439415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Every Events needs an official opening, closing and thank you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Housekeeping items, Have a script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Decoration should be able to be recycled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Refreshments-simple if you can but appropriate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Space- too big or too little?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Use your time well, sometime you need to move an event along or an act or performance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Include staff, key customers to make it more memorable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53517" y="762000"/>
            <a:ext cx="37338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That may be what people remember the most!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1112" y="1524000"/>
            <a:ext cx="403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/>
              <a:t>Signage-don’t go cheap and don’t do hand written and Mack Shore you Spell Everything Rite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/>
              <a:t>Save Parking Spots for VIP’s and chairs as well.  Not everyone can stand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/>
              <a:t>Think about ADA, and how someone with a disability could enjoy the activity as </a:t>
            </a:r>
            <a:r>
              <a:rPr lang="en-US" b="1" dirty="0" smtClean="0"/>
              <a:t>well</a:t>
            </a:r>
          </a:p>
        </p:txBody>
      </p:sp>
      <p:pic>
        <p:nvPicPr>
          <p:cNvPr id="9" name="Picture 2" descr="C:\Documents and Settings\lwetherald\Local Settings\Temporary Internet Files\Content.IE5\F1EKD8EE\MCj01047580000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599" y="4109323"/>
            <a:ext cx="3133276" cy="2483214"/>
          </a:xfrm>
          <a:ln>
            <a:prstDash val="solid"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2437" indent="-342900">
              <a:buFont typeface="+mj-lt"/>
              <a:buAutoNum type="arabicPeriod"/>
              <a:defRPr/>
            </a:pPr>
            <a:r>
              <a:rPr lang="en-US" sz="2000" b="1" dirty="0" smtClean="0"/>
              <a:t>Background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/>
              <a:t>Insert a paragraph telling what the event is, what it’s all about, when it’s scheduled and any other information that might be useful to familiarize the reader with the program</a:t>
            </a:r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8262"/>
          </a:xfrm>
        </p:spPr>
        <p:txBody>
          <a:bodyPr/>
          <a:lstStyle/>
          <a:p>
            <a:pPr marL="566737" indent="-457200">
              <a:buFont typeface="+mj-lt"/>
              <a:buAutoNum type="arabicPeriod" startAt="2"/>
              <a:defRPr/>
            </a:pPr>
            <a:r>
              <a:rPr lang="en-US" sz="2000" b="1" dirty="0" smtClean="0"/>
              <a:t>Objectives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/>
              <a:t>Using bullet points, describe your critical goals.</a:t>
            </a:r>
          </a:p>
          <a:p>
            <a:pPr lvl="1">
              <a:defRPr/>
            </a:pPr>
            <a:r>
              <a:rPr lang="en-US" sz="1800" dirty="0" smtClean="0"/>
              <a:t>To the extent possible, Objectives should be quantifiable (e.g. number of attendees, tickets sold,  revenues collected, etc.</a:t>
            </a:r>
          </a:p>
          <a:p>
            <a:pPr marL="708025" lvl="1" indent="-342900">
              <a:defRPr/>
            </a:pPr>
            <a:r>
              <a:rPr lang="en-US" sz="1800" dirty="0" smtClean="0"/>
              <a:t>Ideally, objectives are a stretch, but ultimately achievable with good planning and attention to detail. The extent to which you meet your Objectives determines the success of your event</a:t>
            </a:r>
            <a:endParaRPr lang="en-US" sz="1800" b="1" dirty="0" smtClean="0"/>
          </a:p>
          <a:p>
            <a:pPr>
              <a:buFont typeface="Wingdings 3" pitchFamily="18" charset="2"/>
              <a:buNone/>
              <a:defRPr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Sample Marketing Plan Prototype:  </a:t>
            </a:r>
            <a:r>
              <a:rPr lang="en-US" u="sng" dirty="0" smtClean="0"/>
              <a:t>(Name of Event)</a:t>
            </a:r>
            <a:endParaRPr lang="en-US" u="sng" dirty="0"/>
          </a:p>
        </p:txBody>
      </p:sp>
      <p:pic>
        <p:nvPicPr>
          <p:cNvPr id="54277" name="Picture 5" descr="C:\Documents and Settings\kpotter\Local Settings\Temporary Internet Files\Content.IE5\E35DT47C\MCj039099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46874">
            <a:off x="1406208" y="3873601"/>
            <a:ext cx="19859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3200400" cy="548640"/>
          </a:xfrm>
        </p:spPr>
        <p:txBody>
          <a:bodyPr/>
          <a:lstStyle/>
          <a:p>
            <a:pPr eaLnBrk="1" hangingPunct="1"/>
            <a:r>
              <a:rPr lang="en-US" dirty="0" smtClean="0"/>
              <a:t>Risk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371600"/>
            <a:ext cx="3505200" cy="5257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16 Steps to Managing Risk……</a:t>
            </a:r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Policies</a:t>
            </a:r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Needs Assessment</a:t>
            </a:r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Goals and Objectives</a:t>
            </a:r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Program Development</a:t>
            </a:r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Supervision</a:t>
            </a:r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Rules, Regs </a:t>
            </a:r>
            <a:endParaRPr lang="en-US" dirty="0"/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SOP’s</a:t>
            </a:r>
          </a:p>
          <a:p>
            <a:pPr marL="690563" indent="-403225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Safety Inspections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31748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419600" y="838200"/>
            <a:ext cx="3200400" cy="548640"/>
          </a:xfrm>
        </p:spPr>
        <p:txBody>
          <a:bodyPr/>
          <a:lstStyle/>
          <a:p>
            <a:pPr eaLnBrk="1" hangingPunct="1"/>
            <a:r>
              <a:rPr lang="en-US" dirty="0" smtClean="0"/>
              <a:t>Management</a:t>
            </a:r>
          </a:p>
        </p:txBody>
      </p:sp>
      <p:sp>
        <p:nvSpPr>
          <p:cNvPr id="31750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371600"/>
            <a:ext cx="3521075" cy="4572000"/>
          </a:xfrm>
          <a:ln>
            <a:prstDash val="solid"/>
          </a:ln>
        </p:spPr>
        <p:txBody>
          <a:bodyPr/>
          <a:lstStyle/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Accident Reporting</a:t>
            </a:r>
          </a:p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Emergency Procedures</a:t>
            </a:r>
          </a:p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Releases and Waivers</a:t>
            </a:r>
          </a:p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Insuring Against Risk</a:t>
            </a:r>
          </a:p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In-service Training</a:t>
            </a:r>
          </a:p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Public Relations</a:t>
            </a:r>
          </a:p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Legal/Insurance and </a:t>
            </a:r>
          </a:p>
          <a:p>
            <a:pPr marL="690563" indent="-403225"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Periodic Review</a:t>
            </a:r>
          </a:p>
          <a:p>
            <a:pPr eaLnBrk="1" hangingPunct="1">
              <a:spcBef>
                <a:spcPct val="0"/>
              </a:spcBef>
            </a:pPr>
            <a:endParaRPr lang="en-US" sz="1800" dirty="0" smtClean="0"/>
          </a:p>
        </p:txBody>
      </p:sp>
      <p:pic>
        <p:nvPicPr>
          <p:cNvPr id="32775" name="Picture 2" descr="C:\Documents and Settings\lwetherald\Local Settings\Temporary Internet Files\Content.IE5\2W8N390P\MCPE0147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67200"/>
            <a:ext cx="2882773" cy="27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97280"/>
            <a:ext cx="4191000" cy="530352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does the site look like on paper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about vehicles on the site?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about Police Traffic Permits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about putting that sign across the road?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Safety first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Coming and Going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Bathrooms, I gotta go!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Moving them out in an orderly fashion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 want to be first in line! Orderly caucus</a:t>
            </a:r>
            <a:endParaRPr lang="en-US" dirty="0"/>
          </a:p>
        </p:txBody>
      </p:sp>
      <p:pic>
        <p:nvPicPr>
          <p:cNvPr id="32772" name="Picture 2" descr="C:\Documents and Settings\lwetherald\Local Settings\Temporary Internet Files\Content.IE5\2W8N390P\MPj0427674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404" y="1676400"/>
            <a:ext cx="3089596" cy="464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Layout and Traffic Flow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Maps and Site Entry and Exit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376862" cy="5376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876800" cy="40386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600" dirty="0" smtClean="0"/>
              <a:t>Introduction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600" dirty="0" smtClean="0"/>
              <a:t>Overview of the Session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600" dirty="0" smtClean="0"/>
              <a:t>Handout of Special Event Plan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600" dirty="0" smtClean="0"/>
              <a:t>Handling Questions and Webinar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2690374" cy="36428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the Session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Site Plans for Event- Where do I go?.....</a:t>
            </a:r>
            <a:endParaRPr lang="en-US" dirty="0"/>
          </a:p>
        </p:txBody>
      </p:sp>
      <p:pic>
        <p:nvPicPr>
          <p:cNvPr id="4" name="Content Placeholder 3" descr="2008 Winery Location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069518" cy="46910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Safety is paramount, Safety Checks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Centralized Equipment Depot for pick up and drop of supplies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Leaders and Supervisors should have checklist of events and festivities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Staff can have fun as well….sell the event during the event 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Open the Doors and get out of the way!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When you walk in, participants should be able to feel a whow factor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Before the Participants Arrive</a:t>
            </a:r>
            <a:endParaRPr lang="en-US" dirty="0"/>
          </a:p>
        </p:txBody>
      </p:sp>
      <p:pic>
        <p:nvPicPr>
          <p:cNvPr id="39941" name="Picture 3" descr="C:\Documents and Settings\lwetherald\Local Settings\Temporary Internet Files\Content.IE5\IDFP1P5T\MCj039837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3960582" cy="46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400812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can you do to provide attractive center pieces on a shoe string?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How you set the table?  Colors drapes can go a long way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Fresh greens can add a nice touch</a:t>
            </a:r>
            <a:r>
              <a:rPr lang="en-US" dirty="0" smtClean="0"/>
              <a:t>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Recycle decoration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099816" cy="3514344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Simple, yet elegant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Sponsors and giveaways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Borrow from Senior Centers or other facilities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When you walk in, you should think, that is a beautiful table!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Adding Flare to a Table or Area that is crying for a Great Theme</a:t>
            </a:r>
            <a:endParaRPr lang="en-US" sz="3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Making your Budget Work Large or Small</a:t>
            </a:r>
            <a:endParaRPr lang="en-US" dirty="0"/>
          </a:p>
        </p:txBody>
      </p:sp>
      <p:pic>
        <p:nvPicPr>
          <p:cNvPr id="48130" name="Picture 2" descr="C:\Documents and Settings\lwetherald\Local Settings\Temporary Internet Files\Content.IE5\MFYXENYZ\MPj0433178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6080" y="1780295"/>
            <a:ext cx="2394065" cy="2219498"/>
          </a:xfrm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6400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rebuchet MS" pitchFamily="34" charset="0"/>
              </a:rPr>
              <a:t>Stretching your Dollars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b="1" dirty="0">
                <a:latin typeface="Trebuchet MS" pitchFamily="34" charset="0"/>
              </a:rPr>
              <a:t>Trade or Barter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b="1" dirty="0">
                <a:latin typeface="Trebuchet MS" pitchFamily="34" charset="0"/>
              </a:rPr>
              <a:t>Sponsorship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b="1" dirty="0">
                <a:latin typeface="Trebuchet MS" pitchFamily="34" charset="0"/>
              </a:rPr>
              <a:t>Free Publicity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b="1" dirty="0">
                <a:latin typeface="Trebuchet MS" pitchFamily="34" charset="0"/>
              </a:rPr>
              <a:t>Partner with Advertisers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b="1" dirty="0">
                <a:latin typeface="Trebuchet MS" pitchFamily="34" charset="0"/>
              </a:rPr>
              <a:t>Raising Money from Exhibitions, Shows, Events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b="1" dirty="0">
                <a:latin typeface="Trebuchet MS" pitchFamily="34" charset="0"/>
              </a:rPr>
              <a:t>Birthday Parties or Parties within an Event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Concessions</a:t>
            </a:r>
          </a:p>
          <a:p>
            <a:endParaRPr lang="en-US" b="1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Price the event right from the start- free is not always good!</a:t>
            </a:r>
            <a:endParaRPr lang="en-US" b="1" dirty="0">
              <a:latin typeface="Trebuchet MS" pitchFamily="34" charset="0"/>
            </a:endParaRPr>
          </a:p>
          <a:p>
            <a:endParaRPr lang="en-US" b="1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124200" cy="3483864"/>
          </a:xfrm>
        </p:spPr>
        <p:txBody>
          <a:bodyPr>
            <a:normAutofit fontScale="62500" lnSpcReduction="20000"/>
          </a:bodyPr>
          <a:lstStyle/>
          <a:p>
            <a:pPr marL="273050" indent="-273050" eaLnBrk="1" hangingPunct="1">
              <a:buFont typeface="Wingdings 2" pitchFamily="18" charset="2"/>
              <a:buChar char=""/>
            </a:pPr>
            <a:endParaRPr lang="en-US" dirty="0" smtClean="0"/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en-US" dirty="0" smtClean="0"/>
              <a:t>Numbers Served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en-US" dirty="0" smtClean="0"/>
              <a:t>Publicity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en-US" dirty="0" smtClean="0"/>
              <a:t>Entrance to other Services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en-US" dirty="0" smtClean="0"/>
              <a:t>Jobs Created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en-US" dirty="0" smtClean="0"/>
              <a:t>Business Served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en-US" dirty="0" smtClean="0"/>
              <a:t>Program Prototypes were created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en-US" dirty="0" smtClean="0"/>
              <a:t>Outcome based questions?  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191000" cy="33528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Forms that Yield Results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tx1">
                    <a:tint val="85000"/>
                  </a:schemeClr>
                </a:solidFill>
              </a:rPr>
              <a:t>Make size or form length short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tx1">
                    <a:tint val="85000"/>
                  </a:schemeClr>
                </a:solidFill>
              </a:rPr>
              <a:t>Ask the right questions not ones you will not be using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tx1">
                    <a:tint val="85000"/>
                  </a:schemeClr>
                </a:solidFill>
              </a:rPr>
              <a:t>Attendees complete form on site and get something for it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tx1">
                    <a:tint val="85000"/>
                  </a:schemeClr>
                </a:solidFill>
              </a:rPr>
              <a:t>The results are compiled and shared in a PSA or on website perhaps with picture testimonials or video.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tx1">
                    <a:tint val="85000"/>
                  </a:schemeClr>
                </a:solidFill>
              </a:rPr>
              <a:t>Quick follow-up with survey monkey if you have emails</a:t>
            </a:r>
            <a:endParaRPr lang="en-US" b="1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Evaluation-Measuring Program Effectiveness in an Alternative Manner</a:t>
            </a:r>
            <a:endParaRPr lang="en-US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you goof….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00628"/>
            <a:ext cx="7772400" cy="476677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/>
              <a:t>Goofs will happen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/>
              <a:t>Goof Repair Kit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Speed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Phone not letter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Apologize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Listen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Reasons but no Excuses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Apologize again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Offer Options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Nothing Phony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Focus on Solutions quickly instead of pointing blame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400" b="1" dirty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1026" name="Picture 2" descr="C:\Users\kpotter\AppData\Local\Microsoft\Windows\Temporary Internet Files\Content.IE5\R3ZZLZOS\medium-tool-kit-0-358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67" y="914400"/>
            <a:ext cx="392545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Top Causes of Event Failure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t="5801" r="7352"/>
          <a:stretch/>
        </p:blipFill>
        <p:spPr>
          <a:xfrm>
            <a:off x="2362200" y="1371600"/>
            <a:ext cx="4114800" cy="5600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31951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 and Answers</a:t>
            </a:r>
          </a:p>
          <a:p>
            <a:pPr eaLnBrk="1" hangingPunct="1"/>
            <a:r>
              <a:rPr lang="en-US" dirty="0" smtClean="0"/>
              <a:t>Thank you </a:t>
            </a:r>
          </a:p>
          <a:p>
            <a:pPr eaLnBrk="1" hangingPunct="1"/>
            <a:r>
              <a:rPr lang="en-US" dirty="0" smtClean="0"/>
              <a:t>Email:</a:t>
            </a:r>
          </a:p>
          <a:p>
            <a:pPr eaLnBrk="1" hangingPunct="1">
              <a:buNone/>
            </a:pPr>
            <a:r>
              <a:rPr lang="en-US" sz="1600" dirty="0" smtClean="0"/>
              <a:t>lwetherald@howardcountymd.gov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Summary/Wrap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4242566" cy="28194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16488"/>
            <a:ext cx="3657600" cy="4827111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 can take a smaller proven event and make it bigger with more games, vendors, experiences, just more of a good thing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 can have a greater visibility for your efforts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 might make the evening news!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Establish or re-confirm a sense of community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Chance to celebrate a theme/time of year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dirty="0"/>
              <a:t>Have a chance to celebrate and value differences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 smtClean="0"/>
              <a:t>Events </a:t>
            </a:r>
            <a:r>
              <a:rPr lang="en-US" dirty="0"/>
              <a:t>offer choices…choices offer freedom… freedom offers likelihood of play and exploring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do a Special Event?</a:t>
            </a:r>
            <a:endParaRPr lang="en-US" dirty="0"/>
          </a:p>
        </p:txBody>
      </p:sp>
      <p:pic>
        <p:nvPicPr>
          <p:cNvPr id="8197" name="Picture 3" descr="C:\Documents and Settings\lwetherald\Local Settings\Temporary Internet Files\Content.IE5\IDFP1P5T\MCj02956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21192"/>
            <a:ext cx="2859689" cy="337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Why are we having the event? Community Involvement and Your role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7962900" cy="3505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Needs Assessments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There is no one audience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No longer can we offer a program and assume people will come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Brainstorming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Research</a:t>
            </a:r>
          </a:p>
          <a:p>
            <a:pPr marL="521208" lvl="1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b="1" dirty="0" smtClean="0">
                <a:solidFill>
                  <a:schemeClr val="tx1">
                    <a:tint val="85000"/>
                  </a:schemeClr>
                </a:solidFill>
              </a:rPr>
              <a:t>What do you want to find out about event  details? Best time, location, good parking, inclusive environment?</a:t>
            </a:r>
            <a:endParaRPr lang="en-US" sz="2400" b="1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Do Programs Need to be Special anyway?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752600"/>
            <a:ext cx="3200400" cy="5486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What is one that worked for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Special Event Theme Ideas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Ideas, where do they come from?...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Taking the theme to being off the charts to create a wonderful memory for all attendees.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What is an example of a bad title?</a:t>
            </a:r>
            <a:endParaRPr lang="en-US" dirty="0"/>
          </a:p>
        </p:txBody>
      </p:sp>
      <p:sp>
        <p:nvSpPr>
          <p:cNvPr id="12294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990600"/>
            <a:ext cx="3328416" cy="3820208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2051" name="Picture 3" descr="C:\Users\lwetherald\AppData\Local\Microsoft\Windows\Temporary Internet Files\Content.IE5\D12SZ60G\MC9000895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733800" cy="40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Adding Special Flare to An Event Location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0957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dirty="0" smtClean="0"/>
              <a:t>Your Signature…What is yours?</a:t>
            </a:r>
          </a:p>
          <a:p>
            <a:pPr eaLnBrk="1" hangingPunct="1"/>
            <a:r>
              <a:rPr lang="en-US" sz="3600" dirty="0" smtClean="0"/>
              <a:t>Our agency’s is exceptional customer service…</a:t>
            </a:r>
          </a:p>
          <a:p>
            <a:pPr eaLnBrk="1" hangingPunct="1"/>
            <a:r>
              <a:rPr lang="en-US" sz="3600" dirty="0" smtClean="0"/>
              <a:t>Who has a signature that you would recognize?</a:t>
            </a:r>
          </a:p>
          <a:p>
            <a:pPr eaLnBrk="1" hangingPunct="1"/>
            <a:r>
              <a:rPr lang="en-US" sz="3600" dirty="0" smtClean="0"/>
              <a:t>What is a signature that you would use for a theme of New Orleans? July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Event Planning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b="10173"/>
          <a:stretch/>
        </p:blipFill>
        <p:spPr>
          <a:xfrm>
            <a:off x="1752600" y="938792"/>
            <a:ext cx="5158103" cy="5614408"/>
          </a:xfrm>
          <a:ln>
            <a:solidFill>
              <a:schemeClr val="tx1"/>
            </a:solidFill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375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Event Planning Tool –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9968" r="6222" b="10711"/>
          <a:stretch/>
        </p:blipFill>
        <p:spPr>
          <a:xfrm>
            <a:off x="1981200" y="964505"/>
            <a:ext cx="4724399" cy="5642282"/>
          </a:xfrm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000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US" sz="1000" dirty="0">
                <a:latin typeface="Calibri" pitchFamily="34" charset="0"/>
                <a:cs typeface="Times New Roman" pitchFamily="18" charset="0"/>
              </a:rPr>
            </a:br>
            <a:endParaRPr lang="en-US" sz="900" dirty="0"/>
          </a:p>
          <a:p>
            <a:pPr eaLnBrk="0" hangingPunct="0"/>
            <a:r>
              <a:rPr lang="en-US" sz="1000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US" sz="1000" dirty="0">
                <a:latin typeface="Calibri" pitchFamily="34" charset="0"/>
                <a:cs typeface="Times New Roman" pitchFamily="18" charset="0"/>
              </a:rPr>
            </a:br>
            <a:endParaRPr lang="en-US" sz="900" dirty="0"/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Event Planning Tool –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7990" r="6868" b="7664"/>
          <a:stretch/>
        </p:blipFill>
        <p:spPr>
          <a:xfrm>
            <a:off x="2209800" y="1066800"/>
            <a:ext cx="4303823" cy="544126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4112</TotalTime>
  <Words>1004</Words>
  <Application>Microsoft Office PowerPoint</Application>
  <PresentationFormat>On-screen Show (4:3)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Angles</vt:lpstr>
      <vt:lpstr>Focus on: Special Event Toolkit for Success</vt:lpstr>
      <vt:lpstr>Overview of the Session</vt:lpstr>
      <vt:lpstr>Why do a Special Event?</vt:lpstr>
      <vt:lpstr>Why are we having the event? Community Involvement and Your role</vt:lpstr>
      <vt:lpstr>Why Do Programs Need to be Special anyway?</vt:lpstr>
      <vt:lpstr>Adding Special Flare to An Event Location</vt:lpstr>
      <vt:lpstr>Special Event Planning Tool</vt:lpstr>
      <vt:lpstr>Special Event Planning Tool – cont’d</vt:lpstr>
      <vt:lpstr>Special Event Planning Tool – cont’d</vt:lpstr>
      <vt:lpstr>Special Event Planning Tool – cont’d</vt:lpstr>
      <vt:lpstr>Special Event Planning Tool – cont’d</vt:lpstr>
      <vt:lpstr>Special Event Planning Tool – cont’d</vt:lpstr>
      <vt:lpstr>Incident/Event Action Plan</vt:lpstr>
      <vt:lpstr>Command Tent or Base Camp</vt:lpstr>
      <vt:lpstr>Little Things to Remember</vt:lpstr>
      <vt:lpstr>Sample Marketing Plan Prototype:  (Name of Event)</vt:lpstr>
      <vt:lpstr>Risk Management</vt:lpstr>
      <vt:lpstr>Layout and Traffic Flow</vt:lpstr>
      <vt:lpstr>Maps and Site Entry and Exit</vt:lpstr>
      <vt:lpstr>Site Plans for Event- Where do I go?.....</vt:lpstr>
      <vt:lpstr>Before the Participants Arrive</vt:lpstr>
      <vt:lpstr>Adding Flare to a Table or Area that is crying for a Great Theme</vt:lpstr>
      <vt:lpstr>Making your Budget Work Large or Small</vt:lpstr>
      <vt:lpstr>Evaluation-Measuring Program Effectiveness in an Alternative Manner</vt:lpstr>
      <vt:lpstr>When you goof….</vt:lpstr>
      <vt:lpstr>The Top Causes of Event Failure</vt:lpstr>
      <vt:lpstr>Summary/Wrap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101 putting the BAM in your Programming</dc:title>
  <dc:creator>hcrp</dc:creator>
  <cp:lastModifiedBy>Wetherald, Laura</cp:lastModifiedBy>
  <cp:revision>202</cp:revision>
  <cp:lastPrinted>2015-11-13T20:22:41Z</cp:lastPrinted>
  <dcterms:created xsi:type="dcterms:W3CDTF">2008-03-11T19:25:13Z</dcterms:created>
  <dcterms:modified xsi:type="dcterms:W3CDTF">2016-06-29T16:39:20Z</dcterms:modified>
</cp:coreProperties>
</file>