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70" r:id="rId6"/>
    <p:sldId id="271" r:id="rId7"/>
    <p:sldId id="272" r:id="rId8"/>
    <p:sldId id="273" r:id="rId9"/>
    <p:sldId id="261" r:id="rId10"/>
    <p:sldId id="262" r:id="rId11"/>
    <p:sldId id="278" r:id="rId12"/>
    <p:sldId id="281" r:id="rId13"/>
    <p:sldId id="282" r:id="rId14"/>
    <p:sldId id="263" r:id="rId15"/>
    <p:sldId id="264" r:id="rId16"/>
    <p:sldId id="274" r:id="rId17"/>
    <p:sldId id="265" r:id="rId18"/>
    <p:sldId id="275" r:id="rId19"/>
    <p:sldId id="266" r:id="rId20"/>
    <p:sldId id="276" r:id="rId21"/>
    <p:sldId id="284" r:id="rId22"/>
    <p:sldId id="277" r:id="rId23"/>
    <p:sldId id="267" r:id="rId24"/>
    <p:sldId id="268" r:id="rId25"/>
    <p:sldId id="269" r:id="rId26"/>
    <p:sldId id="279" r:id="rId27"/>
    <p:sldId id="280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376BE-DEEA-4C72-8A8C-5E13FC98659C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6A1EC-F412-4690-B340-88140C9B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A1EC-F412-4690-B340-88140C9B07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3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18D132-3F2C-4E68-8662-10738767E0F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681E1F-52F9-4B10-B48D-681824AFA4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lern.org/applications/imagegallery/index.cfm?app=imagegallery&amp;section=documents&amp;action=view&amp;image=930&amp;CFID=1860629&amp;CFTOKEN=8410f4f7b10f76d8-882F9538-7E90-5604-C957BAB401BBFE3A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Streamlining </a:t>
            </a:r>
            <a:r>
              <a:rPr lang="en-US" dirty="0" smtClean="0"/>
              <a:t>Brochure </a:t>
            </a:r>
            <a:r>
              <a:rPr lang="en-US" dirty="0"/>
              <a:t>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Brendan Marsello</a:t>
            </a:r>
          </a:p>
          <a:p>
            <a:r>
              <a:rPr lang="en-US" dirty="0" smtClean="0"/>
              <a:t>2013 LERN Annual Conference</a:t>
            </a:r>
          </a:p>
          <a:p>
            <a:r>
              <a:rPr lang="en-US" dirty="0" smtClean="0"/>
              <a:t>November 22</a:t>
            </a:r>
            <a:r>
              <a:rPr lang="en-US" baseline="30000" dirty="0" smtClean="0"/>
              <a:t>nd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6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Try to have 20% new classes (80/20 Principle)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Find topics your students want!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Plan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4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9096"/>
            <a:ext cx="8229600" cy="30500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plan (5-6 weeks)</a:t>
            </a:r>
          </a:p>
          <a:p>
            <a:r>
              <a:rPr lang="en-US" dirty="0" smtClean="0"/>
              <a:t>New instructor interviews (5-6 weeks)</a:t>
            </a:r>
          </a:p>
          <a:p>
            <a:r>
              <a:rPr lang="en-US" dirty="0" smtClean="0"/>
              <a:t>Emails to instructors for dates (5-6 weeks)</a:t>
            </a:r>
          </a:p>
          <a:p>
            <a:r>
              <a:rPr lang="en-US" dirty="0" smtClean="0"/>
              <a:t>Build classes on website (4 weeks)</a:t>
            </a:r>
          </a:p>
          <a:p>
            <a:r>
              <a:rPr lang="en-US" dirty="0" smtClean="0"/>
              <a:t>Send confirmations to instructors (3 weeks)</a:t>
            </a:r>
          </a:p>
          <a:p>
            <a:r>
              <a:rPr lang="en-US" dirty="0" smtClean="0"/>
              <a:t>Extract class info and send to graphic designer (3 weeks)</a:t>
            </a:r>
          </a:p>
          <a:p>
            <a:r>
              <a:rPr lang="en-US" dirty="0" smtClean="0"/>
              <a:t>Proof extract in template (2.5 weeks)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(time to print date)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2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Update and return to graphic </a:t>
            </a:r>
            <a:r>
              <a:rPr lang="en-US" dirty="0" smtClean="0"/>
              <a:t>designer (2weeks)</a:t>
            </a:r>
            <a:endParaRPr lang="en-US" dirty="0"/>
          </a:p>
          <a:p>
            <a:r>
              <a:rPr lang="en-US" dirty="0"/>
              <a:t>Provide ideas for covers and </a:t>
            </a:r>
            <a:r>
              <a:rPr lang="en-US" dirty="0" smtClean="0"/>
              <a:t>features (2 weeks)</a:t>
            </a:r>
            <a:endParaRPr lang="en-US" dirty="0"/>
          </a:p>
          <a:p>
            <a:r>
              <a:rPr lang="en-US" dirty="0"/>
              <a:t>Proof final </a:t>
            </a:r>
            <a:r>
              <a:rPr lang="en-US" dirty="0" smtClean="0"/>
              <a:t>draft (1.5 weeks)</a:t>
            </a:r>
            <a:endParaRPr lang="en-US" dirty="0"/>
          </a:p>
          <a:p>
            <a:r>
              <a:rPr lang="en-US" dirty="0" smtClean="0"/>
              <a:t>Extract mailing list and send to printer (1 week)</a:t>
            </a:r>
          </a:p>
          <a:p>
            <a:r>
              <a:rPr lang="en-US" dirty="0" smtClean="0"/>
              <a:t>Graphic designer delivers .</a:t>
            </a:r>
            <a:r>
              <a:rPr lang="en-US" dirty="0" err="1" smtClean="0"/>
              <a:t>pdf</a:t>
            </a:r>
            <a:r>
              <a:rPr lang="en-US" dirty="0" smtClean="0"/>
              <a:t> to printer (1 week)</a:t>
            </a:r>
          </a:p>
          <a:p>
            <a:r>
              <a:rPr lang="en-US" dirty="0" smtClean="0"/>
              <a:t>Printer delivers catalogs to post office and distributor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2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You only have to enter class information once and it integrates with the catalog, website and online registration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Less time and fewer human errors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Formatting looks uniform to the student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Catalog/Website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6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Template allows you to pull a uniform extract every time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Helps you streamline the process of getting the catalog to the graphic designer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Saves you the time of putting it together by hand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Once dialed in, this process becomes very easy and fast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an Extract Template</a:t>
            </a:r>
          </a:p>
        </p:txBody>
      </p:sp>
    </p:spTree>
    <p:extLst>
      <p:ext uri="{BB962C8B-B14F-4D97-AF65-F5344CB8AC3E}">
        <p14:creationId xmlns:p14="http://schemas.microsoft.com/office/powerpoint/2010/main" val="16040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5711"/>
            <a:ext cx="8229600" cy="31368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Send an email (automated or by hand) to all instructors for them to proof/confirm their class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Give them a deadline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Present them with all the class info in the email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Let them know that if you don’t hear back, we assume its alright!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Confirmation </a:t>
            </a:r>
          </a:p>
        </p:txBody>
      </p:sp>
    </p:spTree>
    <p:extLst>
      <p:ext uri="{BB962C8B-B14F-4D97-AF65-F5344CB8AC3E}">
        <p14:creationId xmlns:p14="http://schemas.microsoft.com/office/powerpoint/2010/main" val="36785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1600200"/>
            <a:ext cx="8059275" cy="42963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Confirmation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2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Streamline your relationship with your graphic designer</a:t>
            </a:r>
          </a:p>
          <a:p>
            <a:pPr lvl="1"/>
            <a:r>
              <a:rPr lang="en-US" dirty="0" smtClean="0"/>
              <a:t>Designer should use a template for consistency and ease</a:t>
            </a:r>
          </a:p>
          <a:p>
            <a:pPr lvl="1"/>
            <a:r>
              <a:rPr lang="en-US" dirty="0" smtClean="0"/>
              <a:t>Proof the catalog in the template</a:t>
            </a:r>
          </a:p>
          <a:p>
            <a:pPr lvl="1"/>
            <a:r>
              <a:rPr lang="en-US" dirty="0" smtClean="0"/>
              <a:t>Provide the designer with ideas for covers, features and </a:t>
            </a:r>
            <a:r>
              <a:rPr lang="en-US" dirty="0"/>
              <a:t>p</a:t>
            </a:r>
            <a:r>
              <a:rPr lang="en-US" dirty="0" smtClean="0"/>
              <a:t>ictures</a:t>
            </a:r>
          </a:p>
          <a:p>
            <a:pPr lvl="1"/>
            <a:r>
              <a:rPr lang="en-US" dirty="0" smtClean="0"/>
              <a:t>We use Mary Lynch (</a:t>
            </a:r>
            <a:r>
              <a:rPr lang="en-US" dirty="0" err="1" smtClean="0"/>
              <a:t>DatatoDesign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Brendan Marsello</a:t>
            </a:r>
          </a:p>
          <a:p>
            <a:r>
              <a:rPr lang="en-US" dirty="0" smtClean="0"/>
              <a:t>Learning Connection/George Washington University</a:t>
            </a:r>
          </a:p>
          <a:p>
            <a:r>
              <a:rPr lang="en-US" dirty="0" smtClean="0"/>
              <a:t>Works primarily on programing, catalog production and the website</a:t>
            </a:r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13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ur-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144000" cy="65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3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 rough draft in the 1</a:t>
            </a:r>
            <a:r>
              <a:rPr lang="en-US" baseline="30000" dirty="0" smtClean="0"/>
              <a:t>st</a:t>
            </a:r>
            <a:r>
              <a:rPr lang="en-US" dirty="0" smtClean="0"/>
              <a:t> pour</a:t>
            </a:r>
          </a:p>
          <a:p>
            <a:r>
              <a:rPr lang="en-US" dirty="0" smtClean="0"/>
              <a:t>Allows you to see what students will see</a:t>
            </a:r>
          </a:p>
          <a:p>
            <a:r>
              <a:rPr lang="en-US" dirty="0" smtClean="0"/>
              <a:t>Double check dates, times, number of sessions and prices.</a:t>
            </a:r>
          </a:p>
          <a:p>
            <a:r>
              <a:rPr lang="en-US" dirty="0" smtClean="0"/>
              <a:t>Read descriptions from the view point of a student</a:t>
            </a:r>
          </a:p>
          <a:p>
            <a:r>
              <a:rPr lang="en-US" dirty="0" smtClean="0"/>
              <a:t>The final proof should be for visuals and layout, not for content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Proofing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4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Covers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2895600" cy="38607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2207"/>
            <a:ext cx="2972396" cy="3963193"/>
          </a:xfrm>
        </p:spPr>
      </p:pic>
    </p:spTree>
    <p:extLst>
      <p:ext uri="{BB962C8B-B14F-4D97-AF65-F5344CB8AC3E}">
        <p14:creationId xmlns:p14="http://schemas.microsoft.com/office/powerpoint/2010/main" val="6526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 your best students (those that have bought something!) </a:t>
            </a:r>
          </a:p>
          <a:p>
            <a:r>
              <a:rPr lang="en-US" dirty="0" smtClean="0"/>
              <a:t>Also target recent activity (catalog request, created profile) </a:t>
            </a:r>
          </a:p>
          <a:p>
            <a:r>
              <a:rPr lang="en-US" dirty="0"/>
              <a:t>The more postage goes up, the more important each individual catalog </a:t>
            </a:r>
            <a:r>
              <a:rPr lang="en-US" dirty="0" smtClean="0"/>
              <a:t>gets</a:t>
            </a:r>
          </a:p>
          <a:p>
            <a:r>
              <a:rPr lang="en-US" dirty="0" smtClean="0"/>
              <a:t>Two mailing for each catalog (use two covers)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Mailing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someone that knows the area</a:t>
            </a:r>
          </a:p>
          <a:p>
            <a:r>
              <a:rPr lang="en-US" dirty="0" smtClean="0"/>
              <a:t>Track where catalogs are picked up the fastest</a:t>
            </a:r>
          </a:p>
          <a:p>
            <a:r>
              <a:rPr lang="en-US" dirty="0" smtClean="0"/>
              <a:t>Make them visible – this is also a marketing opportunity </a:t>
            </a:r>
          </a:p>
          <a:p>
            <a:r>
              <a:rPr lang="en-US" dirty="0" smtClean="0"/>
              <a:t>Be consistent with your best locations, some people always return to one spot</a:t>
            </a:r>
          </a:p>
          <a:p>
            <a:r>
              <a:rPr lang="en-US" dirty="0" smtClean="0"/>
              <a:t>Distribute twice per catalog (preferably with different covers)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for catalog request, make it easy</a:t>
            </a:r>
          </a:p>
          <a:p>
            <a:r>
              <a:rPr lang="en-US" dirty="0" smtClean="0"/>
              <a:t>Display the current catalog cover</a:t>
            </a:r>
          </a:p>
          <a:p>
            <a:r>
              <a:rPr lang="en-US" dirty="0" smtClean="0"/>
              <a:t>Link to a .</a:t>
            </a:r>
            <a:r>
              <a:rPr lang="en-US" dirty="0" err="1" smtClean="0"/>
              <a:t>pdf</a:t>
            </a:r>
            <a:r>
              <a:rPr lang="en-US" dirty="0" smtClean="0"/>
              <a:t> catalog or a Digital Brochure	</a:t>
            </a:r>
          </a:p>
          <a:p>
            <a:pPr lvl="1"/>
            <a:r>
              <a:rPr lang="en-US" dirty="0" smtClean="0"/>
              <a:t>Integrate the Digital Brochure and link classes to registration</a:t>
            </a:r>
          </a:p>
          <a:p>
            <a:endParaRPr lang="en-US" dirty="0" smtClean="0"/>
          </a:p>
          <a:p>
            <a:r>
              <a:rPr lang="en-US" dirty="0" smtClean="0"/>
              <a:t>Use a </a:t>
            </a:r>
            <a:r>
              <a:rPr lang="en-US" dirty="0"/>
              <a:t>G</a:t>
            </a:r>
            <a:r>
              <a:rPr lang="en-US" dirty="0" smtClean="0"/>
              <a:t>oogle calendar to allow students to visualize the class schedule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5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Brochure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0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58" y="1481138"/>
            <a:ext cx="6816684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47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Please ask any questions</a:t>
            </a:r>
          </a:p>
          <a:p>
            <a:endParaRPr lang="en-US" dirty="0" smtClean="0"/>
          </a:p>
          <a:p>
            <a:r>
              <a:rPr lang="en-US" dirty="0" smtClean="0"/>
              <a:t>brendan@learnconnect.com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7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business in the Rhode Island area for 32 years</a:t>
            </a:r>
          </a:p>
          <a:p>
            <a:r>
              <a:rPr lang="en-US" dirty="0" smtClean="0"/>
              <a:t>Learning Connection has produced over 190 catalogs</a:t>
            </a:r>
          </a:p>
          <a:p>
            <a:r>
              <a:rPr lang="en-US" dirty="0"/>
              <a:t>Though distribution and volume have changed, our catalog is still our most important marking tool</a:t>
            </a:r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4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promotion is still </a:t>
            </a:r>
            <a:r>
              <a:rPr lang="en-US" dirty="0"/>
              <a:t>i</a:t>
            </a:r>
            <a:r>
              <a:rPr lang="en-US" dirty="0" smtClean="0"/>
              <a:t>mportant, 75% of our sales come from the catalog</a:t>
            </a:r>
          </a:p>
          <a:p>
            <a:r>
              <a:rPr lang="en-US" dirty="0" smtClean="0"/>
              <a:t>The catalog and website must work together</a:t>
            </a:r>
          </a:p>
          <a:p>
            <a:pPr lvl="1"/>
            <a:r>
              <a:rPr lang="en-US" dirty="0" smtClean="0"/>
              <a:t>Design (look, categories)</a:t>
            </a:r>
          </a:p>
          <a:p>
            <a:pPr lvl="1"/>
            <a:r>
              <a:rPr lang="en-US" dirty="0" smtClean="0"/>
              <a:t>Branding</a:t>
            </a:r>
          </a:p>
          <a:p>
            <a:pPr lvl="1"/>
            <a:r>
              <a:rPr lang="en-US" dirty="0" smtClean="0"/>
              <a:t>Digital Catalog (.</a:t>
            </a:r>
            <a:r>
              <a:rPr lang="en-US" dirty="0" err="1" smtClean="0"/>
              <a:t>pdf</a:t>
            </a:r>
            <a:r>
              <a:rPr lang="en-US" dirty="0" smtClean="0"/>
              <a:t>, Digital Brochure)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Important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Catalog = Brochure, Schedule, Program Guide and so 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Catalog Building Challenges: </a:t>
            </a:r>
            <a:br>
              <a:rPr lang="en-US" altLang="en-US" sz="4000" b="1" smtClean="0"/>
            </a:br>
            <a:r>
              <a:rPr lang="en-US" altLang="en-US" sz="4000" b="1" smtClean="0"/>
              <a:t>Definition</a:t>
            </a:r>
          </a:p>
        </p:txBody>
      </p:sp>
      <p:pic>
        <p:nvPicPr>
          <p:cNvPr id="21508" name="Picture 4" descr="ParklandCollege_Spring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3"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leveland State Prof Dev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3256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2nd boomer broch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886200"/>
            <a:ext cx="2212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g930_s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2422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Catalog Challenges:</a:t>
            </a:r>
            <a:br>
              <a:rPr lang="en-US" altLang="en-US" sz="4000" b="1" smtClean="0"/>
            </a:br>
            <a:r>
              <a:rPr lang="en-US" altLang="en-US" sz="4000" b="1" smtClean="0"/>
              <a:t>Who Needs a Catalog?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600200" y="2509838"/>
            <a:ext cx="6705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33400" y="28956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4" tIns="46033" rIns="92064" bIns="46033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500" b="0" i="1">
                <a:latin typeface="Garamond" pitchFamily="18" charset="0"/>
              </a:rPr>
              <a:t>Paid</a:t>
            </a:r>
            <a:endParaRPr lang="en-US" altLang="en-US" sz="4200" b="0">
              <a:latin typeface="Garamond" pitchFamily="18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81000" y="4419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4" tIns="46033" rIns="92064" bIns="46033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500" b="0" i="1">
                <a:latin typeface="Garamond" pitchFamily="18" charset="0"/>
              </a:rPr>
              <a:t>Unpaid</a:t>
            </a:r>
            <a:endParaRPr lang="en-US" altLang="en-US" sz="4200" b="0">
              <a:latin typeface="Garamond" pitchFamily="18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2438400" y="19050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4" tIns="46033" rIns="92064" bIns="46033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0" i="1">
                <a:latin typeface="Garamond" pitchFamily="18" charset="0"/>
              </a:rPr>
              <a:t>Individual</a:t>
            </a:r>
            <a:endParaRPr lang="en-US" altLang="en-US" sz="4200" b="0">
              <a:latin typeface="Garamond" pitchFamily="18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5867400" y="19050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4" tIns="46033" rIns="92064" bIns="46033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0" i="1">
                <a:latin typeface="Garamond" pitchFamily="18" charset="0"/>
              </a:rPr>
              <a:t>Mass</a:t>
            </a:r>
            <a:endParaRPr lang="en-US" altLang="en-US" sz="4200" b="0">
              <a:latin typeface="Garamond" pitchFamily="18" charset="0"/>
            </a:endParaRP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4876800" y="2509838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1600200" y="4110038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2209800" y="2890838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2675"/>
              </a:spcAft>
            </a:pPr>
            <a:r>
              <a:rPr lang="en-US" altLang="en-US" sz="2800" b="0">
                <a:latin typeface="Garamond" pitchFamily="18" charset="0"/>
              </a:rPr>
              <a:t>Direct Mail</a:t>
            </a:r>
            <a:br>
              <a:rPr lang="en-US" altLang="en-US" sz="2800" b="0">
                <a:latin typeface="Garamond" pitchFamily="18" charset="0"/>
              </a:rPr>
            </a:br>
            <a:r>
              <a:rPr lang="en-US" altLang="en-US" sz="2800" b="0">
                <a:latin typeface="Garamond" pitchFamily="18" charset="0"/>
              </a:rPr>
              <a:t>75%</a:t>
            </a:r>
            <a:endParaRPr lang="en-US" altLang="en-US" sz="4200" b="0">
              <a:latin typeface="Garamond" pitchFamily="18" charset="0"/>
            </a:endParaRP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2209800" y="4491038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2675"/>
              </a:spcAft>
            </a:pPr>
            <a:r>
              <a:rPr lang="en-US" altLang="en-US" sz="2800" b="0">
                <a:latin typeface="Garamond" pitchFamily="18" charset="0"/>
              </a:rPr>
              <a:t>Customer Service</a:t>
            </a:r>
            <a:br>
              <a:rPr lang="en-US" altLang="en-US" sz="2800" b="0">
                <a:latin typeface="Garamond" pitchFamily="18" charset="0"/>
              </a:rPr>
            </a:br>
            <a:r>
              <a:rPr lang="en-US" altLang="en-US" sz="2800" b="0">
                <a:latin typeface="Garamond" pitchFamily="18" charset="0"/>
              </a:rPr>
              <a:t>5%</a:t>
            </a:r>
            <a:endParaRPr lang="en-US" altLang="en-US" sz="4200" b="0">
              <a:latin typeface="Garamond" pitchFamily="18" charset="0"/>
            </a:endParaRPr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5638800" y="2890838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2675"/>
              </a:spcAft>
            </a:pPr>
            <a:r>
              <a:rPr lang="en-US" altLang="en-US" sz="2800" b="0">
                <a:latin typeface="Garamond" pitchFamily="18" charset="0"/>
              </a:rPr>
              <a:t>Advertising</a:t>
            </a:r>
            <a:br>
              <a:rPr lang="en-US" altLang="en-US" sz="2800" b="0">
                <a:latin typeface="Garamond" pitchFamily="18" charset="0"/>
              </a:rPr>
            </a:br>
            <a:r>
              <a:rPr lang="en-US" altLang="en-US" sz="2800" b="0">
                <a:latin typeface="Garamond" pitchFamily="18" charset="0"/>
              </a:rPr>
              <a:t>5%-10%</a:t>
            </a:r>
            <a:endParaRPr lang="en-US" altLang="en-US" sz="4200" b="0">
              <a:latin typeface="Garamond" pitchFamily="18" charset="0"/>
            </a:endParaRPr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5638800" y="4491038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2675"/>
              </a:spcAft>
            </a:pPr>
            <a:r>
              <a:rPr lang="en-US" altLang="en-US" sz="2800" b="0">
                <a:latin typeface="Garamond" pitchFamily="18" charset="0"/>
              </a:rPr>
              <a:t>eMarketing &amp; Publicity</a:t>
            </a:r>
            <a:br>
              <a:rPr lang="en-US" altLang="en-US" sz="2800" b="0">
                <a:latin typeface="Garamond" pitchFamily="18" charset="0"/>
              </a:rPr>
            </a:br>
            <a:r>
              <a:rPr lang="en-US" altLang="en-US" sz="2800" b="0">
                <a:latin typeface="Garamond" pitchFamily="18" charset="0"/>
              </a:rPr>
              <a:t>10%-15%</a:t>
            </a:r>
            <a:endParaRPr lang="en-US" altLang="en-US" sz="4200" b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Printing Costs…size, pages, </a:t>
            </a:r>
            <a:r>
              <a:rPr lang="en-US" altLang="en-US" dirty="0" smtClean="0"/>
              <a:t>amount</a:t>
            </a:r>
          </a:p>
          <a:p>
            <a:pPr eaLnBrk="1" hangingPunct="1"/>
            <a:r>
              <a:rPr lang="en-US" altLang="en-US" dirty="0" smtClean="0"/>
              <a:t>Mailing </a:t>
            </a:r>
            <a:r>
              <a:rPr lang="en-US" altLang="en-US" dirty="0" smtClean="0"/>
              <a:t>Costs…mass versus targeted</a:t>
            </a:r>
          </a:p>
          <a:p>
            <a:pPr eaLnBrk="1" hangingPunct="1"/>
            <a:r>
              <a:rPr lang="en-US" altLang="en-US" dirty="0" smtClean="0"/>
              <a:t>Postage Costs…mass versus targeted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Production Costs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 Timeline			- Coordination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 Software			- Catalog/Web/</a:t>
            </a:r>
            <a:r>
              <a:rPr lang="en-US" altLang="en-US" dirty="0" err="1" smtClean="0"/>
              <a:t>Reg</a:t>
            </a:r>
            <a:endParaRPr lang="en-US" alt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/>
              <a:t>Catalog Challenges: Costs</a:t>
            </a:r>
          </a:p>
        </p:txBody>
      </p:sp>
    </p:spTree>
    <p:extLst>
      <p:ext uri="{BB962C8B-B14F-4D97-AF65-F5344CB8AC3E}">
        <p14:creationId xmlns:p14="http://schemas.microsoft.com/office/powerpoint/2010/main" val="25916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 programming time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Poor customer service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Less terms/sessions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Difficult online registration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Frustrated staff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Catalog Challenges: </a:t>
            </a:r>
            <a:br>
              <a:rPr lang="en-US" altLang="en-US" sz="4000" b="1" smtClean="0"/>
            </a:br>
            <a:r>
              <a:rPr lang="en-US" altLang="en-US" sz="4000" b="1" smtClean="0"/>
              <a:t>Reduced Revenue</a:t>
            </a:r>
          </a:p>
        </p:txBody>
      </p:sp>
    </p:spTree>
    <p:extLst>
      <p:ext uri="{BB962C8B-B14F-4D97-AF65-F5344CB8AC3E}">
        <p14:creationId xmlns:p14="http://schemas.microsoft.com/office/powerpoint/2010/main" val="3996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Establish a timeline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Determine best preforming classes (overall and seasonally) for best repeat times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Cut/rest underperforming classes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Program Plan as a guide for contacting instructors and ask them for several 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Give yourself plenty of time!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Plan</a:t>
            </a:r>
          </a:p>
        </p:txBody>
      </p:sp>
    </p:spTree>
    <p:extLst>
      <p:ext uri="{BB962C8B-B14F-4D97-AF65-F5344CB8AC3E}">
        <p14:creationId xmlns:p14="http://schemas.microsoft.com/office/powerpoint/2010/main" val="2113446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8466</TotalTime>
  <Words>721</Words>
  <Application>Microsoft Office PowerPoint</Application>
  <PresentationFormat>On-screen Show (4:3)</PresentationFormat>
  <Paragraphs>142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Streamlining Brochure Production</vt:lpstr>
      <vt:lpstr>Today’s Presenter</vt:lpstr>
      <vt:lpstr>Learning Connection</vt:lpstr>
      <vt:lpstr>Two Important Facts</vt:lpstr>
      <vt:lpstr>Catalog Building Challenges:  Definition</vt:lpstr>
      <vt:lpstr>Catalog Challenges: Who Needs a Catalog?</vt:lpstr>
      <vt:lpstr>Catalog Challenges: Costs</vt:lpstr>
      <vt:lpstr>Catalog Challenges:  Reduced Revenue</vt:lpstr>
      <vt:lpstr>Program Plan</vt:lpstr>
      <vt:lpstr>Program Plan </vt:lpstr>
      <vt:lpstr>Program Plan</vt:lpstr>
      <vt:lpstr>Timeline (time to print date) </vt:lpstr>
      <vt:lpstr>Timeline</vt:lpstr>
      <vt:lpstr>Catalog/Website Integration</vt:lpstr>
      <vt:lpstr>Use an Extract Template</vt:lpstr>
      <vt:lpstr>Extract Template</vt:lpstr>
      <vt:lpstr>Instructor Confirmation </vt:lpstr>
      <vt:lpstr>Instructor Confirmation</vt:lpstr>
      <vt:lpstr>Catalog Production</vt:lpstr>
      <vt:lpstr>PowerPoint Presentation</vt:lpstr>
      <vt:lpstr>Proofing </vt:lpstr>
      <vt:lpstr>2 Covers</vt:lpstr>
      <vt:lpstr>Mailing List</vt:lpstr>
      <vt:lpstr>Distribution</vt:lpstr>
      <vt:lpstr>Website Integration</vt:lpstr>
      <vt:lpstr>Digital Brochure</vt:lpstr>
      <vt:lpstr>Google Calendar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Streamlining Brochure Production</dc:title>
  <dc:creator>Brendan</dc:creator>
  <cp:lastModifiedBy>Brendan</cp:lastModifiedBy>
  <cp:revision>26</cp:revision>
  <dcterms:created xsi:type="dcterms:W3CDTF">2013-09-12T18:05:57Z</dcterms:created>
  <dcterms:modified xsi:type="dcterms:W3CDTF">2013-11-22T14:10:53Z</dcterms:modified>
</cp:coreProperties>
</file>