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85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7" r:id="rId32"/>
    <p:sldId id="288" r:id="rId33"/>
    <p:sldId id="286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79" d="100"/>
          <a:sy n="179" d="100"/>
        </p:scale>
        <p:origin x="-120" y="-2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00" d="100"/>
        <a:sy n="300" d="100"/>
      </p:scale>
      <p:origin x="0" y="61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8CC1AD-0EBF-6746-B266-55A3F8276F5B}" type="doc">
      <dgm:prSet loTypeId="urn:microsoft.com/office/officeart/2005/8/layout/matrix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FFF3CE4-0E73-254C-8144-D648255A27A2}">
      <dgm:prSet phldrT="[Text]" custT="1"/>
      <dgm:spPr/>
      <dgm:t>
        <a:bodyPr/>
        <a:lstStyle/>
        <a:p>
          <a:endParaRPr lang="en-US" sz="1200" dirty="0" smtClean="0"/>
        </a:p>
        <a:p>
          <a:endParaRPr lang="en-US" sz="1200" dirty="0" smtClean="0"/>
        </a:p>
        <a:p>
          <a:endParaRPr lang="en-US" sz="1200" dirty="0" smtClean="0"/>
        </a:p>
        <a:p>
          <a:endParaRPr lang="en-US" sz="1200" dirty="0" smtClean="0"/>
        </a:p>
        <a:p>
          <a:endParaRPr lang="en-US" sz="1200" dirty="0" smtClean="0"/>
        </a:p>
        <a:p>
          <a:endParaRPr lang="en-US" sz="1200" dirty="0" smtClean="0"/>
        </a:p>
        <a:p>
          <a:endParaRPr lang="en-US" sz="1200" dirty="0" smtClean="0"/>
        </a:p>
        <a:p>
          <a:endParaRPr lang="en-US" sz="1200" dirty="0" smtClean="0"/>
        </a:p>
        <a:p>
          <a:endParaRPr lang="en-US" sz="1200" dirty="0" smtClean="0"/>
        </a:p>
        <a:p>
          <a:endParaRPr lang="en-US" sz="1200" dirty="0" smtClean="0"/>
        </a:p>
        <a:p>
          <a:r>
            <a:rPr lang="en-US" sz="1200" dirty="0" smtClean="0"/>
            <a:t>Julie Coates - Senior VP for LERN Information Services</a:t>
          </a:r>
          <a:endParaRPr lang="en-US" sz="1200" dirty="0"/>
        </a:p>
      </dgm:t>
    </dgm:pt>
    <dgm:pt modelId="{E561EE5A-9CD0-4347-B313-75CD5E3FB4C4}" type="parTrans" cxnId="{3409FDD5-0D32-3045-8D04-3BA7A8AE2051}">
      <dgm:prSet/>
      <dgm:spPr/>
      <dgm:t>
        <a:bodyPr/>
        <a:lstStyle/>
        <a:p>
          <a:endParaRPr lang="en-US"/>
        </a:p>
      </dgm:t>
    </dgm:pt>
    <dgm:pt modelId="{CC3A1267-877E-4048-AF3B-B23F7BA30A23}" type="sibTrans" cxnId="{3409FDD5-0D32-3045-8D04-3BA7A8AE2051}">
      <dgm:prSet/>
      <dgm:spPr/>
      <dgm:t>
        <a:bodyPr/>
        <a:lstStyle/>
        <a:p>
          <a:endParaRPr lang="en-US"/>
        </a:p>
      </dgm:t>
    </dgm:pt>
    <dgm:pt modelId="{2EC71B7A-3895-134B-B6C1-D868133353C7}">
      <dgm:prSet phldrT="[Text]" custT="1"/>
      <dgm:spPr/>
      <dgm:t>
        <a:bodyPr/>
        <a:lstStyle/>
        <a:p>
          <a:endParaRPr lang="en-US" sz="1200" dirty="0" smtClean="0"/>
        </a:p>
        <a:p>
          <a:endParaRPr lang="en-US" sz="1200" dirty="0" smtClean="0"/>
        </a:p>
        <a:p>
          <a:endParaRPr lang="en-US" sz="1200" dirty="0" smtClean="0"/>
        </a:p>
        <a:p>
          <a:endParaRPr lang="en-US" sz="1200" dirty="0" smtClean="0"/>
        </a:p>
        <a:p>
          <a:endParaRPr lang="en-US" sz="1200" dirty="0" smtClean="0"/>
        </a:p>
        <a:p>
          <a:endParaRPr lang="en-US" sz="1200" dirty="0" smtClean="0"/>
        </a:p>
        <a:p>
          <a:endParaRPr lang="en-US" sz="1200" dirty="0" smtClean="0"/>
        </a:p>
        <a:p>
          <a:endParaRPr lang="en-US" sz="1200" dirty="0" smtClean="0"/>
        </a:p>
        <a:p>
          <a:endParaRPr lang="en-US" sz="1200" dirty="0" smtClean="0"/>
        </a:p>
        <a:p>
          <a:endParaRPr lang="en-US" sz="1200" dirty="0" smtClean="0"/>
        </a:p>
        <a:p>
          <a:r>
            <a:rPr lang="en-US" sz="1200" dirty="0" smtClean="0"/>
            <a:t>Katie Lynch-Morin - Director of Communications</a:t>
          </a:r>
          <a:endParaRPr lang="en-US" sz="1200" dirty="0"/>
        </a:p>
      </dgm:t>
    </dgm:pt>
    <dgm:pt modelId="{45C01E1D-27EE-374A-AA72-F094E8AA4CDE}" type="parTrans" cxnId="{3B512EB4-D490-C14D-9EB9-DB85428015CE}">
      <dgm:prSet/>
      <dgm:spPr/>
      <dgm:t>
        <a:bodyPr/>
        <a:lstStyle/>
        <a:p>
          <a:endParaRPr lang="en-US"/>
        </a:p>
      </dgm:t>
    </dgm:pt>
    <dgm:pt modelId="{BFE38DD6-F560-5345-B353-C9822CD26430}" type="sibTrans" cxnId="{3B512EB4-D490-C14D-9EB9-DB85428015CE}">
      <dgm:prSet/>
      <dgm:spPr/>
      <dgm:t>
        <a:bodyPr/>
        <a:lstStyle/>
        <a:p>
          <a:endParaRPr lang="en-US"/>
        </a:p>
      </dgm:t>
    </dgm:pt>
    <dgm:pt modelId="{DEF23217-874C-3043-82B5-38D6351B1A16}">
      <dgm:prSet phldrT="[Text]" custT="1"/>
      <dgm:spPr/>
      <dgm:t>
        <a:bodyPr/>
        <a:lstStyle/>
        <a:p>
          <a:endParaRPr lang="en-US" sz="1200" dirty="0" smtClean="0"/>
        </a:p>
        <a:p>
          <a:endParaRPr lang="en-US" sz="1200" dirty="0" smtClean="0"/>
        </a:p>
        <a:p>
          <a:endParaRPr lang="en-US" sz="1200" dirty="0" smtClean="0"/>
        </a:p>
        <a:p>
          <a:endParaRPr lang="en-US" sz="1200" dirty="0" smtClean="0"/>
        </a:p>
        <a:p>
          <a:endParaRPr lang="en-US" sz="1200" dirty="0" smtClean="0"/>
        </a:p>
        <a:p>
          <a:endParaRPr lang="en-US" sz="1200" dirty="0" smtClean="0"/>
        </a:p>
        <a:p>
          <a:r>
            <a:rPr lang="en-US" sz="1200" dirty="0" smtClean="0"/>
            <a:t>Brendan Marsello - Director of Member Support Services</a:t>
          </a:r>
          <a:endParaRPr lang="en-US" sz="1200" dirty="0"/>
        </a:p>
      </dgm:t>
    </dgm:pt>
    <dgm:pt modelId="{5C5AD2D9-0350-2E4C-9E34-54AAFC83681D}" type="parTrans" cxnId="{46476582-877D-0142-956F-9BC8303A6C3E}">
      <dgm:prSet/>
      <dgm:spPr/>
      <dgm:t>
        <a:bodyPr/>
        <a:lstStyle/>
        <a:p>
          <a:endParaRPr lang="en-US"/>
        </a:p>
      </dgm:t>
    </dgm:pt>
    <dgm:pt modelId="{83D55163-41D1-0448-AFA4-AFDC3567D910}" type="sibTrans" cxnId="{46476582-877D-0142-956F-9BC8303A6C3E}">
      <dgm:prSet/>
      <dgm:spPr/>
      <dgm:t>
        <a:bodyPr/>
        <a:lstStyle/>
        <a:p>
          <a:endParaRPr lang="en-US"/>
        </a:p>
      </dgm:t>
    </dgm:pt>
    <dgm:pt modelId="{C9D7CE89-D446-D64E-A220-A6B103F1DA05}">
      <dgm:prSet phldrT="[Text]" custT="1"/>
      <dgm:spPr/>
      <dgm:t>
        <a:bodyPr/>
        <a:lstStyle/>
        <a:p>
          <a:endParaRPr lang="en-US" sz="1200" dirty="0" smtClean="0"/>
        </a:p>
        <a:p>
          <a:endParaRPr lang="en-US" sz="1200" dirty="0" smtClean="0"/>
        </a:p>
        <a:p>
          <a:endParaRPr lang="en-US" sz="1200" dirty="0" smtClean="0"/>
        </a:p>
        <a:p>
          <a:endParaRPr lang="en-US" sz="1200" dirty="0" smtClean="0"/>
        </a:p>
        <a:p>
          <a:endParaRPr lang="en-US" sz="1200" dirty="0" smtClean="0"/>
        </a:p>
        <a:p>
          <a:endParaRPr lang="en-US" sz="1200" dirty="0" smtClean="0"/>
        </a:p>
        <a:p>
          <a:r>
            <a:rPr lang="en-US" sz="1200" dirty="0" smtClean="0"/>
            <a:t>Tammy Peterson - Director of Customer Service</a:t>
          </a:r>
          <a:endParaRPr lang="en-US" sz="1200" dirty="0"/>
        </a:p>
      </dgm:t>
    </dgm:pt>
    <dgm:pt modelId="{600766D7-55F1-3C4B-8E30-052774FF4782}" type="parTrans" cxnId="{B1140B57-11DF-3540-8D5A-F3FC5838CAA8}">
      <dgm:prSet/>
      <dgm:spPr/>
      <dgm:t>
        <a:bodyPr/>
        <a:lstStyle/>
        <a:p>
          <a:endParaRPr lang="en-US"/>
        </a:p>
      </dgm:t>
    </dgm:pt>
    <dgm:pt modelId="{C1010B14-B13C-1947-8F9B-4BEB4B35D08C}" type="sibTrans" cxnId="{B1140B57-11DF-3540-8D5A-F3FC5838CAA8}">
      <dgm:prSet/>
      <dgm:spPr/>
      <dgm:t>
        <a:bodyPr/>
        <a:lstStyle/>
        <a:p>
          <a:endParaRPr lang="en-US"/>
        </a:p>
      </dgm:t>
    </dgm:pt>
    <dgm:pt modelId="{5D6F5EA5-572E-C442-B9D0-F4D88D7363A2}">
      <dgm:prSet phldrT="[Text]" phldr="1"/>
      <dgm:spPr/>
      <dgm:t>
        <a:bodyPr/>
        <a:lstStyle/>
        <a:p>
          <a:endParaRPr lang="en-US" dirty="0"/>
        </a:p>
      </dgm:t>
    </dgm:pt>
    <dgm:pt modelId="{8007CD8E-2174-F440-860E-74B019F66C13}" type="sibTrans" cxnId="{74A77F5E-3B6D-1E47-98AE-8D0A97C900DE}">
      <dgm:prSet/>
      <dgm:spPr/>
      <dgm:t>
        <a:bodyPr/>
        <a:lstStyle/>
        <a:p>
          <a:endParaRPr lang="en-US"/>
        </a:p>
      </dgm:t>
    </dgm:pt>
    <dgm:pt modelId="{937E79E6-F1AF-4F47-A7D8-3D03409F9F05}" type="parTrans" cxnId="{74A77F5E-3B6D-1E47-98AE-8D0A97C900DE}">
      <dgm:prSet/>
      <dgm:spPr/>
      <dgm:t>
        <a:bodyPr/>
        <a:lstStyle/>
        <a:p>
          <a:endParaRPr lang="en-US"/>
        </a:p>
      </dgm:t>
    </dgm:pt>
    <dgm:pt modelId="{38DA9A59-5EFA-E141-A14F-3CCABA66F1DE}" type="pres">
      <dgm:prSet presAssocID="{988CC1AD-0EBF-6746-B266-55A3F8276F5B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C593998-F331-A742-8B98-8C290342372C}" type="pres">
      <dgm:prSet presAssocID="{988CC1AD-0EBF-6746-B266-55A3F8276F5B}" presName="matrix" presStyleCnt="0"/>
      <dgm:spPr/>
    </dgm:pt>
    <dgm:pt modelId="{2CDEE0E5-911A-8943-B0B1-C865058AF296}" type="pres">
      <dgm:prSet presAssocID="{988CC1AD-0EBF-6746-B266-55A3F8276F5B}" presName="tile1" presStyleLbl="node1" presStyleIdx="0" presStyleCnt="4"/>
      <dgm:spPr/>
      <dgm:t>
        <a:bodyPr/>
        <a:lstStyle/>
        <a:p>
          <a:endParaRPr lang="en-US"/>
        </a:p>
      </dgm:t>
    </dgm:pt>
    <dgm:pt modelId="{B497725F-973B-BC4F-B3CC-8F068DBE142F}" type="pres">
      <dgm:prSet presAssocID="{988CC1AD-0EBF-6746-B266-55A3F8276F5B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673464-6CE2-2F43-AE5E-34C87F5CB891}" type="pres">
      <dgm:prSet presAssocID="{988CC1AD-0EBF-6746-B266-55A3F8276F5B}" presName="tile2" presStyleLbl="node1" presStyleIdx="1" presStyleCnt="4"/>
      <dgm:spPr/>
      <dgm:t>
        <a:bodyPr/>
        <a:lstStyle/>
        <a:p>
          <a:endParaRPr lang="en-US"/>
        </a:p>
      </dgm:t>
    </dgm:pt>
    <dgm:pt modelId="{E343B369-A097-1B42-A787-E5760DE75FF5}" type="pres">
      <dgm:prSet presAssocID="{988CC1AD-0EBF-6746-B266-55A3F8276F5B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D117A9-11C6-1D4F-8286-D9876DE06A83}" type="pres">
      <dgm:prSet presAssocID="{988CC1AD-0EBF-6746-B266-55A3F8276F5B}" presName="tile3" presStyleLbl="node1" presStyleIdx="2" presStyleCnt="4"/>
      <dgm:spPr/>
      <dgm:t>
        <a:bodyPr/>
        <a:lstStyle/>
        <a:p>
          <a:endParaRPr lang="en-US"/>
        </a:p>
      </dgm:t>
    </dgm:pt>
    <dgm:pt modelId="{B7648A8B-4A86-5B4A-931C-6F0E8949945A}" type="pres">
      <dgm:prSet presAssocID="{988CC1AD-0EBF-6746-B266-55A3F8276F5B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6A6854-2CEE-974C-92E8-BD1CB78C7591}" type="pres">
      <dgm:prSet presAssocID="{988CC1AD-0EBF-6746-B266-55A3F8276F5B}" presName="tile4" presStyleLbl="node1" presStyleIdx="3" presStyleCnt="4"/>
      <dgm:spPr/>
      <dgm:t>
        <a:bodyPr/>
        <a:lstStyle/>
        <a:p>
          <a:endParaRPr lang="en-US"/>
        </a:p>
      </dgm:t>
    </dgm:pt>
    <dgm:pt modelId="{0472B0AE-69FF-3E49-8713-BE6E4A5A0A7C}" type="pres">
      <dgm:prSet presAssocID="{988CC1AD-0EBF-6746-B266-55A3F8276F5B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1F11B9-3BE8-4942-B1A9-31A703B17A45}" type="pres">
      <dgm:prSet presAssocID="{988CC1AD-0EBF-6746-B266-55A3F8276F5B}" presName="centerTile" presStyleLbl="fgShp" presStyleIdx="0" presStyleCnt="1" custScaleY="668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29F439F2-5DBA-4C41-AABC-2A340D188C56}" type="presOf" srcId="{2EC71B7A-3895-134B-B6C1-D868133353C7}" destId="{E343B369-A097-1B42-A787-E5760DE75FF5}" srcOrd="1" destOrd="0" presId="urn:microsoft.com/office/officeart/2005/8/layout/matrix1"/>
    <dgm:cxn modelId="{74EDA030-8018-FB4E-873D-6EED67C55D2C}" type="presOf" srcId="{DFFF3CE4-0E73-254C-8144-D648255A27A2}" destId="{2CDEE0E5-911A-8943-B0B1-C865058AF296}" srcOrd="0" destOrd="0" presId="urn:microsoft.com/office/officeart/2005/8/layout/matrix1"/>
    <dgm:cxn modelId="{2F2E91BC-1F4F-A447-AC0D-7D88D20761DB}" type="presOf" srcId="{5D6F5EA5-572E-C442-B9D0-F4D88D7363A2}" destId="{B21F11B9-3BE8-4942-B1A9-31A703B17A45}" srcOrd="0" destOrd="0" presId="urn:microsoft.com/office/officeart/2005/8/layout/matrix1"/>
    <dgm:cxn modelId="{96298CFA-FCD9-AE4D-B4BC-02A6BC3F9BFA}" type="presOf" srcId="{C9D7CE89-D446-D64E-A220-A6B103F1DA05}" destId="{0472B0AE-69FF-3E49-8713-BE6E4A5A0A7C}" srcOrd="1" destOrd="0" presId="urn:microsoft.com/office/officeart/2005/8/layout/matrix1"/>
    <dgm:cxn modelId="{74A77F5E-3B6D-1E47-98AE-8D0A97C900DE}" srcId="{988CC1AD-0EBF-6746-B266-55A3F8276F5B}" destId="{5D6F5EA5-572E-C442-B9D0-F4D88D7363A2}" srcOrd="0" destOrd="0" parTransId="{937E79E6-F1AF-4F47-A7D8-3D03409F9F05}" sibTransId="{8007CD8E-2174-F440-860E-74B019F66C13}"/>
    <dgm:cxn modelId="{3409FDD5-0D32-3045-8D04-3BA7A8AE2051}" srcId="{5D6F5EA5-572E-C442-B9D0-F4D88D7363A2}" destId="{DFFF3CE4-0E73-254C-8144-D648255A27A2}" srcOrd="0" destOrd="0" parTransId="{E561EE5A-9CD0-4347-B313-75CD5E3FB4C4}" sibTransId="{CC3A1267-877E-4048-AF3B-B23F7BA30A23}"/>
    <dgm:cxn modelId="{B1140B57-11DF-3540-8D5A-F3FC5838CAA8}" srcId="{5D6F5EA5-572E-C442-B9D0-F4D88D7363A2}" destId="{C9D7CE89-D446-D64E-A220-A6B103F1DA05}" srcOrd="3" destOrd="0" parTransId="{600766D7-55F1-3C4B-8E30-052774FF4782}" sibTransId="{C1010B14-B13C-1947-8F9B-4BEB4B35D08C}"/>
    <dgm:cxn modelId="{3B512EB4-D490-C14D-9EB9-DB85428015CE}" srcId="{5D6F5EA5-572E-C442-B9D0-F4D88D7363A2}" destId="{2EC71B7A-3895-134B-B6C1-D868133353C7}" srcOrd="1" destOrd="0" parTransId="{45C01E1D-27EE-374A-AA72-F094E8AA4CDE}" sibTransId="{BFE38DD6-F560-5345-B353-C9822CD26430}"/>
    <dgm:cxn modelId="{DAF89151-91CD-4B44-8CD4-341E75D8DF0B}" type="presOf" srcId="{DEF23217-874C-3043-82B5-38D6351B1A16}" destId="{9ED117A9-11C6-1D4F-8286-D9876DE06A83}" srcOrd="0" destOrd="0" presId="urn:microsoft.com/office/officeart/2005/8/layout/matrix1"/>
    <dgm:cxn modelId="{DC9AE7B3-731A-DB48-A245-8E1788C72F80}" type="presOf" srcId="{988CC1AD-0EBF-6746-B266-55A3F8276F5B}" destId="{38DA9A59-5EFA-E141-A14F-3CCABA66F1DE}" srcOrd="0" destOrd="0" presId="urn:microsoft.com/office/officeart/2005/8/layout/matrix1"/>
    <dgm:cxn modelId="{C28890AB-3528-A040-840A-B74172F2DEFD}" type="presOf" srcId="{C9D7CE89-D446-D64E-A220-A6B103F1DA05}" destId="{736A6854-2CEE-974C-92E8-BD1CB78C7591}" srcOrd="0" destOrd="0" presId="urn:microsoft.com/office/officeart/2005/8/layout/matrix1"/>
    <dgm:cxn modelId="{4C1DF2EE-E187-0A4F-B988-9DE363952F95}" type="presOf" srcId="{2EC71B7A-3895-134B-B6C1-D868133353C7}" destId="{A0673464-6CE2-2F43-AE5E-34C87F5CB891}" srcOrd="0" destOrd="0" presId="urn:microsoft.com/office/officeart/2005/8/layout/matrix1"/>
    <dgm:cxn modelId="{A57F3CC4-B74E-9E48-BF2E-C76230B7F33D}" type="presOf" srcId="{DFFF3CE4-0E73-254C-8144-D648255A27A2}" destId="{B497725F-973B-BC4F-B3CC-8F068DBE142F}" srcOrd="1" destOrd="0" presId="urn:microsoft.com/office/officeart/2005/8/layout/matrix1"/>
    <dgm:cxn modelId="{46476582-877D-0142-956F-9BC8303A6C3E}" srcId="{5D6F5EA5-572E-C442-B9D0-F4D88D7363A2}" destId="{DEF23217-874C-3043-82B5-38D6351B1A16}" srcOrd="2" destOrd="0" parTransId="{5C5AD2D9-0350-2E4C-9E34-54AAFC83681D}" sibTransId="{83D55163-41D1-0448-AFA4-AFDC3567D910}"/>
    <dgm:cxn modelId="{876379EB-D5A4-6749-9EA5-4444BF8EA223}" type="presOf" srcId="{DEF23217-874C-3043-82B5-38D6351B1A16}" destId="{B7648A8B-4A86-5B4A-931C-6F0E8949945A}" srcOrd="1" destOrd="0" presId="urn:microsoft.com/office/officeart/2005/8/layout/matrix1"/>
    <dgm:cxn modelId="{877A5DFA-4F5E-8444-9C7E-F41700090807}" type="presParOf" srcId="{38DA9A59-5EFA-E141-A14F-3CCABA66F1DE}" destId="{EC593998-F331-A742-8B98-8C290342372C}" srcOrd="0" destOrd="0" presId="urn:microsoft.com/office/officeart/2005/8/layout/matrix1"/>
    <dgm:cxn modelId="{BFA894A5-C4C2-3641-9C30-ECD26E31E55E}" type="presParOf" srcId="{EC593998-F331-A742-8B98-8C290342372C}" destId="{2CDEE0E5-911A-8943-B0B1-C865058AF296}" srcOrd="0" destOrd="0" presId="urn:microsoft.com/office/officeart/2005/8/layout/matrix1"/>
    <dgm:cxn modelId="{A5446882-B018-DC4E-BE70-8A2F6E8E6940}" type="presParOf" srcId="{EC593998-F331-A742-8B98-8C290342372C}" destId="{B497725F-973B-BC4F-B3CC-8F068DBE142F}" srcOrd="1" destOrd="0" presId="urn:microsoft.com/office/officeart/2005/8/layout/matrix1"/>
    <dgm:cxn modelId="{27D9172E-087C-7A4E-AEDB-16D6171B3755}" type="presParOf" srcId="{EC593998-F331-A742-8B98-8C290342372C}" destId="{A0673464-6CE2-2F43-AE5E-34C87F5CB891}" srcOrd="2" destOrd="0" presId="urn:microsoft.com/office/officeart/2005/8/layout/matrix1"/>
    <dgm:cxn modelId="{6A3E5EB6-ED78-DD45-B567-05BDD03139DD}" type="presParOf" srcId="{EC593998-F331-A742-8B98-8C290342372C}" destId="{E343B369-A097-1B42-A787-E5760DE75FF5}" srcOrd="3" destOrd="0" presId="urn:microsoft.com/office/officeart/2005/8/layout/matrix1"/>
    <dgm:cxn modelId="{2D24E0FE-58B6-F542-8B2A-FEA978D05790}" type="presParOf" srcId="{EC593998-F331-A742-8B98-8C290342372C}" destId="{9ED117A9-11C6-1D4F-8286-D9876DE06A83}" srcOrd="4" destOrd="0" presId="urn:microsoft.com/office/officeart/2005/8/layout/matrix1"/>
    <dgm:cxn modelId="{0374560B-2BC8-7B44-B853-DDD87E882C1B}" type="presParOf" srcId="{EC593998-F331-A742-8B98-8C290342372C}" destId="{B7648A8B-4A86-5B4A-931C-6F0E8949945A}" srcOrd="5" destOrd="0" presId="urn:microsoft.com/office/officeart/2005/8/layout/matrix1"/>
    <dgm:cxn modelId="{38ACC49F-04E4-C84E-AF55-BA0B4F40D896}" type="presParOf" srcId="{EC593998-F331-A742-8B98-8C290342372C}" destId="{736A6854-2CEE-974C-92E8-BD1CB78C7591}" srcOrd="6" destOrd="0" presId="urn:microsoft.com/office/officeart/2005/8/layout/matrix1"/>
    <dgm:cxn modelId="{5581B0F4-8C9E-5A47-8C3E-33713C0013E7}" type="presParOf" srcId="{EC593998-F331-A742-8B98-8C290342372C}" destId="{0472B0AE-69FF-3E49-8713-BE6E4A5A0A7C}" srcOrd="7" destOrd="0" presId="urn:microsoft.com/office/officeart/2005/8/layout/matrix1"/>
    <dgm:cxn modelId="{5462A829-9460-0A4C-97CD-A979E0511FCA}" type="presParOf" srcId="{38DA9A59-5EFA-E141-A14F-3CCABA66F1DE}" destId="{B21F11B9-3BE8-4942-B1A9-31A703B17A45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8CC1AD-0EBF-6746-B266-55A3F8276F5B}" type="doc">
      <dgm:prSet loTypeId="urn:microsoft.com/office/officeart/2005/8/layout/matrix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FFF3CE4-0E73-254C-8144-D648255A27A2}">
      <dgm:prSet phldrT="[Text]" custT="1"/>
      <dgm:spPr/>
      <dgm:t>
        <a:bodyPr/>
        <a:lstStyle/>
        <a:p>
          <a:endParaRPr lang="en-US" sz="1200" dirty="0" smtClean="0"/>
        </a:p>
        <a:p>
          <a:endParaRPr lang="en-US" sz="1200" dirty="0" smtClean="0"/>
        </a:p>
        <a:p>
          <a:endParaRPr lang="en-US" sz="1200" dirty="0" smtClean="0"/>
        </a:p>
        <a:p>
          <a:endParaRPr lang="en-US" sz="1200" dirty="0" smtClean="0"/>
        </a:p>
        <a:p>
          <a:endParaRPr lang="en-US" sz="1200" dirty="0" smtClean="0"/>
        </a:p>
        <a:p>
          <a:endParaRPr lang="en-US" sz="1200" dirty="0" smtClean="0"/>
        </a:p>
        <a:p>
          <a:endParaRPr lang="en-US" sz="1200" dirty="0" smtClean="0"/>
        </a:p>
        <a:p>
          <a:endParaRPr lang="en-US" sz="1200" dirty="0" smtClean="0"/>
        </a:p>
        <a:p>
          <a:endParaRPr lang="en-US" sz="1200" dirty="0" smtClean="0"/>
        </a:p>
        <a:p>
          <a:endParaRPr lang="en-US" sz="1200" dirty="0" smtClean="0"/>
        </a:p>
        <a:p>
          <a:r>
            <a:rPr lang="en-US" sz="1200" dirty="0" smtClean="0"/>
            <a:t>Julie Coates - Senior VP for LERN Information Services</a:t>
          </a:r>
          <a:endParaRPr lang="en-US" sz="1200" dirty="0"/>
        </a:p>
      </dgm:t>
    </dgm:pt>
    <dgm:pt modelId="{E561EE5A-9CD0-4347-B313-75CD5E3FB4C4}" type="parTrans" cxnId="{3409FDD5-0D32-3045-8D04-3BA7A8AE2051}">
      <dgm:prSet/>
      <dgm:spPr/>
      <dgm:t>
        <a:bodyPr/>
        <a:lstStyle/>
        <a:p>
          <a:endParaRPr lang="en-US"/>
        </a:p>
      </dgm:t>
    </dgm:pt>
    <dgm:pt modelId="{CC3A1267-877E-4048-AF3B-B23F7BA30A23}" type="sibTrans" cxnId="{3409FDD5-0D32-3045-8D04-3BA7A8AE2051}">
      <dgm:prSet/>
      <dgm:spPr/>
      <dgm:t>
        <a:bodyPr/>
        <a:lstStyle/>
        <a:p>
          <a:endParaRPr lang="en-US"/>
        </a:p>
      </dgm:t>
    </dgm:pt>
    <dgm:pt modelId="{2EC71B7A-3895-134B-B6C1-D868133353C7}">
      <dgm:prSet phldrT="[Text]" custT="1"/>
      <dgm:spPr/>
      <dgm:t>
        <a:bodyPr/>
        <a:lstStyle/>
        <a:p>
          <a:endParaRPr lang="en-US" sz="1200" dirty="0" smtClean="0"/>
        </a:p>
        <a:p>
          <a:endParaRPr lang="en-US" sz="1200" dirty="0" smtClean="0"/>
        </a:p>
        <a:p>
          <a:endParaRPr lang="en-US" sz="1200" dirty="0" smtClean="0"/>
        </a:p>
        <a:p>
          <a:endParaRPr lang="en-US" sz="1200" dirty="0" smtClean="0"/>
        </a:p>
        <a:p>
          <a:endParaRPr lang="en-US" sz="1200" dirty="0" smtClean="0"/>
        </a:p>
        <a:p>
          <a:endParaRPr lang="en-US" sz="1200" dirty="0" smtClean="0"/>
        </a:p>
        <a:p>
          <a:endParaRPr lang="en-US" sz="1200" dirty="0" smtClean="0"/>
        </a:p>
        <a:p>
          <a:endParaRPr lang="en-US" sz="1200" dirty="0" smtClean="0"/>
        </a:p>
        <a:p>
          <a:endParaRPr lang="en-US" sz="1200" dirty="0" smtClean="0"/>
        </a:p>
        <a:p>
          <a:endParaRPr lang="en-US" sz="1200" dirty="0" smtClean="0"/>
        </a:p>
        <a:p>
          <a:r>
            <a:rPr lang="en-US" sz="1200" dirty="0" smtClean="0"/>
            <a:t>Katie Lynch-Morin - Director of Communications</a:t>
          </a:r>
          <a:endParaRPr lang="en-US" sz="1200" dirty="0"/>
        </a:p>
      </dgm:t>
    </dgm:pt>
    <dgm:pt modelId="{45C01E1D-27EE-374A-AA72-F094E8AA4CDE}" type="parTrans" cxnId="{3B512EB4-D490-C14D-9EB9-DB85428015CE}">
      <dgm:prSet/>
      <dgm:spPr/>
      <dgm:t>
        <a:bodyPr/>
        <a:lstStyle/>
        <a:p>
          <a:endParaRPr lang="en-US"/>
        </a:p>
      </dgm:t>
    </dgm:pt>
    <dgm:pt modelId="{BFE38DD6-F560-5345-B353-C9822CD26430}" type="sibTrans" cxnId="{3B512EB4-D490-C14D-9EB9-DB85428015CE}">
      <dgm:prSet/>
      <dgm:spPr/>
      <dgm:t>
        <a:bodyPr/>
        <a:lstStyle/>
        <a:p>
          <a:endParaRPr lang="en-US"/>
        </a:p>
      </dgm:t>
    </dgm:pt>
    <dgm:pt modelId="{DEF23217-874C-3043-82B5-38D6351B1A16}">
      <dgm:prSet phldrT="[Text]" custT="1"/>
      <dgm:spPr/>
      <dgm:t>
        <a:bodyPr/>
        <a:lstStyle/>
        <a:p>
          <a:endParaRPr lang="en-US" sz="1200" dirty="0" smtClean="0"/>
        </a:p>
        <a:p>
          <a:endParaRPr lang="en-US" sz="1200" dirty="0" smtClean="0"/>
        </a:p>
        <a:p>
          <a:endParaRPr lang="en-US" sz="1200" dirty="0" smtClean="0"/>
        </a:p>
        <a:p>
          <a:endParaRPr lang="en-US" sz="1200" dirty="0" smtClean="0"/>
        </a:p>
        <a:p>
          <a:endParaRPr lang="en-US" sz="1200" dirty="0" smtClean="0"/>
        </a:p>
        <a:p>
          <a:endParaRPr lang="en-US" sz="1200" dirty="0" smtClean="0"/>
        </a:p>
        <a:p>
          <a:r>
            <a:rPr lang="en-US" sz="1200" dirty="0" smtClean="0"/>
            <a:t>Brendan Marsello - Director of Member Support Services</a:t>
          </a:r>
          <a:endParaRPr lang="en-US" sz="1200" dirty="0"/>
        </a:p>
      </dgm:t>
    </dgm:pt>
    <dgm:pt modelId="{5C5AD2D9-0350-2E4C-9E34-54AAFC83681D}" type="parTrans" cxnId="{46476582-877D-0142-956F-9BC8303A6C3E}">
      <dgm:prSet/>
      <dgm:spPr/>
      <dgm:t>
        <a:bodyPr/>
        <a:lstStyle/>
        <a:p>
          <a:endParaRPr lang="en-US"/>
        </a:p>
      </dgm:t>
    </dgm:pt>
    <dgm:pt modelId="{83D55163-41D1-0448-AFA4-AFDC3567D910}" type="sibTrans" cxnId="{46476582-877D-0142-956F-9BC8303A6C3E}">
      <dgm:prSet/>
      <dgm:spPr/>
      <dgm:t>
        <a:bodyPr/>
        <a:lstStyle/>
        <a:p>
          <a:endParaRPr lang="en-US"/>
        </a:p>
      </dgm:t>
    </dgm:pt>
    <dgm:pt modelId="{C9D7CE89-D446-D64E-A220-A6B103F1DA05}">
      <dgm:prSet phldrT="[Text]" custT="1"/>
      <dgm:spPr/>
      <dgm:t>
        <a:bodyPr/>
        <a:lstStyle/>
        <a:p>
          <a:endParaRPr lang="en-US" sz="1200" dirty="0" smtClean="0"/>
        </a:p>
        <a:p>
          <a:endParaRPr lang="en-US" sz="1200" dirty="0" smtClean="0"/>
        </a:p>
        <a:p>
          <a:endParaRPr lang="en-US" sz="1200" dirty="0" smtClean="0"/>
        </a:p>
        <a:p>
          <a:endParaRPr lang="en-US" sz="1200" dirty="0" smtClean="0"/>
        </a:p>
        <a:p>
          <a:endParaRPr lang="en-US" sz="1200" dirty="0" smtClean="0"/>
        </a:p>
        <a:p>
          <a:endParaRPr lang="en-US" sz="1200" dirty="0" smtClean="0"/>
        </a:p>
        <a:p>
          <a:r>
            <a:rPr lang="en-US" sz="1200" dirty="0" smtClean="0"/>
            <a:t>Tammy Peterson - Director of Customer Service</a:t>
          </a:r>
          <a:endParaRPr lang="en-US" sz="1200" dirty="0"/>
        </a:p>
      </dgm:t>
    </dgm:pt>
    <dgm:pt modelId="{600766D7-55F1-3C4B-8E30-052774FF4782}" type="parTrans" cxnId="{B1140B57-11DF-3540-8D5A-F3FC5838CAA8}">
      <dgm:prSet/>
      <dgm:spPr/>
      <dgm:t>
        <a:bodyPr/>
        <a:lstStyle/>
        <a:p>
          <a:endParaRPr lang="en-US"/>
        </a:p>
      </dgm:t>
    </dgm:pt>
    <dgm:pt modelId="{C1010B14-B13C-1947-8F9B-4BEB4B35D08C}" type="sibTrans" cxnId="{B1140B57-11DF-3540-8D5A-F3FC5838CAA8}">
      <dgm:prSet/>
      <dgm:spPr/>
      <dgm:t>
        <a:bodyPr/>
        <a:lstStyle/>
        <a:p>
          <a:endParaRPr lang="en-US"/>
        </a:p>
      </dgm:t>
    </dgm:pt>
    <dgm:pt modelId="{5D6F5EA5-572E-C442-B9D0-F4D88D7363A2}">
      <dgm:prSet phldrT="[Text]" phldr="1"/>
      <dgm:spPr/>
      <dgm:t>
        <a:bodyPr/>
        <a:lstStyle/>
        <a:p>
          <a:endParaRPr lang="en-US" dirty="0"/>
        </a:p>
      </dgm:t>
    </dgm:pt>
    <dgm:pt modelId="{8007CD8E-2174-F440-860E-74B019F66C13}" type="sibTrans" cxnId="{74A77F5E-3B6D-1E47-98AE-8D0A97C900DE}">
      <dgm:prSet/>
      <dgm:spPr/>
      <dgm:t>
        <a:bodyPr/>
        <a:lstStyle/>
        <a:p>
          <a:endParaRPr lang="en-US"/>
        </a:p>
      </dgm:t>
    </dgm:pt>
    <dgm:pt modelId="{937E79E6-F1AF-4F47-A7D8-3D03409F9F05}" type="parTrans" cxnId="{74A77F5E-3B6D-1E47-98AE-8D0A97C900DE}">
      <dgm:prSet/>
      <dgm:spPr/>
      <dgm:t>
        <a:bodyPr/>
        <a:lstStyle/>
        <a:p>
          <a:endParaRPr lang="en-US"/>
        </a:p>
      </dgm:t>
    </dgm:pt>
    <dgm:pt modelId="{38DA9A59-5EFA-E141-A14F-3CCABA66F1DE}" type="pres">
      <dgm:prSet presAssocID="{988CC1AD-0EBF-6746-B266-55A3F8276F5B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C593998-F331-A742-8B98-8C290342372C}" type="pres">
      <dgm:prSet presAssocID="{988CC1AD-0EBF-6746-B266-55A3F8276F5B}" presName="matrix" presStyleCnt="0"/>
      <dgm:spPr/>
    </dgm:pt>
    <dgm:pt modelId="{2CDEE0E5-911A-8943-B0B1-C865058AF296}" type="pres">
      <dgm:prSet presAssocID="{988CC1AD-0EBF-6746-B266-55A3F8276F5B}" presName="tile1" presStyleLbl="node1" presStyleIdx="0" presStyleCnt="4"/>
      <dgm:spPr/>
      <dgm:t>
        <a:bodyPr/>
        <a:lstStyle/>
        <a:p>
          <a:endParaRPr lang="en-US"/>
        </a:p>
      </dgm:t>
    </dgm:pt>
    <dgm:pt modelId="{B497725F-973B-BC4F-B3CC-8F068DBE142F}" type="pres">
      <dgm:prSet presAssocID="{988CC1AD-0EBF-6746-B266-55A3F8276F5B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673464-6CE2-2F43-AE5E-34C87F5CB891}" type="pres">
      <dgm:prSet presAssocID="{988CC1AD-0EBF-6746-B266-55A3F8276F5B}" presName="tile2" presStyleLbl="node1" presStyleIdx="1" presStyleCnt="4"/>
      <dgm:spPr/>
      <dgm:t>
        <a:bodyPr/>
        <a:lstStyle/>
        <a:p>
          <a:endParaRPr lang="en-US"/>
        </a:p>
      </dgm:t>
    </dgm:pt>
    <dgm:pt modelId="{E343B369-A097-1B42-A787-E5760DE75FF5}" type="pres">
      <dgm:prSet presAssocID="{988CC1AD-0EBF-6746-B266-55A3F8276F5B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D117A9-11C6-1D4F-8286-D9876DE06A83}" type="pres">
      <dgm:prSet presAssocID="{988CC1AD-0EBF-6746-B266-55A3F8276F5B}" presName="tile3" presStyleLbl="node1" presStyleIdx="2" presStyleCnt="4"/>
      <dgm:spPr/>
      <dgm:t>
        <a:bodyPr/>
        <a:lstStyle/>
        <a:p>
          <a:endParaRPr lang="en-US"/>
        </a:p>
      </dgm:t>
    </dgm:pt>
    <dgm:pt modelId="{B7648A8B-4A86-5B4A-931C-6F0E8949945A}" type="pres">
      <dgm:prSet presAssocID="{988CC1AD-0EBF-6746-B266-55A3F8276F5B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6A6854-2CEE-974C-92E8-BD1CB78C7591}" type="pres">
      <dgm:prSet presAssocID="{988CC1AD-0EBF-6746-B266-55A3F8276F5B}" presName="tile4" presStyleLbl="node1" presStyleIdx="3" presStyleCnt="4"/>
      <dgm:spPr/>
      <dgm:t>
        <a:bodyPr/>
        <a:lstStyle/>
        <a:p>
          <a:endParaRPr lang="en-US"/>
        </a:p>
      </dgm:t>
    </dgm:pt>
    <dgm:pt modelId="{0472B0AE-69FF-3E49-8713-BE6E4A5A0A7C}" type="pres">
      <dgm:prSet presAssocID="{988CC1AD-0EBF-6746-B266-55A3F8276F5B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1F11B9-3BE8-4942-B1A9-31A703B17A45}" type="pres">
      <dgm:prSet presAssocID="{988CC1AD-0EBF-6746-B266-55A3F8276F5B}" presName="centerTile" presStyleLbl="fgShp" presStyleIdx="0" presStyleCnt="1" custScaleY="668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253E598C-F36C-BE48-AA7D-197287BC4D5C}" type="presOf" srcId="{DFFF3CE4-0E73-254C-8144-D648255A27A2}" destId="{B497725F-973B-BC4F-B3CC-8F068DBE142F}" srcOrd="1" destOrd="0" presId="urn:microsoft.com/office/officeart/2005/8/layout/matrix1"/>
    <dgm:cxn modelId="{74A77F5E-3B6D-1E47-98AE-8D0A97C900DE}" srcId="{988CC1AD-0EBF-6746-B266-55A3F8276F5B}" destId="{5D6F5EA5-572E-C442-B9D0-F4D88D7363A2}" srcOrd="0" destOrd="0" parTransId="{937E79E6-F1AF-4F47-A7D8-3D03409F9F05}" sibTransId="{8007CD8E-2174-F440-860E-74B019F66C13}"/>
    <dgm:cxn modelId="{3409FDD5-0D32-3045-8D04-3BA7A8AE2051}" srcId="{5D6F5EA5-572E-C442-B9D0-F4D88D7363A2}" destId="{DFFF3CE4-0E73-254C-8144-D648255A27A2}" srcOrd="0" destOrd="0" parTransId="{E561EE5A-9CD0-4347-B313-75CD5E3FB4C4}" sibTransId="{CC3A1267-877E-4048-AF3B-B23F7BA30A23}"/>
    <dgm:cxn modelId="{D097B00A-2A03-0D49-877C-C7BDB899E6FB}" type="presOf" srcId="{DFFF3CE4-0E73-254C-8144-D648255A27A2}" destId="{2CDEE0E5-911A-8943-B0B1-C865058AF296}" srcOrd="0" destOrd="0" presId="urn:microsoft.com/office/officeart/2005/8/layout/matrix1"/>
    <dgm:cxn modelId="{6EABE69D-40C7-DB43-8085-BB2B6D52CC08}" type="presOf" srcId="{C9D7CE89-D446-D64E-A220-A6B103F1DA05}" destId="{0472B0AE-69FF-3E49-8713-BE6E4A5A0A7C}" srcOrd="1" destOrd="0" presId="urn:microsoft.com/office/officeart/2005/8/layout/matrix1"/>
    <dgm:cxn modelId="{99115307-AB32-8447-A940-8AA3E06006CB}" type="presOf" srcId="{C9D7CE89-D446-D64E-A220-A6B103F1DA05}" destId="{736A6854-2CEE-974C-92E8-BD1CB78C7591}" srcOrd="0" destOrd="0" presId="urn:microsoft.com/office/officeart/2005/8/layout/matrix1"/>
    <dgm:cxn modelId="{B1140B57-11DF-3540-8D5A-F3FC5838CAA8}" srcId="{5D6F5EA5-572E-C442-B9D0-F4D88D7363A2}" destId="{C9D7CE89-D446-D64E-A220-A6B103F1DA05}" srcOrd="3" destOrd="0" parTransId="{600766D7-55F1-3C4B-8E30-052774FF4782}" sibTransId="{C1010B14-B13C-1947-8F9B-4BEB4B35D08C}"/>
    <dgm:cxn modelId="{08108A27-6668-B048-A3E0-1B39EAE71E2D}" type="presOf" srcId="{5D6F5EA5-572E-C442-B9D0-F4D88D7363A2}" destId="{B21F11B9-3BE8-4942-B1A9-31A703B17A45}" srcOrd="0" destOrd="0" presId="urn:microsoft.com/office/officeart/2005/8/layout/matrix1"/>
    <dgm:cxn modelId="{FF60DA5D-6734-EB47-B617-3395A555FEC1}" type="presOf" srcId="{DEF23217-874C-3043-82B5-38D6351B1A16}" destId="{9ED117A9-11C6-1D4F-8286-D9876DE06A83}" srcOrd="0" destOrd="0" presId="urn:microsoft.com/office/officeart/2005/8/layout/matrix1"/>
    <dgm:cxn modelId="{3B512EB4-D490-C14D-9EB9-DB85428015CE}" srcId="{5D6F5EA5-572E-C442-B9D0-F4D88D7363A2}" destId="{2EC71B7A-3895-134B-B6C1-D868133353C7}" srcOrd="1" destOrd="0" parTransId="{45C01E1D-27EE-374A-AA72-F094E8AA4CDE}" sibTransId="{BFE38DD6-F560-5345-B353-C9822CD26430}"/>
    <dgm:cxn modelId="{2002803A-F1B0-1D4B-8266-A07D10BC559A}" type="presOf" srcId="{2EC71B7A-3895-134B-B6C1-D868133353C7}" destId="{A0673464-6CE2-2F43-AE5E-34C87F5CB891}" srcOrd="0" destOrd="0" presId="urn:microsoft.com/office/officeart/2005/8/layout/matrix1"/>
    <dgm:cxn modelId="{89006C36-1C37-9643-A603-B55F7B0802C8}" type="presOf" srcId="{DEF23217-874C-3043-82B5-38D6351B1A16}" destId="{B7648A8B-4A86-5B4A-931C-6F0E8949945A}" srcOrd="1" destOrd="0" presId="urn:microsoft.com/office/officeart/2005/8/layout/matrix1"/>
    <dgm:cxn modelId="{6975D2E1-64B0-624F-87FA-83269C809B79}" type="presOf" srcId="{2EC71B7A-3895-134B-B6C1-D868133353C7}" destId="{E343B369-A097-1B42-A787-E5760DE75FF5}" srcOrd="1" destOrd="0" presId="urn:microsoft.com/office/officeart/2005/8/layout/matrix1"/>
    <dgm:cxn modelId="{A219DE57-DF49-4D4E-93DE-30245EE92800}" type="presOf" srcId="{988CC1AD-0EBF-6746-B266-55A3F8276F5B}" destId="{38DA9A59-5EFA-E141-A14F-3CCABA66F1DE}" srcOrd="0" destOrd="0" presId="urn:microsoft.com/office/officeart/2005/8/layout/matrix1"/>
    <dgm:cxn modelId="{46476582-877D-0142-956F-9BC8303A6C3E}" srcId="{5D6F5EA5-572E-C442-B9D0-F4D88D7363A2}" destId="{DEF23217-874C-3043-82B5-38D6351B1A16}" srcOrd="2" destOrd="0" parTransId="{5C5AD2D9-0350-2E4C-9E34-54AAFC83681D}" sibTransId="{83D55163-41D1-0448-AFA4-AFDC3567D910}"/>
    <dgm:cxn modelId="{979591CF-1458-5D43-B2CE-4FA6B6EDDC62}" type="presParOf" srcId="{38DA9A59-5EFA-E141-A14F-3CCABA66F1DE}" destId="{EC593998-F331-A742-8B98-8C290342372C}" srcOrd="0" destOrd="0" presId="urn:microsoft.com/office/officeart/2005/8/layout/matrix1"/>
    <dgm:cxn modelId="{CBB864A6-F255-D945-9B28-9491CF233A30}" type="presParOf" srcId="{EC593998-F331-A742-8B98-8C290342372C}" destId="{2CDEE0E5-911A-8943-B0B1-C865058AF296}" srcOrd="0" destOrd="0" presId="urn:microsoft.com/office/officeart/2005/8/layout/matrix1"/>
    <dgm:cxn modelId="{05D1809F-2D77-CC48-B264-3B18DD2EA267}" type="presParOf" srcId="{EC593998-F331-A742-8B98-8C290342372C}" destId="{B497725F-973B-BC4F-B3CC-8F068DBE142F}" srcOrd="1" destOrd="0" presId="urn:microsoft.com/office/officeart/2005/8/layout/matrix1"/>
    <dgm:cxn modelId="{5ABC0D45-625E-4042-882E-F599490CE809}" type="presParOf" srcId="{EC593998-F331-A742-8B98-8C290342372C}" destId="{A0673464-6CE2-2F43-AE5E-34C87F5CB891}" srcOrd="2" destOrd="0" presId="urn:microsoft.com/office/officeart/2005/8/layout/matrix1"/>
    <dgm:cxn modelId="{C5A1B6A9-DF47-9A40-AE05-F779A725CF80}" type="presParOf" srcId="{EC593998-F331-A742-8B98-8C290342372C}" destId="{E343B369-A097-1B42-A787-E5760DE75FF5}" srcOrd="3" destOrd="0" presId="urn:microsoft.com/office/officeart/2005/8/layout/matrix1"/>
    <dgm:cxn modelId="{87459C92-75CB-254C-9A69-043B9C5C047B}" type="presParOf" srcId="{EC593998-F331-A742-8B98-8C290342372C}" destId="{9ED117A9-11C6-1D4F-8286-D9876DE06A83}" srcOrd="4" destOrd="0" presId="urn:microsoft.com/office/officeart/2005/8/layout/matrix1"/>
    <dgm:cxn modelId="{A9E19CE7-6B4A-8145-8523-70F02C49E3E4}" type="presParOf" srcId="{EC593998-F331-A742-8B98-8C290342372C}" destId="{B7648A8B-4A86-5B4A-931C-6F0E8949945A}" srcOrd="5" destOrd="0" presId="urn:microsoft.com/office/officeart/2005/8/layout/matrix1"/>
    <dgm:cxn modelId="{388E51E5-277F-E743-986A-5E6F6BB583AD}" type="presParOf" srcId="{EC593998-F331-A742-8B98-8C290342372C}" destId="{736A6854-2CEE-974C-92E8-BD1CB78C7591}" srcOrd="6" destOrd="0" presId="urn:microsoft.com/office/officeart/2005/8/layout/matrix1"/>
    <dgm:cxn modelId="{6B421182-77A9-6946-9BB6-7E6010A50B55}" type="presParOf" srcId="{EC593998-F331-A742-8B98-8C290342372C}" destId="{0472B0AE-69FF-3E49-8713-BE6E4A5A0A7C}" srcOrd="7" destOrd="0" presId="urn:microsoft.com/office/officeart/2005/8/layout/matrix1"/>
    <dgm:cxn modelId="{921603B8-32BE-4745-A04B-6E4E49FE74D9}" type="presParOf" srcId="{38DA9A59-5EFA-E141-A14F-3CCABA66F1DE}" destId="{B21F11B9-3BE8-4942-B1A9-31A703B17A45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DEE0E5-911A-8943-B0B1-C865058AF296}">
      <dsp:nvSpPr>
        <dsp:cNvPr id="0" name=""/>
        <dsp:cNvSpPr/>
      </dsp:nvSpPr>
      <dsp:spPr>
        <a:xfrm rot="16200000">
          <a:off x="-121840" y="121840"/>
          <a:ext cx="2262981" cy="2019300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Julie Coates - Senior VP for LERN Information Services</a:t>
          </a:r>
          <a:endParaRPr lang="en-US" sz="1200" kern="1200" dirty="0"/>
        </a:p>
      </dsp:txBody>
      <dsp:txXfrm rot="5400000">
        <a:off x="-1" y="1"/>
        <a:ext cx="2019300" cy="1697236"/>
      </dsp:txXfrm>
    </dsp:sp>
    <dsp:sp modelId="{A0673464-6CE2-2F43-AE5E-34C87F5CB891}">
      <dsp:nvSpPr>
        <dsp:cNvPr id="0" name=""/>
        <dsp:cNvSpPr/>
      </dsp:nvSpPr>
      <dsp:spPr>
        <a:xfrm>
          <a:off x="2019300" y="0"/>
          <a:ext cx="2019300" cy="2262981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Katie Lynch-Morin - Director of Communications</a:t>
          </a:r>
          <a:endParaRPr lang="en-US" sz="1200" kern="1200" dirty="0"/>
        </a:p>
      </dsp:txBody>
      <dsp:txXfrm>
        <a:off x="2019300" y="0"/>
        <a:ext cx="2019300" cy="1697236"/>
      </dsp:txXfrm>
    </dsp:sp>
    <dsp:sp modelId="{9ED117A9-11C6-1D4F-8286-D9876DE06A83}">
      <dsp:nvSpPr>
        <dsp:cNvPr id="0" name=""/>
        <dsp:cNvSpPr/>
      </dsp:nvSpPr>
      <dsp:spPr>
        <a:xfrm rot="10800000">
          <a:off x="0" y="2262981"/>
          <a:ext cx="2019300" cy="2262981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Brendan Marsello - Director of Member Support Services</a:t>
          </a:r>
          <a:endParaRPr lang="en-US" sz="1200" kern="1200" dirty="0"/>
        </a:p>
      </dsp:txBody>
      <dsp:txXfrm rot="10800000">
        <a:off x="0" y="2828726"/>
        <a:ext cx="2019300" cy="1697236"/>
      </dsp:txXfrm>
    </dsp:sp>
    <dsp:sp modelId="{736A6854-2CEE-974C-92E8-BD1CB78C7591}">
      <dsp:nvSpPr>
        <dsp:cNvPr id="0" name=""/>
        <dsp:cNvSpPr/>
      </dsp:nvSpPr>
      <dsp:spPr>
        <a:xfrm rot="5400000">
          <a:off x="1897459" y="2384822"/>
          <a:ext cx="2262981" cy="2019300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Tammy Peterson - Director of Customer Service</a:t>
          </a:r>
          <a:endParaRPr lang="en-US" sz="1200" kern="1200" dirty="0"/>
        </a:p>
      </dsp:txBody>
      <dsp:txXfrm rot="-5400000">
        <a:off x="2019299" y="2828726"/>
        <a:ext cx="2019300" cy="1697236"/>
      </dsp:txXfrm>
    </dsp:sp>
    <dsp:sp modelId="{B21F11B9-3BE8-4942-B1A9-31A703B17A45}">
      <dsp:nvSpPr>
        <dsp:cNvPr id="0" name=""/>
        <dsp:cNvSpPr/>
      </dsp:nvSpPr>
      <dsp:spPr>
        <a:xfrm>
          <a:off x="1413510" y="2225167"/>
          <a:ext cx="1211580" cy="75628"/>
        </a:xfrm>
        <a:prstGeom prst="round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1417202" y="2228859"/>
        <a:ext cx="1204196" cy="682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DEE0E5-911A-8943-B0B1-C865058AF296}">
      <dsp:nvSpPr>
        <dsp:cNvPr id="0" name=""/>
        <dsp:cNvSpPr/>
      </dsp:nvSpPr>
      <dsp:spPr>
        <a:xfrm rot="16200000">
          <a:off x="-121840" y="121840"/>
          <a:ext cx="2262981" cy="2019300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Julie Coates - Senior VP for LERN Information Services</a:t>
          </a:r>
          <a:endParaRPr lang="en-US" sz="1200" kern="1200" dirty="0"/>
        </a:p>
      </dsp:txBody>
      <dsp:txXfrm rot="5400000">
        <a:off x="-1" y="1"/>
        <a:ext cx="2019300" cy="1697236"/>
      </dsp:txXfrm>
    </dsp:sp>
    <dsp:sp modelId="{A0673464-6CE2-2F43-AE5E-34C87F5CB891}">
      <dsp:nvSpPr>
        <dsp:cNvPr id="0" name=""/>
        <dsp:cNvSpPr/>
      </dsp:nvSpPr>
      <dsp:spPr>
        <a:xfrm>
          <a:off x="2019300" y="0"/>
          <a:ext cx="2019300" cy="2262981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Katie Lynch-Morin - Director of Communications</a:t>
          </a:r>
          <a:endParaRPr lang="en-US" sz="1200" kern="1200" dirty="0"/>
        </a:p>
      </dsp:txBody>
      <dsp:txXfrm>
        <a:off x="2019300" y="0"/>
        <a:ext cx="2019300" cy="1697236"/>
      </dsp:txXfrm>
    </dsp:sp>
    <dsp:sp modelId="{9ED117A9-11C6-1D4F-8286-D9876DE06A83}">
      <dsp:nvSpPr>
        <dsp:cNvPr id="0" name=""/>
        <dsp:cNvSpPr/>
      </dsp:nvSpPr>
      <dsp:spPr>
        <a:xfrm rot="10800000">
          <a:off x="0" y="2262981"/>
          <a:ext cx="2019300" cy="2262981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Brendan Marsello - Director of Member Support Services</a:t>
          </a:r>
          <a:endParaRPr lang="en-US" sz="1200" kern="1200" dirty="0"/>
        </a:p>
      </dsp:txBody>
      <dsp:txXfrm rot="10800000">
        <a:off x="0" y="2828726"/>
        <a:ext cx="2019300" cy="1697236"/>
      </dsp:txXfrm>
    </dsp:sp>
    <dsp:sp modelId="{736A6854-2CEE-974C-92E8-BD1CB78C7591}">
      <dsp:nvSpPr>
        <dsp:cNvPr id="0" name=""/>
        <dsp:cNvSpPr/>
      </dsp:nvSpPr>
      <dsp:spPr>
        <a:xfrm rot="5400000">
          <a:off x="1897459" y="2384822"/>
          <a:ext cx="2262981" cy="2019300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Tammy Peterson - Director of Customer Service</a:t>
          </a:r>
          <a:endParaRPr lang="en-US" sz="1200" kern="1200" dirty="0"/>
        </a:p>
      </dsp:txBody>
      <dsp:txXfrm rot="-5400000">
        <a:off x="2019299" y="2828726"/>
        <a:ext cx="2019300" cy="1697236"/>
      </dsp:txXfrm>
    </dsp:sp>
    <dsp:sp modelId="{B21F11B9-3BE8-4942-B1A9-31A703B17A45}">
      <dsp:nvSpPr>
        <dsp:cNvPr id="0" name=""/>
        <dsp:cNvSpPr/>
      </dsp:nvSpPr>
      <dsp:spPr>
        <a:xfrm>
          <a:off x="1413510" y="2225167"/>
          <a:ext cx="1211580" cy="75628"/>
        </a:xfrm>
        <a:prstGeom prst="round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1417202" y="2228859"/>
        <a:ext cx="1204196" cy="682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8FC06-67C6-1941-BC4A-DE7051BBC7D2}" type="datetimeFigureOut">
              <a:rPr lang="en-US" smtClean="0"/>
              <a:t>8/9/16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3340-3046-A344-857B-18B32E648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91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8FC06-67C6-1941-BC4A-DE7051BBC7D2}" type="datetimeFigureOut">
              <a:rPr lang="en-US" smtClean="0"/>
              <a:t>8/9/16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3340-3046-A344-857B-18B32E648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223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8FC06-67C6-1941-BC4A-DE7051BBC7D2}" type="datetimeFigureOut">
              <a:rPr lang="en-US" smtClean="0"/>
              <a:t>8/9/16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3340-3046-A344-857B-18B32E648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856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8FC06-67C6-1941-BC4A-DE7051BBC7D2}" type="datetimeFigureOut">
              <a:rPr lang="en-US" smtClean="0"/>
              <a:t>8/9/16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3340-3046-A344-857B-18B32E648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644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8FC06-67C6-1941-BC4A-DE7051BBC7D2}" type="datetimeFigureOut">
              <a:rPr lang="en-US" smtClean="0"/>
              <a:t>8/9/16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3340-3046-A344-857B-18B32E648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851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8FC06-67C6-1941-BC4A-DE7051BBC7D2}" type="datetimeFigureOut">
              <a:rPr lang="en-US" smtClean="0"/>
              <a:t>8/9/16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3340-3046-A344-857B-18B32E648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757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8FC06-67C6-1941-BC4A-DE7051BBC7D2}" type="datetimeFigureOut">
              <a:rPr lang="en-US" smtClean="0"/>
              <a:t>8/9/16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3340-3046-A344-857B-18B32E648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04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8FC06-67C6-1941-BC4A-DE7051BBC7D2}" type="datetimeFigureOut">
              <a:rPr lang="en-US" smtClean="0"/>
              <a:t>8/9/16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3340-3046-A344-857B-18B32E648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958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8FC06-67C6-1941-BC4A-DE7051BBC7D2}" type="datetimeFigureOut">
              <a:rPr lang="en-US" smtClean="0"/>
              <a:t>8/9/16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3340-3046-A344-857B-18B32E648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247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8FC06-67C6-1941-BC4A-DE7051BBC7D2}" type="datetimeFigureOut">
              <a:rPr lang="en-US" smtClean="0"/>
              <a:t>8/9/16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3340-3046-A344-857B-18B32E648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56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8FC06-67C6-1941-BC4A-DE7051BBC7D2}" type="datetimeFigureOut">
              <a:rPr lang="en-US" smtClean="0"/>
              <a:t>8/9/16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3340-3046-A344-857B-18B32E648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639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8FC06-67C6-1941-BC4A-DE7051BBC7D2}" type="datetimeFigureOut">
              <a:rPr lang="en-US" smtClean="0"/>
              <a:t>8/9/16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13340-3046-A344-857B-18B32E648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42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g"/><Relationship Id="rId3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6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jpg"/><Relationship Id="rId12" Type="http://schemas.openxmlformats.org/officeDocument/2006/relationships/image" Target="../media/image10.jpg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2" Type="http://schemas.openxmlformats.org/officeDocument/2006/relationships/hyperlink" Target="http://www.lern.org" TargetMode="External"/><Relationship Id="rId3" Type="http://schemas.openxmlformats.org/officeDocument/2006/relationships/hyperlink" Target="mailto:info@lern.org" TargetMode="External"/><Relationship Id="rId4" Type="http://schemas.openxmlformats.org/officeDocument/2006/relationships/diagramData" Target="../diagrams/data2.xml"/><Relationship Id="rId5" Type="http://schemas.openxmlformats.org/officeDocument/2006/relationships/diagramLayout" Target="../diagrams/layout2.xml"/><Relationship Id="rId6" Type="http://schemas.openxmlformats.org/officeDocument/2006/relationships/diagramQuickStyle" Target="../diagrams/quickStyle2.xml"/><Relationship Id="rId7" Type="http://schemas.openxmlformats.org/officeDocument/2006/relationships/diagramColors" Target="../diagrams/colors2.xml"/><Relationship Id="rId8" Type="http://schemas.microsoft.com/office/2007/relationships/diagramDrawing" Target="../diagrams/drawing2.xml"/><Relationship Id="rId9" Type="http://schemas.openxmlformats.org/officeDocument/2006/relationships/image" Target="../media/image7.jpg"/><Relationship Id="rId10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7.jpg"/><Relationship Id="rId8" Type="http://schemas.openxmlformats.org/officeDocument/2006/relationships/image" Target="../media/image8.jpg"/><Relationship Id="rId9" Type="http://schemas.openxmlformats.org/officeDocument/2006/relationships/image" Target="../media/image9.jpg"/><Relationship Id="rId10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sz="half" idx="1"/>
          </p:nvPr>
        </p:nvSpPr>
        <p:spPr>
          <a:xfrm>
            <a:off x="457200" y="274638"/>
            <a:ext cx="4038600" cy="5851525"/>
          </a:xfrm>
        </p:spPr>
        <p:txBody>
          <a:bodyPr/>
          <a:lstStyle/>
          <a:p>
            <a:pPr marL="0" indent="0" algn="ctr">
              <a:buNone/>
            </a:pPr>
            <a:endParaRPr lang="en-US" sz="4400" b="1" dirty="0" smtClean="0"/>
          </a:p>
          <a:p>
            <a:pPr marL="0" indent="0" algn="ctr">
              <a:buNone/>
            </a:pPr>
            <a:r>
              <a:rPr lang="en-US" sz="4400" b="1" dirty="0" smtClean="0"/>
              <a:t>Thriving the Next 5 Years – LERN’s Success Factors</a:t>
            </a:r>
            <a:endParaRPr lang="en-US" sz="4400" dirty="0" smtClean="0"/>
          </a:p>
          <a:p>
            <a:pPr marL="0" indent="0">
              <a:buNone/>
            </a:pPr>
            <a:endParaRPr lang="en-US" sz="1400" dirty="0" smtClean="0"/>
          </a:p>
          <a:p>
            <a:pPr marL="0" indent="0" algn="ctr">
              <a:buNone/>
            </a:pPr>
            <a:r>
              <a:rPr lang="en-US" dirty="0" smtClean="0"/>
              <a:t>August 23, 2016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111" y="5363102"/>
            <a:ext cx="4267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9" descr="1378643749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14" b="-4614"/>
          <a:stretch>
            <a:fillRect/>
          </a:stretch>
        </p:blipFill>
        <p:spPr>
          <a:xfrm>
            <a:off x="4664011" y="997298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val="2791076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#1. Centralize Operations</a:t>
            </a:r>
            <a:endParaRPr lang="en-US" sz="4000" b="1" dirty="0"/>
          </a:p>
        </p:txBody>
      </p:sp>
      <p:pic>
        <p:nvPicPr>
          <p:cNvPr id="6" name="Content Placeholder 5" descr="roundabout_centralize-resized-600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65" b="-1565"/>
          <a:stretch>
            <a:fillRect/>
          </a:stretch>
        </p:blipFill>
        <p:spPr/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Increase staff productivity</a:t>
            </a:r>
          </a:p>
          <a:p>
            <a:r>
              <a:rPr lang="en-US" dirty="0" smtClean="0"/>
              <a:t>Let revenue generators generate revenue</a:t>
            </a:r>
          </a:p>
          <a:p>
            <a:r>
              <a:rPr lang="en-US" dirty="0" smtClean="0"/>
              <a:t>Increase internal and external customer satisfaction</a:t>
            </a:r>
          </a:p>
          <a:p>
            <a:r>
              <a:rPr lang="en-US" dirty="0" smtClean="0"/>
              <a:t>Streamline processes</a:t>
            </a:r>
          </a:p>
          <a:p>
            <a:r>
              <a:rPr lang="en-US" dirty="0" smtClean="0"/>
              <a:t>Pull, don’t push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299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 smtClean="0"/>
              <a:t>#2. Become or Remain Financially Self-Sufficient</a:t>
            </a:r>
            <a:endParaRPr lang="en-US" sz="4000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Numbers are critical</a:t>
            </a:r>
          </a:p>
          <a:p>
            <a:r>
              <a:rPr lang="en-US" dirty="0" smtClean="0"/>
              <a:t>You are not a cash cow</a:t>
            </a:r>
            <a:r>
              <a:rPr lang="is-IS" dirty="0" smtClean="0"/>
              <a:t>…net at 0-5%</a:t>
            </a:r>
          </a:p>
          <a:p>
            <a:r>
              <a:rPr lang="is-IS" dirty="0" smtClean="0"/>
              <a:t>Operating margin, operating margin, operating margin</a:t>
            </a:r>
          </a:p>
          <a:p>
            <a:r>
              <a:rPr lang="is-IS" dirty="0" smtClean="0"/>
              <a:t>Realistic growth</a:t>
            </a:r>
          </a:p>
          <a:p>
            <a:r>
              <a:rPr lang="is-IS" dirty="0" smtClean="0"/>
              <a:t>Net to be allocated to future growth</a:t>
            </a:r>
            <a:endParaRPr lang="en-US" dirty="0"/>
          </a:p>
        </p:txBody>
      </p:sp>
      <p:pic>
        <p:nvPicPr>
          <p:cNvPr id="8" name="Content Placeholder 7" descr="image001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616" b="-496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52955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 smtClean="0"/>
              <a:t>#3. Move from Direct Mail Marketing to Integrated Marketing</a:t>
            </a:r>
            <a:endParaRPr lang="en-US" sz="4000" b="1" dirty="0"/>
          </a:p>
        </p:txBody>
      </p:sp>
      <p:pic>
        <p:nvPicPr>
          <p:cNvPr id="6" name="Content Placeholder 5" descr="6486250_orig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95" b="-3295"/>
          <a:stretch>
            <a:fillRect/>
          </a:stretch>
        </p:blipFill>
        <p:spPr/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You can’t be everything to everybody</a:t>
            </a:r>
          </a:p>
          <a:p>
            <a:r>
              <a:rPr lang="en-US" dirty="0" smtClean="0"/>
              <a:t>Targeting critical</a:t>
            </a:r>
          </a:p>
          <a:p>
            <a:r>
              <a:rPr lang="en-US" dirty="0" smtClean="0"/>
              <a:t>Print remains important</a:t>
            </a:r>
            <a:endParaRPr lang="en-US" dirty="0"/>
          </a:p>
          <a:p>
            <a:r>
              <a:rPr lang="en-US" dirty="0" smtClean="0"/>
              <a:t>Content marketing the glue</a:t>
            </a:r>
          </a:p>
          <a:p>
            <a:r>
              <a:rPr lang="en-US" dirty="0" smtClean="0"/>
              <a:t>Focus on retention</a:t>
            </a:r>
          </a:p>
          <a:p>
            <a:r>
              <a:rPr lang="en-US" dirty="0" smtClean="0"/>
              <a:t>Think campaigns with at least 3 portals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869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 smtClean="0"/>
              <a:t>#4. Introduce One New Initiative a Year</a:t>
            </a:r>
            <a:endParaRPr lang="en-US" sz="40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New program area, market segment or delivery method</a:t>
            </a:r>
            <a:r>
              <a:rPr lang="is-IS" dirty="0" smtClean="0"/>
              <a:t>…revenue stream</a:t>
            </a:r>
          </a:p>
          <a:p>
            <a:r>
              <a:rPr lang="is-IS" dirty="0" smtClean="0"/>
              <a:t>3 years, 5-10% of income, 40%+ operating margin and “show me the names”</a:t>
            </a:r>
          </a:p>
          <a:p>
            <a:r>
              <a:rPr lang="is-IS" dirty="0" smtClean="0"/>
              <a:t>One new initiative every $2,000,000</a:t>
            </a:r>
            <a:endParaRPr lang="en-US" dirty="0"/>
          </a:p>
        </p:txBody>
      </p:sp>
      <p:pic>
        <p:nvPicPr>
          <p:cNvPr id="6" name="Content Placeholder 5" descr="New-Initiatives-738x345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9864" b="-698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40267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14399" y="914400"/>
            <a:ext cx="2209800" cy="762000"/>
          </a:xfrm>
          <a:prstGeom prst="ellipse">
            <a:avLst/>
          </a:prstGeom>
          <a:noFill/>
          <a:ln>
            <a:solidFill>
              <a:srgbClr val="000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1. Brainstorm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5105400" y="4953000"/>
            <a:ext cx="2543839" cy="838200"/>
          </a:xfrm>
          <a:prstGeom prst="ellipse">
            <a:avLst/>
          </a:prstGeom>
          <a:noFill/>
          <a:ln>
            <a:solidFill>
              <a:srgbClr val="000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5. Development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923260" y="4038600"/>
            <a:ext cx="2209800" cy="762000"/>
          </a:xfrm>
          <a:prstGeom prst="ellipse">
            <a:avLst/>
          </a:prstGeom>
          <a:noFill/>
          <a:ln>
            <a:solidFill>
              <a:srgbClr val="000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3. Options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008281" y="914400"/>
            <a:ext cx="2209800" cy="762000"/>
          </a:xfrm>
          <a:prstGeom prst="ellipse">
            <a:avLst/>
          </a:prstGeom>
          <a:noFill/>
          <a:ln>
            <a:solidFill>
              <a:srgbClr val="000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8. Evaluate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4400" y="2133600"/>
            <a:ext cx="2209800" cy="762000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2. Research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08281" y="3581400"/>
            <a:ext cx="2209800" cy="762000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6. Try It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08281" y="2133600"/>
            <a:ext cx="2209800" cy="762000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7. Decide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0" y="543580"/>
            <a:ext cx="457200" cy="5232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3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96200" y="5733607"/>
            <a:ext cx="697319" cy="5232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endParaRPr lang="en-US" sz="3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2000" y="5733607"/>
            <a:ext cx="600740" cy="5232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endParaRPr lang="en-US" sz="3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84682" y="509024"/>
            <a:ext cx="697318" cy="5232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endParaRPr lang="en-US" sz="3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>
            <a:stCxn id="4" idx="4"/>
            <a:endCxn id="8" idx="0"/>
          </p:cNvCxnSpPr>
          <p:nvPr/>
        </p:nvCxnSpPr>
        <p:spPr>
          <a:xfrm>
            <a:off x="2019299" y="1676400"/>
            <a:ext cx="1" cy="457200"/>
          </a:xfrm>
          <a:prstGeom prst="straightConnector1">
            <a:avLst/>
          </a:prstGeom>
          <a:ln w="19050">
            <a:solidFill>
              <a:srgbClr val="0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/>
          <p:nvPr/>
        </p:nvCxnSpPr>
        <p:spPr>
          <a:xfrm rot="10800000" flipH="1" flipV="1">
            <a:off x="914400" y="1371600"/>
            <a:ext cx="1113761" cy="2743200"/>
          </a:xfrm>
          <a:prstGeom prst="bentConnector4">
            <a:avLst>
              <a:gd name="adj1" fmla="val -20525"/>
              <a:gd name="adj2" fmla="val 56944"/>
            </a:avLst>
          </a:prstGeom>
          <a:ln w="19050"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2981650" y="4610100"/>
            <a:ext cx="0" cy="38100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/>
          <p:cNvCxnSpPr>
            <a:endCxn id="5" idx="0"/>
          </p:cNvCxnSpPr>
          <p:nvPr/>
        </p:nvCxnSpPr>
        <p:spPr>
          <a:xfrm>
            <a:off x="3133060" y="4471555"/>
            <a:ext cx="3244260" cy="481445"/>
          </a:xfrm>
          <a:prstGeom prst="bentConnector2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6" idx="0"/>
            <a:endCxn id="8" idx="2"/>
          </p:cNvCxnSpPr>
          <p:nvPr/>
        </p:nvCxnSpPr>
        <p:spPr>
          <a:xfrm flipH="1" flipV="1">
            <a:off x="2019300" y="2895600"/>
            <a:ext cx="8860" cy="114300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9" idx="3"/>
            <a:endCxn id="5" idx="2"/>
          </p:cNvCxnSpPr>
          <p:nvPr/>
        </p:nvCxnSpPr>
        <p:spPr>
          <a:xfrm>
            <a:off x="4343400" y="5372100"/>
            <a:ext cx="762000" cy="0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Elbow Connector 73"/>
          <p:cNvCxnSpPr>
            <a:stCxn id="5" idx="6"/>
          </p:cNvCxnSpPr>
          <p:nvPr/>
        </p:nvCxnSpPr>
        <p:spPr>
          <a:xfrm flipV="1">
            <a:off x="7649239" y="4343400"/>
            <a:ext cx="157133" cy="1028700"/>
          </a:xfrm>
          <a:prstGeom prst="bentConnector2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10" idx="0"/>
            <a:endCxn id="11" idx="2"/>
          </p:cNvCxnSpPr>
          <p:nvPr/>
        </p:nvCxnSpPr>
        <p:spPr>
          <a:xfrm flipV="1">
            <a:off x="7113181" y="2895600"/>
            <a:ext cx="0" cy="685800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stCxn id="11" idx="0"/>
            <a:endCxn id="7" idx="4"/>
          </p:cNvCxnSpPr>
          <p:nvPr/>
        </p:nvCxnSpPr>
        <p:spPr>
          <a:xfrm flipV="1">
            <a:off x="7113181" y="1676400"/>
            <a:ext cx="0" cy="457200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Elbow Connector 87"/>
          <p:cNvCxnSpPr>
            <a:stCxn id="7" idx="2"/>
            <a:endCxn id="8" idx="3"/>
          </p:cNvCxnSpPr>
          <p:nvPr/>
        </p:nvCxnSpPr>
        <p:spPr>
          <a:xfrm rot="10800000" flipV="1">
            <a:off x="3124201" y="1295400"/>
            <a:ext cx="2884081" cy="1219200"/>
          </a:xfrm>
          <a:prstGeom prst="bentConnector3">
            <a:avLst>
              <a:gd name="adj1" fmla="val 35991"/>
            </a:avLst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>
            <a:stCxn id="7" idx="2"/>
            <a:endCxn id="4" idx="6"/>
          </p:cNvCxnSpPr>
          <p:nvPr/>
        </p:nvCxnSpPr>
        <p:spPr>
          <a:xfrm flipH="1">
            <a:off x="3124199" y="1295400"/>
            <a:ext cx="2884082" cy="0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/>
          <p:cNvSpPr/>
          <p:nvPr/>
        </p:nvSpPr>
        <p:spPr>
          <a:xfrm>
            <a:off x="76200" y="152400"/>
            <a:ext cx="8991600" cy="6477000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95" name="Straight Connector 94"/>
          <p:cNvCxnSpPr>
            <a:stCxn id="93" idx="0"/>
            <a:endCxn id="93" idx="2"/>
          </p:cNvCxnSpPr>
          <p:nvPr/>
        </p:nvCxnSpPr>
        <p:spPr>
          <a:xfrm>
            <a:off x="4572000" y="152400"/>
            <a:ext cx="0" cy="647700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stCxn id="93" idx="1"/>
          </p:cNvCxnSpPr>
          <p:nvPr/>
        </p:nvCxnSpPr>
        <p:spPr>
          <a:xfrm>
            <a:off x="76200" y="3390900"/>
            <a:ext cx="89916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1219200" y="300708"/>
            <a:ext cx="175260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FY18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5896639" y="329625"/>
            <a:ext cx="175260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FY15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5896639" y="5791199"/>
            <a:ext cx="175260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FY16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1219200" y="5791200"/>
            <a:ext cx="175260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FY17</a:t>
            </a:r>
          </a:p>
        </p:txBody>
      </p:sp>
      <p:pic>
        <p:nvPicPr>
          <p:cNvPr id="1026" name="Picture 2" descr="C:\Users\Gale\Documents\Greg\glob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374" y="3429000"/>
            <a:ext cx="818184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ale\Documents\Greg\satur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393" y="2746699"/>
            <a:ext cx="975165" cy="58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Gale\Documents\Greg\brain silhouet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37402"/>
            <a:ext cx="681183" cy="71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Gale\Documents\Greg\hourglass.png"/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00437"/>
            <a:ext cx="690563" cy="69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Rectangle 102"/>
          <p:cNvSpPr/>
          <p:nvPr/>
        </p:nvSpPr>
        <p:spPr>
          <a:xfrm rot="2631384">
            <a:off x="1990294" y="3568704"/>
            <a:ext cx="73652" cy="7365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 rot="2631384">
            <a:off x="7076353" y="3139444"/>
            <a:ext cx="73652" cy="7365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 rot="2631384">
            <a:off x="7759704" y="4758693"/>
            <a:ext cx="73652" cy="7365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 rot="2631384">
            <a:off x="4635504" y="5335274"/>
            <a:ext cx="73652" cy="7365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133600" y="4991100"/>
            <a:ext cx="2209800" cy="762000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4. Model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443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#5. Shift from Information to Solutions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Increase customer value, not just customers</a:t>
            </a:r>
          </a:p>
          <a:p>
            <a:r>
              <a:rPr lang="en-US" dirty="0" smtClean="0"/>
              <a:t>Be the answer</a:t>
            </a:r>
            <a:r>
              <a:rPr lang="is-IS" dirty="0" smtClean="0"/>
              <a:t>…even if you are not the answer</a:t>
            </a:r>
          </a:p>
          <a:p>
            <a:r>
              <a:rPr lang="is-IS" dirty="0" smtClean="0"/>
              <a:t>Consulting, mentoring, research...</a:t>
            </a:r>
          </a:p>
          <a:p>
            <a:r>
              <a:rPr lang="is-IS" dirty="0" smtClean="0"/>
              <a:t>Advising, job placement</a:t>
            </a:r>
          </a:p>
          <a:p>
            <a:r>
              <a:rPr lang="is-IS" dirty="0" smtClean="0"/>
              <a:t>Listen and fix</a:t>
            </a:r>
            <a:endParaRPr lang="en-US" dirty="0"/>
          </a:p>
        </p:txBody>
      </p:sp>
      <p:pic>
        <p:nvPicPr>
          <p:cNvPr id="6" name="Content Placeholder 5" descr="lightbulb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2" r="-4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78754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 smtClean="0"/>
              <a:t>#6. Have a One-Year Business Plan and Strategic Plan</a:t>
            </a:r>
            <a:endParaRPr lang="en-US" sz="40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One-Year Business Plan</a:t>
            </a:r>
          </a:p>
          <a:p>
            <a:r>
              <a:rPr lang="en-US" dirty="0" smtClean="0"/>
              <a:t>Unit Goals </a:t>
            </a:r>
          </a:p>
          <a:p>
            <a:r>
              <a:rPr lang="en-US" dirty="0" smtClean="0"/>
              <a:t>Unit Budget &amp; Benchmarks</a:t>
            </a:r>
          </a:p>
          <a:p>
            <a:r>
              <a:rPr lang="en-US" dirty="0" smtClean="0"/>
              <a:t>Division Goals</a:t>
            </a:r>
            <a:endParaRPr lang="en-US" sz="2200" dirty="0" smtClean="0"/>
          </a:p>
          <a:p>
            <a:pPr lvl="1"/>
            <a:r>
              <a:rPr lang="en-US" dirty="0" smtClean="0"/>
              <a:t>Operating Margin Budget</a:t>
            </a:r>
          </a:p>
          <a:p>
            <a:pPr lvl="1"/>
            <a:r>
              <a:rPr lang="en-US" dirty="0" smtClean="0"/>
              <a:t>Benchmarks</a:t>
            </a:r>
          </a:p>
          <a:p>
            <a:pPr lvl="1"/>
            <a:r>
              <a:rPr lang="en-US" dirty="0" smtClean="0"/>
              <a:t>Course/Contract Goals</a:t>
            </a:r>
          </a:p>
          <a:p>
            <a:pPr lvl="1"/>
            <a:r>
              <a:rPr lang="en-US" dirty="0" smtClean="0"/>
              <a:t>Market Segments</a:t>
            </a:r>
          </a:p>
          <a:p>
            <a:pPr lvl="1"/>
            <a:r>
              <a:rPr lang="en-US" dirty="0" smtClean="0"/>
              <a:t>Strategies</a:t>
            </a:r>
          </a:p>
          <a:p>
            <a:r>
              <a:rPr lang="en-US" dirty="0" smtClean="0"/>
              <a:t>Term/Quarter </a:t>
            </a:r>
          </a:p>
          <a:p>
            <a:r>
              <a:rPr lang="en-US" dirty="0" smtClean="0"/>
              <a:t>Promotion Strategies: Type/Distribution/Retention</a:t>
            </a:r>
          </a:p>
          <a:p>
            <a:r>
              <a:rPr lang="en-US" dirty="0" smtClean="0"/>
              <a:t>Promotion Timeline</a:t>
            </a:r>
          </a:p>
          <a:p>
            <a:r>
              <a:rPr lang="en-US" dirty="0" smtClean="0"/>
              <a:t>Staff Responsibilities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 smtClean="0">
                <a:cs typeface="Calibri"/>
              </a:rPr>
              <a:t>Strategic Plan</a:t>
            </a:r>
          </a:p>
          <a:p>
            <a:r>
              <a:rPr lang="en-US" dirty="0" smtClean="0">
                <a:cs typeface="Calibri"/>
              </a:rPr>
              <a:t>Foundation</a:t>
            </a:r>
            <a:r>
              <a:rPr lang="en-US" dirty="0">
                <a:cs typeface="Calibri"/>
              </a:rPr>
              <a:t>: Who, Mission, Values Statements, USP, Environmental Scanning, SWOT, Key Data, Market Segments, and Competition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Major Initiatives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Strategic Improvements</a:t>
            </a:r>
          </a:p>
          <a:p>
            <a:pPr>
              <a:buFontTx/>
              <a:buChar char="-"/>
            </a:pPr>
            <a:r>
              <a:rPr lang="en-US" dirty="0">
                <a:cs typeface="Calibri"/>
              </a:rPr>
              <a:t>Areas to Address</a:t>
            </a:r>
          </a:p>
          <a:p>
            <a:pPr>
              <a:buFontTx/>
              <a:buChar char="-"/>
            </a:pPr>
            <a:r>
              <a:rPr lang="en-US" dirty="0">
                <a:cs typeface="Calibri"/>
              </a:rPr>
              <a:t>Strategic Plan Actions</a:t>
            </a:r>
          </a:p>
          <a:p>
            <a:pPr>
              <a:buFontTx/>
              <a:buChar char="-"/>
            </a:pPr>
            <a:r>
              <a:rPr lang="en-US" dirty="0">
                <a:cs typeface="Calibri"/>
              </a:rPr>
              <a:t>Strategic Plan Timeline</a:t>
            </a:r>
          </a:p>
          <a:p>
            <a:pPr>
              <a:buFontTx/>
              <a:buChar char="-"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364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#7. Operate Like a Business</a:t>
            </a:r>
            <a:endParaRPr lang="en-US" sz="4000" b="1" dirty="0"/>
          </a:p>
        </p:txBody>
      </p:sp>
      <p:pic>
        <p:nvPicPr>
          <p:cNvPr id="6" name="Content Placeholder 5" descr="51ccfb-qbgL._SY344_BO1,204,203,200_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07" r="-17707"/>
          <a:stretch>
            <a:fillRect/>
          </a:stretch>
        </p:blipFill>
        <p:spPr/>
      </p:pic>
      <p:pic>
        <p:nvPicPr>
          <p:cNvPr id="7" name="Content Placeholder 6" descr="eos-model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916" b="-179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97734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#8. Follow the 30% Rule</a:t>
            </a:r>
            <a:endParaRPr lang="en-US" sz="4000" b="1" dirty="0"/>
          </a:p>
        </p:txBody>
      </p:sp>
      <p:pic>
        <p:nvPicPr>
          <p:cNvPr id="6" name="Content Placeholder 5" descr="30-off-md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247" b="-26247"/>
          <a:stretch>
            <a:fillRect/>
          </a:stretch>
        </p:blipFill>
        <p:spPr/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Different from 20-30 percent new</a:t>
            </a:r>
          </a:p>
          <a:p>
            <a:r>
              <a:rPr lang="en-US" dirty="0" smtClean="0"/>
              <a:t>Program area, market segment, delivery method</a:t>
            </a:r>
          </a:p>
          <a:p>
            <a:r>
              <a:rPr lang="en-US" dirty="0" smtClean="0"/>
              <a:t>No more than 30 percent of registrations and/or revenue</a:t>
            </a:r>
          </a:p>
          <a:p>
            <a:r>
              <a:rPr lang="en-US" dirty="0" smtClean="0"/>
              <a:t>Don’t cut back, but grow others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522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 smtClean="0"/>
              <a:t>#9. Be Data-Driven and Use LERN Benchmarks</a:t>
            </a:r>
            <a:endParaRPr lang="en-US" sz="40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Student registration data</a:t>
            </a:r>
          </a:p>
          <a:p>
            <a:r>
              <a:rPr lang="en-US" dirty="0" smtClean="0"/>
              <a:t>Course/class data</a:t>
            </a:r>
          </a:p>
          <a:p>
            <a:r>
              <a:rPr lang="en-US" dirty="0" smtClean="0"/>
              <a:t>Promotion data</a:t>
            </a:r>
          </a:p>
          <a:p>
            <a:r>
              <a:rPr lang="en-US" dirty="0" smtClean="0"/>
              <a:t>Contract sales data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Staff productivity</a:t>
            </a:r>
          </a:p>
          <a:p>
            <a:r>
              <a:rPr lang="en-US" dirty="0" smtClean="0"/>
              <a:t>Operating margin</a:t>
            </a:r>
          </a:p>
          <a:p>
            <a:r>
              <a:rPr lang="en-US" dirty="0" smtClean="0"/>
              <a:t>Cancellation rate</a:t>
            </a:r>
          </a:p>
          <a:p>
            <a:r>
              <a:rPr lang="en-US" dirty="0" smtClean="0"/>
              <a:t>Quality and service scores</a:t>
            </a:r>
          </a:p>
          <a:p>
            <a:r>
              <a:rPr lang="en-US" dirty="0" smtClean="0"/>
              <a:t>New</a:t>
            </a:r>
          </a:p>
          <a:p>
            <a:r>
              <a:rPr lang="en-US" dirty="0" smtClean="0"/>
              <a:t>Repeat Rate</a:t>
            </a:r>
          </a:p>
          <a:p>
            <a:r>
              <a:rPr lang="en-US" dirty="0" err="1" smtClean="0"/>
              <a:t>Lead:Contract</a:t>
            </a:r>
            <a:r>
              <a:rPr lang="en-US" dirty="0" smtClean="0"/>
              <a:t> Ratio</a:t>
            </a:r>
            <a:endParaRPr lang="en-US" dirty="0"/>
          </a:p>
        </p:txBody>
      </p:sp>
      <p:pic>
        <p:nvPicPr>
          <p:cNvPr id="6" name="Picture 5" descr="dataandcloudcomput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0432"/>
            <a:ext cx="4495800" cy="268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71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27897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err="1" smtClean="0"/>
              <a:t>GoToWebinar</a:t>
            </a:r>
            <a:endParaRPr lang="en-US" sz="4000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22959" y="1453437"/>
            <a:ext cx="3703320" cy="5250707"/>
          </a:xfrm>
        </p:spPr>
        <p:txBody>
          <a:bodyPr>
            <a:normAutofit fontScale="5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Today’s webinar will be recorded. A link to the webinar will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be sent to participants within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the next 24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hours.</a:t>
            </a:r>
          </a:p>
          <a:p>
            <a:pPr marL="0" indent="0">
              <a:buNone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Please do not place the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webinar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call on hold. If you need to take another call, please leave the conference call and rejoin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later. </a:t>
            </a:r>
          </a:p>
          <a:p>
            <a:pPr marL="0" indent="0">
              <a:buNone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Please use the Questions function in your GTW menu to ask any questions. Questions are answered at the conclusion of the presentation.</a:t>
            </a:r>
          </a:p>
          <a:p>
            <a:endParaRPr 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826" y="522860"/>
            <a:ext cx="2855761" cy="55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3138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 smtClean="0"/>
              <a:t>#10. Your Leader Must Shift from Being a Manager to a Visionary</a:t>
            </a:r>
            <a:endParaRPr lang="en-US" sz="40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50 percent out of the office</a:t>
            </a:r>
          </a:p>
          <a:p>
            <a:r>
              <a:rPr lang="en-US" dirty="0" smtClean="0"/>
              <a:t>Management or leadership team</a:t>
            </a:r>
          </a:p>
          <a:p>
            <a:r>
              <a:rPr lang="en-US" dirty="0" smtClean="0"/>
              <a:t>Staff training</a:t>
            </a:r>
          </a:p>
          <a:p>
            <a:r>
              <a:rPr lang="en-US" dirty="0" smtClean="0"/>
              <a:t>Understand operations</a:t>
            </a:r>
          </a:p>
          <a:p>
            <a:r>
              <a:rPr lang="en-US" dirty="0" smtClean="0"/>
              <a:t>Customer and client advocate</a:t>
            </a:r>
          </a:p>
          <a:p>
            <a:r>
              <a:rPr lang="en-US" dirty="0" smtClean="0"/>
              <a:t>Roadblocks</a:t>
            </a:r>
            <a:endParaRPr lang="en-US" dirty="0"/>
          </a:p>
        </p:txBody>
      </p:sp>
      <p:pic>
        <p:nvPicPr>
          <p:cNvPr id="6" name="Picture 2" descr="C:\Users\Gale\Documents\Conference  Files\2013\Presentations\Greg Marsello\Why Winners Win\pictures etc\MP900431303[1]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084" b="-3408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770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#11. Be Essential</a:t>
            </a:r>
            <a:endParaRPr lang="en-US" sz="4000" b="1" dirty="0"/>
          </a:p>
        </p:txBody>
      </p:sp>
      <p:pic>
        <p:nvPicPr>
          <p:cNvPr id="6" name="Content Placeholder 5" descr="Bear-Hug-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712" b="-24712"/>
          <a:stretch>
            <a:fillRect/>
          </a:stretch>
        </p:blipFill>
        <p:spPr/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Speak the right language</a:t>
            </a:r>
          </a:p>
          <a:p>
            <a:r>
              <a:rPr lang="en-US" dirty="0" smtClean="0"/>
              <a:t>Toot your horn</a:t>
            </a:r>
          </a:p>
          <a:p>
            <a:r>
              <a:rPr lang="en-US" dirty="0" smtClean="0"/>
              <a:t>Build internal and external alliances</a:t>
            </a:r>
          </a:p>
          <a:p>
            <a:r>
              <a:rPr lang="en-US" dirty="0" smtClean="0"/>
              <a:t>Let others tell your story</a:t>
            </a:r>
          </a:p>
          <a:p>
            <a:r>
              <a:rPr lang="en-US" dirty="0" smtClean="0"/>
              <a:t>Understand content marketing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98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#12. Know and Grow Your Primary Market Segments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You cannot be everything to everybody</a:t>
            </a:r>
          </a:p>
          <a:p>
            <a:r>
              <a:rPr lang="en-US" dirty="0" smtClean="0"/>
              <a:t>80/20 Principle</a:t>
            </a:r>
          </a:p>
          <a:p>
            <a:r>
              <a:rPr lang="en-US" dirty="0" smtClean="0"/>
              <a:t>Purchasing history and demographics</a:t>
            </a:r>
          </a:p>
          <a:p>
            <a:r>
              <a:rPr lang="en-US" dirty="0" smtClean="0"/>
              <a:t>7 primary market segments</a:t>
            </a:r>
          </a:p>
          <a:p>
            <a:r>
              <a:rPr lang="en-US" dirty="0" smtClean="0"/>
              <a:t>Market potential and market share</a:t>
            </a:r>
            <a:endParaRPr lang="en-US" dirty="0"/>
          </a:p>
        </p:txBody>
      </p:sp>
      <p:pic>
        <p:nvPicPr>
          <p:cNvPr id="8" name="Content Placeholder 7" descr="segmentingHeader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068" b="-620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54573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#13. Live Your USP</a:t>
            </a:r>
            <a:endParaRPr lang="en-US" sz="4000" b="1" dirty="0"/>
          </a:p>
        </p:txBody>
      </p:sp>
      <p:pic>
        <p:nvPicPr>
          <p:cNvPr id="6" name="Content Placeholder 5" descr="unique-selling-proposition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34" b="-6034"/>
          <a:stretch>
            <a:fillRect/>
          </a:stretch>
        </p:blipFill>
        <p:spPr/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What makes you unique, different</a:t>
            </a:r>
          </a:p>
          <a:p>
            <a:r>
              <a:rPr lang="en-US" dirty="0" smtClean="0"/>
              <a:t>The benefits you provide others do not</a:t>
            </a:r>
          </a:p>
          <a:p>
            <a:r>
              <a:rPr lang="en-US" dirty="0" smtClean="0"/>
              <a:t>Be zealous</a:t>
            </a:r>
          </a:p>
          <a:p>
            <a:r>
              <a:rPr lang="en-US" dirty="0" smtClean="0"/>
              <a:t>Remind repeat customers, as well as announcing to potential customers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006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 smtClean="0"/>
              <a:t>#14. Understand New Learning Trends</a:t>
            </a:r>
            <a:endParaRPr lang="en-US" sz="40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Learning requirements are changing</a:t>
            </a:r>
          </a:p>
          <a:p>
            <a:r>
              <a:rPr lang="en-US" dirty="0" smtClean="0"/>
              <a:t>Latest </a:t>
            </a:r>
            <a:r>
              <a:rPr lang="en-US" dirty="0" err="1" smtClean="0"/>
              <a:t>eTools</a:t>
            </a:r>
            <a:endParaRPr lang="en-US" dirty="0" smtClean="0"/>
          </a:p>
          <a:p>
            <a:r>
              <a:rPr lang="en-US" dirty="0" smtClean="0"/>
              <a:t>Learning styles</a:t>
            </a:r>
          </a:p>
          <a:p>
            <a:r>
              <a:rPr lang="en-US" dirty="0" smtClean="0"/>
              <a:t>Online education increasing, but hybrid the best</a:t>
            </a:r>
          </a:p>
          <a:p>
            <a:r>
              <a:rPr lang="en-US" dirty="0" smtClean="0"/>
              <a:t>Teachers becoming facilitators</a:t>
            </a:r>
          </a:p>
        </p:txBody>
      </p:sp>
      <p:pic>
        <p:nvPicPr>
          <p:cNvPr id="6" name="Content Placeholder 5" descr="2013-06-05-iStock_000024479825XSmall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196" b="-61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555098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#15. Lean on LERN</a:t>
            </a:r>
            <a:endParaRPr lang="en-US" sz="4000" b="1" dirty="0"/>
          </a:p>
        </p:txBody>
      </p:sp>
      <p:pic>
        <p:nvPicPr>
          <p:cNvPr id="6" name="Content Placeholder 5" descr="AF_DF_DogFriend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850" r="-428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051736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4000" b="1" dirty="0" smtClean="0">
                <a:ea typeface="ＭＳ Ｐゴシック" pitchFamily="34" charset="-128"/>
              </a:rPr>
              <a:t>LERN</a:t>
            </a:r>
            <a:r>
              <a:rPr lang="en-US" altLang="en-US" sz="4000" b="1" dirty="0" smtClean="0">
                <a:ea typeface="ＭＳ Ｐゴシック" pitchFamily="34" charset="-128"/>
              </a:rPr>
              <a:t>’</a:t>
            </a:r>
            <a:r>
              <a:rPr lang="en-US" altLang="ja-JP" sz="4000" b="1" dirty="0" smtClean="0">
                <a:ea typeface="ＭＳ Ｐゴシック" pitchFamily="34" charset="-128"/>
              </a:rPr>
              <a:t>s </a:t>
            </a:r>
            <a:r>
              <a:rPr lang="en-US" altLang="ja-JP" sz="4000" b="1" dirty="0" smtClean="0">
                <a:ea typeface="ＭＳ Ｐゴシック" pitchFamily="34" charset="-128"/>
              </a:rPr>
              <a:t>Program Review</a:t>
            </a:r>
            <a:endParaRPr lang="en-US" altLang="en-US" sz="4000" b="1" dirty="0" smtClean="0">
              <a:ea typeface="ＭＳ Ｐゴシック" pitchFamily="34" charset="-128"/>
            </a:endParaRPr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 eaLnBrk="1" hangingPunct="1">
              <a:buFontTx/>
              <a:buNone/>
            </a:pPr>
            <a:r>
              <a:rPr lang="en-US" altLang="en-US" dirty="0" smtClean="0">
                <a:ea typeface="ＭＳ Ｐゴシック" pitchFamily="34" charset="-128"/>
              </a:rPr>
              <a:t>	</a:t>
            </a:r>
            <a:r>
              <a:rPr lang="en-US" altLang="en-US" dirty="0" smtClean="0">
                <a:ea typeface="ＭＳ Ｐゴシック" pitchFamily="34" charset="-128"/>
              </a:rPr>
              <a:t>LERN</a:t>
            </a:r>
            <a:r>
              <a:rPr lang="en-US" altLang="en-US" dirty="0" smtClean="0">
                <a:ea typeface="ＭＳ Ｐゴシック" pitchFamily="34" charset="-128"/>
              </a:rPr>
              <a:t>’</a:t>
            </a:r>
            <a:r>
              <a:rPr lang="en-US" altLang="ja-JP" dirty="0" smtClean="0">
                <a:ea typeface="ＭＳ Ｐゴシック" pitchFamily="34" charset="-128"/>
              </a:rPr>
              <a:t>s </a:t>
            </a:r>
            <a:r>
              <a:rPr lang="en-US" altLang="ja-JP" dirty="0" smtClean="0">
                <a:ea typeface="ＭＳ Ｐゴシック" pitchFamily="34" charset="-128"/>
              </a:rPr>
              <a:t>Program Review is an assessment of your community education, continuing education and/or contract training unit to provide specific how-to recommendations to significantly improve your programming, marketing, sales, and operations efforts.</a:t>
            </a:r>
          </a:p>
          <a:p>
            <a:pPr eaLnBrk="1" hangingPunct="1">
              <a:buFontTx/>
              <a:buNone/>
            </a:pPr>
            <a:endParaRPr lang="en-US" altLang="en-US" dirty="0" smtClean="0">
              <a:ea typeface="ＭＳ Ｐゴシック" pitchFamily="34" charset="-128"/>
            </a:endParaRPr>
          </a:p>
          <a:p>
            <a:pPr algn="ctr" eaLnBrk="1" hangingPunct="1">
              <a:buFontTx/>
              <a:buNone/>
            </a:pPr>
            <a:r>
              <a:rPr lang="en-US" altLang="en-US" dirty="0" smtClean="0">
                <a:ea typeface="ＭＳ Ｐゴシック" pitchFamily="34" charset="-128"/>
              </a:rPr>
              <a:t>	</a:t>
            </a:r>
            <a:r>
              <a:rPr lang="en-US" altLang="en-US" dirty="0" smtClean="0">
                <a:ea typeface="ＭＳ Ｐゴシック" pitchFamily="34" charset="-128"/>
              </a:rPr>
              <a:t>LERN</a:t>
            </a:r>
            <a:r>
              <a:rPr lang="en-US" altLang="en-US" dirty="0" smtClean="0">
                <a:ea typeface="ＭＳ Ｐゴシック" pitchFamily="34" charset="-128"/>
              </a:rPr>
              <a:t>’</a:t>
            </a:r>
            <a:r>
              <a:rPr lang="en-US" altLang="ja-JP" dirty="0" smtClean="0">
                <a:ea typeface="ＭＳ Ｐゴシック" pitchFamily="34" charset="-128"/>
              </a:rPr>
              <a:t>s </a:t>
            </a:r>
            <a:r>
              <a:rPr lang="en-US" altLang="ja-JP" dirty="0" smtClean="0">
                <a:ea typeface="ＭＳ Ｐゴシック" pitchFamily="34" charset="-128"/>
              </a:rPr>
              <a:t>Program Review is different from </a:t>
            </a:r>
            <a:r>
              <a:rPr lang="en-US" altLang="ja-JP" dirty="0" smtClean="0">
                <a:ea typeface="ＭＳ Ｐゴシック" pitchFamily="34" charset="-128"/>
              </a:rPr>
              <a:t>LERN</a:t>
            </a:r>
            <a:r>
              <a:rPr lang="en-US" altLang="ja-JP" dirty="0" smtClean="0">
                <a:ea typeface="ＭＳ Ｐゴシック" pitchFamily="34" charset="-128"/>
              </a:rPr>
              <a:t>’</a:t>
            </a:r>
            <a:r>
              <a:rPr lang="en-US" altLang="ja-JP" dirty="0" smtClean="0">
                <a:ea typeface="ＭＳ Ｐゴシック" pitchFamily="34" charset="-128"/>
              </a:rPr>
              <a:t>s </a:t>
            </a:r>
            <a:r>
              <a:rPr lang="en-US" altLang="ja-JP" dirty="0" smtClean="0">
                <a:ea typeface="ＭＳ Ｐゴシック" pitchFamily="34" charset="-128"/>
              </a:rPr>
              <a:t>Program Review and Certification</a:t>
            </a:r>
            <a:endParaRPr lang="en-US" altLang="en-US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74568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0" name="Rectangle 10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b="1" dirty="0" smtClean="0">
                <a:ea typeface="+mj-ea"/>
              </a:rPr>
              <a:t>Program Review Benefits</a:t>
            </a:r>
          </a:p>
        </p:txBody>
      </p:sp>
      <p:sp>
        <p:nvSpPr>
          <p:cNvPr id="20491" name="Rectangle 11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en-US" altLang="en-US" dirty="0" smtClean="0">
                <a:ea typeface="ＭＳ Ｐゴシック" pitchFamily="34" charset="-128"/>
              </a:rPr>
              <a:t>Compare your unit to similar units</a:t>
            </a:r>
          </a:p>
          <a:p>
            <a:pPr eaLnBrk="1" hangingPunct="1"/>
            <a:r>
              <a:rPr lang="en-US" altLang="en-US" dirty="0" smtClean="0">
                <a:ea typeface="ＭＳ Ｐゴシック" pitchFamily="34" charset="-128"/>
              </a:rPr>
              <a:t>Match your unit to industry benchmarks</a:t>
            </a:r>
          </a:p>
          <a:p>
            <a:pPr eaLnBrk="1" hangingPunct="1"/>
            <a:r>
              <a:rPr lang="en-US" altLang="en-US" dirty="0" smtClean="0">
                <a:ea typeface="ＭＳ Ｐゴシック" pitchFamily="34" charset="-128"/>
              </a:rPr>
              <a:t>Understand best practices you should implement</a:t>
            </a:r>
          </a:p>
          <a:p>
            <a:pPr eaLnBrk="1" hangingPunct="1"/>
            <a:r>
              <a:rPr lang="en-US" altLang="en-US" dirty="0" smtClean="0">
                <a:ea typeface="ＭＳ Ｐゴシック" pitchFamily="34" charset="-128"/>
              </a:rPr>
              <a:t>Learn how to assess your </a:t>
            </a:r>
            <a:r>
              <a:rPr lang="en-US" altLang="en-US" dirty="0" smtClean="0">
                <a:ea typeface="ＭＳ Ｐゴシック" pitchFamily="34" charset="-128"/>
              </a:rPr>
              <a:t>unit</a:t>
            </a:r>
            <a:r>
              <a:rPr lang="en-US" altLang="en-US" dirty="0" smtClean="0">
                <a:ea typeface="ＭＳ Ｐゴシック" pitchFamily="34" charset="-128"/>
              </a:rPr>
              <a:t>’</a:t>
            </a:r>
            <a:r>
              <a:rPr lang="en-US" altLang="ja-JP" dirty="0" smtClean="0">
                <a:ea typeface="ＭＳ Ｐゴシック" pitchFamily="34" charset="-128"/>
              </a:rPr>
              <a:t>s </a:t>
            </a:r>
            <a:r>
              <a:rPr lang="en-US" altLang="ja-JP" dirty="0" smtClean="0">
                <a:ea typeface="ＭＳ Ｐゴシック" pitchFamily="34" charset="-128"/>
              </a:rPr>
              <a:t>performance going forward</a:t>
            </a:r>
          </a:p>
          <a:p>
            <a:pPr eaLnBrk="1" hangingPunct="1"/>
            <a:r>
              <a:rPr lang="en-US" altLang="en-US" dirty="0" smtClean="0">
                <a:ea typeface="ＭＳ Ｐゴシック" pitchFamily="34" charset="-128"/>
              </a:rPr>
              <a:t>Have a report you can forward to central administration</a:t>
            </a:r>
          </a:p>
        </p:txBody>
      </p:sp>
      <p:pic>
        <p:nvPicPr>
          <p:cNvPr id="5" name="Content Placeholder 4" descr="map-pin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770" r="-257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67068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1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4" name="Rectangle 10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b="1" dirty="0" smtClean="0">
                <a:ea typeface="+mj-ea"/>
              </a:rPr>
              <a:t>Program Review Process</a:t>
            </a:r>
          </a:p>
        </p:txBody>
      </p:sp>
      <p:sp>
        <p:nvSpPr>
          <p:cNvPr id="21515" name="Rectangle 1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000" dirty="0" smtClean="0">
                <a:ea typeface="+mn-ea"/>
              </a:rPr>
              <a:t>You are assigned a LERN consultant.</a:t>
            </a:r>
          </a:p>
          <a:p>
            <a:pPr eaLnBrk="1" hangingPunct="1">
              <a:defRPr/>
            </a:pPr>
            <a:r>
              <a:rPr lang="en-US" sz="2000" dirty="0" smtClean="0">
                <a:ea typeface="+mn-ea"/>
              </a:rPr>
              <a:t>LERN consultant provides you a list of data, information, and materials to prepare and forward.</a:t>
            </a:r>
          </a:p>
          <a:p>
            <a:pPr eaLnBrk="1" hangingPunct="1">
              <a:defRPr/>
            </a:pPr>
            <a:r>
              <a:rPr lang="en-US" sz="2000" dirty="0" smtClean="0">
                <a:ea typeface="+mn-ea"/>
              </a:rPr>
              <a:t>LERN consultant analyzes data, information, and materials.</a:t>
            </a:r>
          </a:p>
          <a:p>
            <a:pPr eaLnBrk="1" hangingPunct="1">
              <a:defRPr/>
            </a:pPr>
            <a:r>
              <a:rPr lang="en-US" sz="2000" dirty="0" smtClean="0">
                <a:ea typeface="+mn-ea"/>
              </a:rPr>
              <a:t>LERN consultant visits for </a:t>
            </a:r>
            <a:r>
              <a:rPr lang="en-US" sz="2000" dirty="0">
                <a:ea typeface="+mn-ea"/>
              </a:rPr>
              <a:t>2</a:t>
            </a:r>
            <a:r>
              <a:rPr lang="en-US" sz="2000" dirty="0" smtClean="0">
                <a:ea typeface="+mn-ea"/>
              </a:rPr>
              <a:t> days. Day </a:t>
            </a:r>
            <a:r>
              <a:rPr lang="en-US" sz="2000" dirty="0">
                <a:ea typeface="+mn-ea"/>
              </a:rPr>
              <a:t>1</a:t>
            </a:r>
            <a:r>
              <a:rPr lang="en-US" sz="2000" dirty="0" smtClean="0">
                <a:ea typeface="+mn-ea"/>
              </a:rPr>
              <a:t> is to review data, information, and materials and to gather more information. Day </a:t>
            </a:r>
            <a:r>
              <a:rPr lang="en-US" sz="2000" dirty="0">
                <a:ea typeface="+mn-ea"/>
              </a:rPr>
              <a:t>2</a:t>
            </a:r>
            <a:r>
              <a:rPr lang="en-US" sz="2000" dirty="0" smtClean="0">
                <a:ea typeface="+mn-ea"/>
              </a:rPr>
              <a:t> LERN consultant reviews preliminary recommendations.</a:t>
            </a:r>
          </a:p>
          <a:p>
            <a:pPr eaLnBrk="1" hangingPunct="1">
              <a:defRPr/>
            </a:pPr>
            <a:r>
              <a:rPr lang="en-US" sz="2000" dirty="0" smtClean="0">
                <a:ea typeface="+mn-ea"/>
              </a:rPr>
              <a:t>Within a month, LERN consultant forwards a LERN Program Review Report with recommendations.</a:t>
            </a:r>
          </a:p>
          <a:p>
            <a:pPr eaLnBrk="1" hangingPunct="1">
              <a:defRPr/>
            </a:pPr>
            <a:r>
              <a:rPr lang="en-US" sz="2000" dirty="0" smtClean="0">
                <a:ea typeface="+mn-ea"/>
              </a:rPr>
              <a:t>LERN consultant is available by telephone </a:t>
            </a:r>
            <a:r>
              <a:rPr lang="en-US" sz="2000" dirty="0" smtClean="0">
                <a:ea typeface="+mn-ea"/>
              </a:rPr>
              <a:t>to </a:t>
            </a:r>
            <a:r>
              <a:rPr lang="en-US" sz="2000" dirty="0" smtClean="0">
                <a:ea typeface="+mn-ea"/>
              </a:rPr>
              <a:t>review.</a:t>
            </a:r>
          </a:p>
          <a:p>
            <a:pPr eaLnBrk="1" hangingPunct="1">
              <a:defRPr/>
            </a:pPr>
            <a:r>
              <a:rPr lang="en-US" sz="2000" dirty="0" smtClean="0">
                <a:ea typeface="+mn-ea"/>
              </a:rPr>
              <a:t>LERN consultant is available as long as needed to provide email and telephone support.</a:t>
            </a:r>
          </a:p>
        </p:txBody>
      </p:sp>
    </p:spTree>
    <p:extLst>
      <p:ext uri="{BB962C8B-B14F-4D97-AF65-F5344CB8AC3E}">
        <p14:creationId xmlns:p14="http://schemas.microsoft.com/office/powerpoint/2010/main" val="155255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b="1" dirty="0" smtClean="0">
                <a:ea typeface="+mj-ea"/>
              </a:rPr>
              <a:t>What You Need To Do</a:t>
            </a:r>
          </a:p>
        </p:txBody>
      </p:sp>
      <p:sp>
        <p:nvSpPr>
          <p:cNvPr id="22535" name="Rectangle 7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eaLnBrk="1" hangingPunct="1">
              <a:buNone/>
            </a:pPr>
            <a:r>
              <a:rPr lang="en-US" altLang="en-US" dirty="0" smtClean="0">
                <a:ea typeface="ＭＳ Ｐゴシック" pitchFamily="34" charset="-128"/>
              </a:rPr>
              <a:t>Provide…</a:t>
            </a:r>
          </a:p>
          <a:p>
            <a:pPr marL="838200" lvl="1" indent="-381000" eaLnBrk="1" hangingPunct="1">
              <a:buFontTx/>
              <a:buAutoNum type="arabicPeriod"/>
            </a:pPr>
            <a:r>
              <a:rPr lang="en-US" altLang="en-US" dirty="0" smtClean="0">
                <a:ea typeface="ＭＳ Ｐゴシック" pitchFamily="34" charset="-128"/>
              </a:rPr>
              <a:t>Registration and/or purchasing data</a:t>
            </a:r>
          </a:p>
          <a:p>
            <a:pPr marL="838200" lvl="1" indent="-381000" eaLnBrk="1" hangingPunct="1">
              <a:buFontTx/>
              <a:buAutoNum type="arabicPeriod"/>
            </a:pPr>
            <a:r>
              <a:rPr lang="en-US" altLang="en-US" dirty="0" smtClean="0">
                <a:ea typeface="ＭＳ Ｐゴシック" pitchFamily="34" charset="-128"/>
              </a:rPr>
              <a:t>Promotion materials &amp; web site address</a:t>
            </a:r>
          </a:p>
          <a:p>
            <a:pPr marL="838200" lvl="1" indent="-381000" eaLnBrk="1" hangingPunct="1">
              <a:buFontTx/>
              <a:buAutoNum type="arabicPeriod"/>
            </a:pPr>
            <a:r>
              <a:rPr lang="en-US" altLang="en-US" dirty="0" smtClean="0">
                <a:ea typeface="ＭＳ Ｐゴシック" pitchFamily="34" charset="-128"/>
              </a:rPr>
              <a:t>Financial information</a:t>
            </a:r>
          </a:p>
          <a:p>
            <a:pPr marL="838200" lvl="1" indent="-381000" eaLnBrk="1" hangingPunct="1">
              <a:buFontTx/>
              <a:buAutoNum type="arabicPeriod"/>
            </a:pPr>
            <a:r>
              <a:rPr lang="en-US" altLang="en-US" dirty="0" smtClean="0">
                <a:ea typeface="ＭＳ Ｐゴシック" pitchFamily="34" charset="-128"/>
              </a:rPr>
              <a:t>Benchmark numbers</a:t>
            </a:r>
          </a:p>
          <a:p>
            <a:pPr marL="838200" lvl="1" indent="-381000" eaLnBrk="1" hangingPunct="1">
              <a:buFontTx/>
              <a:buAutoNum type="arabicPeriod"/>
            </a:pPr>
            <a:r>
              <a:rPr lang="en-US" altLang="en-US" dirty="0" smtClean="0">
                <a:ea typeface="ＭＳ Ｐゴシック" pitchFamily="34" charset="-128"/>
              </a:rPr>
              <a:t>Organizational chart</a:t>
            </a:r>
          </a:p>
          <a:p>
            <a:pPr marL="838200" lvl="1" indent="-381000" eaLnBrk="1" hangingPunct="1">
              <a:buFontTx/>
              <a:buAutoNum type="arabicPeriod"/>
            </a:pPr>
            <a:r>
              <a:rPr lang="en-US" altLang="en-US" dirty="0" smtClean="0">
                <a:ea typeface="ＭＳ Ｐゴシック" pitchFamily="34" charset="-128"/>
              </a:rPr>
              <a:t>Pricing examples</a:t>
            </a:r>
          </a:p>
          <a:p>
            <a:pPr marL="838200" lvl="1" indent="-381000" eaLnBrk="1" hangingPunct="1">
              <a:buFontTx/>
              <a:buAutoNum type="arabicPeriod"/>
            </a:pPr>
            <a:r>
              <a:rPr lang="en-US" altLang="en-US" dirty="0" smtClean="0">
                <a:ea typeface="ＭＳ Ｐゴシック" pitchFamily="34" charset="-128"/>
              </a:rPr>
              <a:t>Marketing, business, and/or strategic plans</a:t>
            </a:r>
          </a:p>
          <a:p>
            <a:pPr marL="838200" lvl="1" indent="-381000" eaLnBrk="1" hangingPunct="1">
              <a:buFontTx/>
              <a:buAutoNum type="arabicPeriod"/>
            </a:pPr>
            <a:r>
              <a:rPr lang="en-US" altLang="en-US" dirty="0" smtClean="0">
                <a:ea typeface="ＭＳ Ｐゴシック" pitchFamily="34" charset="-128"/>
              </a:rPr>
              <a:t>Program Review expectations</a:t>
            </a:r>
          </a:p>
          <a:p>
            <a:pPr marL="457200" indent="-457200" eaLnBrk="1" hangingPunct="1"/>
            <a:endParaRPr lang="en-US" altLang="en-US" dirty="0" smtClean="0">
              <a:ea typeface="ＭＳ Ｐゴシック" pitchFamily="34" charset="-128"/>
            </a:endParaRPr>
          </a:p>
        </p:txBody>
      </p:sp>
      <p:pic>
        <p:nvPicPr>
          <p:cNvPr id="3" name="Content Placeholder 2" descr="dog-winking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712" b="-247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29804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Presenter</a:t>
            </a:r>
            <a:endParaRPr lang="en-US" sz="4000" b="1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/>
              <a:t>Greg Marsello</a:t>
            </a:r>
          </a:p>
          <a:p>
            <a:pPr marL="339725" indent="-339725">
              <a:buClrTx/>
              <a:buFont typeface="Symbol" panose="05050102010706020507" pitchFamily="18" charset="2"/>
              <a:buChar char=""/>
            </a:pPr>
            <a:r>
              <a:rPr lang="en-US" sz="2800" dirty="0" smtClean="0"/>
              <a:t>LERN Co</a:t>
            </a:r>
            <a:r>
              <a:rPr lang="en-US" sz="2800" dirty="0" smtClean="0"/>
              <a:t>-Founder</a:t>
            </a:r>
            <a:endParaRPr lang="en-US" sz="2800" dirty="0" smtClean="0"/>
          </a:p>
          <a:p>
            <a:pPr marL="339725" indent="-339725">
              <a:buClrTx/>
              <a:buFont typeface="Symbol" panose="05050102010706020507" pitchFamily="18" charset="2"/>
              <a:buChar char=""/>
            </a:pPr>
            <a:r>
              <a:rPr lang="en-US" sz="2800" dirty="0" smtClean="0"/>
              <a:t>Road warrior</a:t>
            </a:r>
          </a:p>
          <a:p>
            <a:pPr marL="339725" indent="-339725">
              <a:buClrTx/>
              <a:buFont typeface="Symbol" panose="05050102010706020507" pitchFamily="18" charset="2"/>
              <a:buChar char=""/>
            </a:pPr>
            <a:r>
              <a:rPr lang="en-US" sz="2800" dirty="0" smtClean="0"/>
              <a:t>Program Reviews</a:t>
            </a:r>
            <a:endParaRPr lang="en-US" sz="28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36" y="1937917"/>
            <a:ext cx="3211997" cy="33247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7312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9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b="1" dirty="0" smtClean="0">
                <a:ea typeface="+mj-ea"/>
              </a:rPr>
              <a:t>Price</a:t>
            </a:r>
          </a:p>
        </p:txBody>
      </p:sp>
      <p:sp>
        <p:nvSpPr>
          <p:cNvPr id="23560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n-ea"/>
              </a:rPr>
              <a:t>The price for the LERN Program Review is  $9,000 including expenses.</a:t>
            </a:r>
          </a:p>
          <a:p>
            <a:pPr eaLnBrk="1" hangingPunct="1">
              <a:defRPr/>
            </a:pPr>
            <a:r>
              <a:rPr lang="en-US" dirty="0" smtClean="0">
                <a:ea typeface="+mn-ea"/>
              </a:rPr>
              <a:t>Implementation of just some of our recommendations will generate at least a 10:1 ROI.</a:t>
            </a:r>
          </a:p>
          <a:p>
            <a:pPr eaLnBrk="1" hangingPunct="1">
              <a:defRPr/>
            </a:pPr>
            <a:r>
              <a:rPr lang="en-US" dirty="0" smtClean="0">
                <a:ea typeface="+mn-ea"/>
              </a:rPr>
              <a:t>Questions going forward will be answered.</a:t>
            </a:r>
          </a:p>
        </p:txBody>
      </p:sp>
    </p:spTree>
    <p:extLst>
      <p:ext uri="{BB962C8B-B14F-4D97-AF65-F5344CB8AC3E}">
        <p14:creationId xmlns:p14="http://schemas.microsoft.com/office/powerpoint/2010/main" val="467870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Joe &amp; James</a:t>
            </a:r>
            <a:endParaRPr lang="en-US" sz="4000" b="1" dirty="0"/>
          </a:p>
        </p:txBody>
      </p:sp>
      <p:pic>
        <p:nvPicPr>
          <p:cNvPr id="7" name="Content Placeholder 6" descr="James Photo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56" r="-4756"/>
          <a:stretch>
            <a:fillRect/>
          </a:stretch>
        </p:blipFill>
        <p:spPr/>
      </p:pic>
      <p:pic>
        <p:nvPicPr>
          <p:cNvPr id="8" name="Content Placeholder 7" descr="JoeMiera2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24" r="-1692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86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Questions &amp; Answers</a:t>
            </a:r>
            <a:endParaRPr lang="en-US" sz="4000" b="1" dirty="0"/>
          </a:p>
        </p:txBody>
      </p:sp>
      <p:pic>
        <p:nvPicPr>
          <p:cNvPr id="13" name="Content Placeholder 12" descr="questions-and-answer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82936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Thank You!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For more information and support</a:t>
            </a:r>
          </a:p>
          <a:p>
            <a:pPr>
              <a:buFontTx/>
              <a:buChar char="-"/>
            </a:pPr>
            <a:r>
              <a:rPr lang="en-US" dirty="0" smtClean="0">
                <a:hlinkClick r:id="rId2"/>
              </a:rPr>
              <a:t>www.lern.org</a:t>
            </a:r>
            <a:r>
              <a:rPr lang="en-US" dirty="0" smtClean="0"/>
              <a:t>	</a:t>
            </a:r>
          </a:p>
          <a:p>
            <a:pPr>
              <a:buFontTx/>
              <a:buChar char="-"/>
            </a:pPr>
            <a:r>
              <a:rPr lang="en-US" dirty="0" smtClean="0">
                <a:hlinkClick r:id="rId3"/>
              </a:rPr>
              <a:t>info@lern.org</a:t>
            </a:r>
            <a:endParaRPr lang="en-US" dirty="0" smtClean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78176269"/>
              </p:ext>
            </p:extLst>
          </p:nvPr>
        </p:nvGraphicFramePr>
        <p:xfrm>
          <a:off x="4648200" y="16002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8" b="24738"/>
          <a:stretch/>
        </p:blipFill>
        <p:spPr>
          <a:xfrm>
            <a:off x="6957580" y="1844259"/>
            <a:ext cx="1519273" cy="1584741"/>
          </a:xfrm>
          <a:prstGeom prst="rect">
            <a:avLst/>
          </a:prstGeom>
        </p:spPr>
      </p:pic>
      <p:pic>
        <p:nvPicPr>
          <p:cNvPr id="8" name="Picture 7" descr="tammy_contactUs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582" y="3992465"/>
            <a:ext cx="1519273" cy="1756385"/>
          </a:xfrm>
          <a:prstGeom prst="rect">
            <a:avLst/>
          </a:prstGeom>
        </p:spPr>
      </p:pic>
      <p:pic>
        <p:nvPicPr>
          <p:cNvPr id="9" name="Picture 8" descr="DSC_2364.jp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1" t="11608" r="12051" b="11608"/>
          <a:stretch/>
        </p:blipFill>
        <p:spPr>
          <a:xfrm>
            <a:off x="5150013" y="3992465"/>
            <a:ext cx="1153105" cy="17563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4" t="4249" r="13714" b="17681"/>
          <a:stretch/>
        </p:blipFill>
        <p:spPr>
          <a:xfrm>
            <a:off x="5150013" y="1844259"/>
            <a:ext cx="1153105" cy="1584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308507"/>
            <a:ext cx="4267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0409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University of New Mexico Continuing Education Guests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i="1" dirty="0" smtClean="0"/>
          </a:p>
          <a:p>
            <a:r>
              <a:rPr lang="en-US" i="1" dirty="0" smtClean="0"/>
              <a:t>Joe </a:t>
            </a:r>
            <a:r>
              <a:rPr lang="en-US" i="1" dirty="0" err="1" smtClean="0"/>
              <a:t>Meira</a:t>
            </a:r>
            <a:r>
              <a:rPr lang="en-US" i="1" dirty="0" smtClean="0"/>
              <a:t>, Executive Director Operations &amp; Extended Learning Contracts</a:t>
            </a:r>
            <a:endParaRPr lang="en-US" i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i="1" dirty="0" smtClean="0"/>
          </a:p>
          <a:p>
            <a:r>
              <a:rPr lang="en-US" i="1" dirty="0" smtClean="0"/>
              <a:t>James </a:t>
            </a:r>
            <a:r>
              <a:rPr lang="en-US" i="1" dirty="0" err="1" smtClean="0"/>
              <a:t>Fowlkes</a:t>
            </a:r>
            <a:r>
              <a:rPr lang="en-US" i="1" dirty="0" smtClean="0"/>
              <a:t>, Executive Project Director, Curriculum Strategies</a:t>
            </a:r>
            <a:endParaRPr lang="en-US" i="1" dirty="0"/>
          </a:p>
        </p:txBody>
      </p:sp>
      <p:pic>
        <p:nvPicPr>
          <p:cNvPr id="5" name="Picture 4" descr="James Phot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866" y="1670367"/>
            <a:ext cx="2312239" cy="2837748"/>
          </a:xfrm>
          <a:prstGeom prst="rect">
            <a:avLst/>
          </a:prstGeom>
        </p:spPr>
      </p:pic>
      <p:pic>
        <p:nvPicPr>
          <p:cNvPr id="6" name="Picture 5" descr="JoeMiera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77" y="1670366"/>
            <a:ext cx="1889559" cy="283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432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LERN Member Services Team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New</a:t>
            </a:r>
            <a:r>
              <a:rPr lang="en-US" dirty="0" smtClean="0"/>
              <a:t> Website and LERN Club</a:t>
            </a:r>
          </a:p>
          <a:p>
            <a:r>
              <a:rPr lang="en-US" i="1" dirty="0" smtClean="0">
                <a:solidFill>
                  <a:srgbClr val="0000FF"/>
                </a:solidFill>
              </a:rPr>
              <a:t>New </a:t>
            </a:r>
            <a:r>
              <a:rPr lang="en-US" dirty="0" smtClean="0"/>
              <a:t>Digital Library</a:t>
            </a:r>
          </a:p>
          <a:p>
            <a:r>
              <a:rPr lang="en-US" i="1" dirty="0" smtClean="0">
                <a:solidFill>
                  <a:srgbClr val="0000FF"/>
                </a:solidFill>
              </a:rPr>
              <a:t>New </a:t>
            </a:r>
            <a:r>
              <a:rPr lang="en-US" dirty="0" smtClean="0"/>
              <a:t>Lifelong Learning Assessment Tool</a:t>
            </a:r>
          </a:p>
          <a:p>
            <a:r>
              <a:rPr lang="en-US" i="1" dirty="0" smtClean="0">
                <a:solidFill>
                  <a:srgbClr val="0000FF"/>
                </a:solidFill>
              </a:rPr>
              <a:t>Popular </a:t>
            </a:r>
            <a:r>
              <a:rPr lang="en-US" dirty="0" smtClean="0"/>
              <a:t>Data Analysis</a:t>
            </a:r>
          </a:p>
          <a:p>
            <a:r>
              <a:rPr lang="en-US" i="1" dirty="0" smtClean="0">
                <a:solidFill>
                  <a:srgbClr val="0000FF"/>
                </a:solidFill>
              </a:rPr>
              <a:t>Classic </a:t>
            </a:r>
            <a:r>
              <a:rPr lang="en-US" dirty="0" smtClean="0"/>
              <a:t>Brochure and Website Critiques</a:t>
            </a:r>
          </a:p>
          <a:p>
            <a:r>
              <a:rPr lang="en-US" i="1" dirty="0" smtClean="0">
                <a:solidFill>
                  <a:srgbClr val="0000FF"/>
                </a:solidFill>
              </a:rPr>
              <a:t>Free </a:t>
            </a:r>
            <a:r>
              <a:rPr lang="en-US" dirty="0" smtClean="0"/>
              <a:t>Technical </a:t>
            </a:r>
            <a:r>
              <a:rPr lang="en-US" dirty="0" smtClean="0"/>
              <a:t>Assistance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70046134"/>
              </p:ext>
            </p:extLst>
          </p:nvPr>
        </p:nvGraphicFramePr>
        <p:xfrm>
          <a:off x="4648200" y="16002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8" b="24738"/>
          <a:stretch/>
        </p:blipFill>
        <p:spPr>
          <a:xfrm>
            <a:off x="6957580" y="1844259"/>
            <a:ext cx="1519273" cy="1584741"/>
          </a:xfrm>
          <a:prstGeom prst="rect">
            <a:avLst/>
          </a:prstGeom>
        </p:spPr>
      </p:pic>
      <p:pic>
        <p:nvPicPr>
          <p:cNvPr id="8" name="Picture 7" descr="tammy_contactUs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582" y="3992465"/>
            <a:ext cx="1519273" cy="1756385"/>
          </a:xfrm>
          <a:prstGeom prst="rect">
            <a:avLst/>
          </a:prstGeom>
        </p:spPr>
      </p:pic>
      <p:pic>
        <p:nvPicPr>
          <p:cNvPr id="9" name="Picture 8" descr="DSC_2364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1" t="11608" r="12051" b="11608"/>
          <a:stretch/>
        </p:blipFill>
        <p:spPr>
          <a:xfrm>
            <a:off x="5150013" y="3992465"/>
            <a:ext cx="1153105" cy="17563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4" t="4249" r="13714" b="17681"/>
          <a:stretch/>
        </p:blipFill>
        <p:spPr>
          <a:xfrm>
            <a:off x="5150013" y="1844259"/>
            <a:ext cx="1153105" cy="158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003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Agenda</a:t>
            </a:r>
            <a:endParaRPr lang="en-US" sz="4000" b="1" dirty="0"/>
          </a:p>
        </p:txBody>
      </p:sp>
      <p:pic>
        <p:nvPicPr>
          <p:cNvPr id="5" name="Content Placeholder 4" descr="graphics-agenda-603334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80" r="-5380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LERN’s Success Factors</a:t>
            </a:r>
          </a:p>
          <a:p>
            <a:r>
              <a:rPr lang="en-US" dirty="0" smtClean="0"/>
              <a:t>Program Review</a:t>
            </a:r>
          </a:p>
          <a:p>
            <a:r>
              <a:rPr lang="en-US" dirty="0" smtClean="0"/>
              <a:t>University of New Mexico Continuing Education</a:t>
            </a:r>
          </a:p>
          <a:p>
            <a:r>
              <a:rPr lang="en-US" dirty="0" smtClean="0"/>
              <a:t>Questions &amp; Answers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024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The Next 5 Years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Increased accountability</a:t>
            </a:r>
          </a:p>
          <a:p>
            <a:r>
              <a:rPr lang="en-US" dirty="0" smtClean="0"/>
              <a:t>Increased competition</a:t>
            </a:r>
          </a:p>
          <a:p>
            <a:r>
              <a:rPr lang="en-US" dirty="0" smtClean="0"/>
              <a:t>Increased expectations</a:t>
            </a:r>
          </a:p>
          <a:p>
            <a:r>
              <a:rPr lang="en-US" dirty="0" smtClean="0"/>
              <a:t>Increased roadblocks</a:t>
            </a:r>
          </a:p>
          <a:p>
            <a:r>
              <a:rPr lang="en-US" dirty="0" smtClean="0"/>
              <a:t>Increased staff turnover</a:t>
            </a:r>
          </a:p>
        </p:txBody>
      </p:sp>
      <p:pic>
        <p:nvPicPr>
          <p:cNvPr id="5" name="Content Placeholder 4" descr="Top-5-238x300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39" r="-62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82450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Do It Right!</a:t>
            </a:r>
            <a:endParaRPr lang="en-US" sz="40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Open enrollment course programming, marketing, operations &amp; contract training</a:t>
            </a:r>
          </a:p>
          <a:p>
            <a:r>
              <a:rPr lang="en-US" dirty="0" smtClean="0"/>
              <a:t>Benchmarks</a:t>
            </a:r>
          </a:p>
          <a:p>
            <a:r>
              <a:rPr lang="en-US" dirty="0" smtClean="0"/>
              <a:t>Best practices</a:t>
            </a:r>
          </a:p>
          <a:p>
            <a:r>
              <a:rPr lang="en-US" dirty="0" smtClean="0"/>
              <a:t>80/20 Principle</a:t>
            </a:r>
          </a:p>
          <a:p>
            <a:r>
              <a:rPr lang="en-US" dirty="0" smtClean="0"/>
              <a:t>Right not perfect</a:t>
            </a:r>
            <a:endParaRPr lang="en-US" dirty="0"/>
          </a:p>
        </p:txBody>
      </p:sp>
      <p:pic>
        <p:nvPicPr>
          <p:cNvPr id="5" name="Picture 10" descr="Continuing Education Essentials_Page_00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3" r="-18903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229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LERN’s 15 Success Factors</a:t>
            </a:r>
            <a:endParaRPr lang="en-US" sz="5400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519" b="-40519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0862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1077</Words>
  <Application>Microsoft Macintosh PowerPoint</Application>
  <PresentationFormat>On-screen Show (4:3)</PresentationFormat>
  <Paragraphs>286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GoToWebinar</vt:lpstr>
      <vt:lpstr>Presenter</vt:lpstr>
      <vt:lpstr>University of New Mexico Continuing Education Guests</vt:lpstr>
      <vt:lpstr>LERN Member Services Team</vt:lpstr>
      <vt:lpstr>Agenda</vt:lpstr>
      <vt:lpstr>The Next 5 Years</vt:lpstr>
      <vt:lpstr>Do It Right!</vt:lpstr>
      <vt:lpstr>LERN’s 15 Success Factors</vt:lpstr>
      <vt:lpstr>#1. Centralize Operations</vt:lpstr>
      <vt:lpstr>#2. Become or Remain Financially Self-Sufficient</vt:lpstr>
      <vt:lpstr>#3. Move from Direct Mail Marketing to Integrated Marketing</vt:lpstr>
      <vt:lpstr>#4. Introduce One New Initiative a Year</vt:lpstr>
      <vt:lpstr>PowerPoint Presentation</vt:lpstr>
      <vt:lpstr>#5. Shift from Information to Solutions</vt:lpstr>
      <vt:lpstr>#6. Have a One-Year Business Plan and Strategic Plan</vt:lpstr>
      <vt:lpstr>#7. Operate Like a Business</vt:lpstr>
      <vt:lpstr>#8. Follow the 30% Rule</vt:lpstr>
      <vt:lpstr>#9. Be Data-Driven and Use LERN Benchmarks</vt:lpstr>
      <vt:lpstr>#10. Your Leader Must Shift from Being a Manager to a Visionary</vt:lpstr>
      <vt:lpstr>#11. Be Essential</vt:lpstr>
      <vt:lpstr>#12. Know and Grow Your Primary Market Segments</vt:lpstr>
      <vt:lpstr>#13. Live Your USP</vt:lpstr>
      <vt:lpstr>#14. Understand New Learning Trends</vt:lpstr>
      <vt:lpstr>#15. Lean on LERN</vt:lpstr>
      <vt:lpstr>LERN’s Program Review</vt:lpstr>
      <vt:lpstr>Program Review Benefits</vt:lpstr>
      <vt:lpstr>Program Review Process</vt:lpstr>
      <vt:lpstr>What You Need To Do</vt:lpstr>
      <vt:lpstr>Price</vt:lpstr>
      <vt:lpstr>Joe &amp; James</vt:lpstr>
      <vt:lpstr>Questions &amp; Answers</vt:lpstr>
      <vt:lpstr>Thank You!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Marsello</dc:creator>
  <cp:lastModifiedBy>Greg Marsello</cp:lastModifiedBy>
  <cp:revision>16</cp:revision>
  <dcterms:created xsi:type="dcterms:W3CDTF">2016-08-09T11:29:37Z</dcterms:created>
  <dcterms:modified xsi:type="dcterms:W3CDTF">2016-08-09T19:20:00Z</dcterms:modified>
</cp:coreProperties>
</file>