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97" r:id="rId15"/>
    <p:sldId id="270" r:id="rId16"/>
    <p:sldId id="272" r:id="rId17"/>
    <p:sldId id="273" r:id="rId18"/>
    <p:sldId id="274" r:id="rId19"/>
    <p:sldId id="275" r:id="rId20"/>
    <p:sldId id="276" r:id="rId21"/>
    <p:sldId id="277" r:id="rId22"/>
    <p:sldId id="278" r:id="rId23"/>
    <p:sldId id="279" r:id="rId24"/>
    <p:sldId id="280" r:id="rId25"/>
    <p:sldId id="285" r:id="rId26"/>
    <p:sldId id="286" r:id="rId27"/>
    <p:sldId id="287" r:id="rId28"/>
    <p:sldId id="288" r:id="rId29"/>
    <p:sldId id="301" r:id="rId30"/>
    <p:sldId id="299" r:id="rId31"/>
    <p:sldId id="289" r:id="rId32"/>
    <p:sldId id="290" r:id="rId33"/>
    <p:sldId id="291" r:id="rId34"/>
    <p:sldId id="292" r:id="rId35"/>
    <p:sldId id="293" r:id="rId36"/>
    <p:sldId id="300"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4" d="100"/>
          <a:sy n="124" d="100"/>
        </p:scale>
        <p:origin x="-72"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C2ADFFA-F2A7-4D77-85DA-33A29B5E8B39}" type="datetimeFigureOut">
              <a:rPr lang="en-US" smtClean="0"/>
              <a:t>10/9/2018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2DD6EFD-762D-4BC6-ACE6-EDC05AE34B6B}" type="slidenum">
              <a:rPr lang="en-US" smtClean="0"/>
              <a:t>‹#›</a:t>
            </a:fld>
            <a:endParaRPr lang="en-US"/>
          </a:p>
        </p:txBody>
      </p:sp>
    </p:spTree>
    <p:extLst>
      <p:ext uri="{BB962C8B-B14F-4D97-AF65-F5344CB8AC3E}">
        <p14:creationId xmlns:p14="http://schemas.microsoft.com/office/powerpoint/2010/main" val="16997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816FDF0-B1DA-4C97-9614-00D0AC3F27E3}" type="datetimeFigureOut">
              <a:rPr lang="en-US" smtClean="0"/>
              <a:t>10/9/2018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30FAEC5-EECF-4CCC-8D20-7D4405A76C87}" type="slidenum">
              <a:rPr lang="en-US" smtClean="0"/>
              <a:t>‹#›</a:t>
            </a:fld>
            <a:endParaRPr lang="en-US"/>
          </a:p>
        </p:txBody>
      </p:sp>
    </p:spTree>
    <p:extLst>
      <p:ext uri="{BB962C8B-B14F-4D97-AF65-F5344CB8AC3E}">
        <p14:creationId xmlns:p14="http://schemas.microsoft.com/office/powerpoint/2010/main" val="289149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02" eaLnBrk="0" hangingPunct="0">
              <a:defRPr>
                <a:solidFill>
                  <a:schemeClr val="tx1"/>
                </a:solidFill>
                <a:latin typeface="Arial" charset="0"/>
              </a:defRPr>
            </a:lvl1pPr>
            <a:lvl2pPr marL="765610" indent="-294465" defTabSz="929202" eaLnBrk="0" hangingPunct="0">
              <a:defRPr>
                <a:solidFill>
                  <a:schemeClr val="tx1"/>
                </a:solidFill>
                <a:latin typeface="Arial" charset="0"/>
              </a:defRPr>
            </a:lvl2pPr>
            <a:lvl3pPr marL="1177862" indent="-235572" defTabSz="929202" eaLnBrk="0" hangingPunct="0">
              <a:defRPr>
                <a:solidFill>
                  <a:schemeClr val="tx1"/>
                </a:solidFill>
                <a:latin typeface="Arial" charset="0"/>
              </a:defRPr>
            </a:lvl3pPr>
            <a:lvl4pPr marL="1649006" indent="-235572" defTabSz="929202" eaLnBrk="0" hangingPunct="0">
              <a:defRPr>
                <a:solidFill>
                  <a:schemeClr val="tx1"/>
                </a:solidFill>
                <a:latin typeface="Arial" charset="0"/>
              </a:defRPr>
            </a:lvl4pPr>
            <a:lvl5pPr marL="2120151" indent="-235572" defTabSz="929202" eaLnBrk="0" hangingPunct="0">
              <a:defRPr>
                <a:solidFill>
                  <a:schemeClr val="tx1"/>
                </a:solidFill>
                <a:latin typeface="Arial" charset="0"/>
              </a:defRPr>
            </a:lvl5pPr>
            <a:lvl6pPr marL="2591295" indent="-235572" defTabSz="929202" eaLnBrk="0" fontAlgn="base" hangingPunct="0">
              <a:spcBef>
                <a:spcPct val="0"/>
              </a:spcBef>
              <a:spcAft>
                <a:spcPct val="0"/>
              </a:spcAft>
              <a:defRPr>
                <a:solidFill>
                  <a:schemeClr val="tx1"/>
                </a:solidFill>
                <a:latin typeface="Arial" charset="0"/>
              </a:defRPr>
            </a:lvl6pPr>
            <a:lvl7pPr marL="3062440" indent="-235572" defTabSz="929202" eaLnBrk="0" fontAlgn="base" hangingPunct="0">
              <a:spcBef>
                <a:spcPct val="0"/>
              </a:spcBef>
              <a:spcAft>
                <a:spcPct val="0"/>
              </a:spcAft>
              <a:defRPr>
                <a:solidFill>
                  <a:schemeClr val="tx1"/>
                </a:solidFill>
                <a:latin typeface="Arial" charset="0"/>
              </a:defRPr>
            </a:lvl7pPr>
            <a:lvl8pPr marL="3533585" indent="-235572" defTabSz="929202" eaLnBrk="0" fontAlgn="base" hangingPunct="0">
              <a:spcBef>
                <a:spcPct val="0"/>
              </a:spcBef>
              <a:spcAft>
                <a:spcPct val="0"/>
              </a:spcAft>
              <a:defRPr>
                <a:solidFill>
                  <a:schemeClr val="tx1"/>
                </a:solidFill>
                <a:latin typeface="Arial" charset="0"/>
              </a:defRPr>
            </a:lvl8pPr>
            <a:lvl9pPr marL="4004729" indent="-235572" defTabSz="929202" eaLnBrk="0" fontAlgn="base" hangingPunct="0">
              <a:spcBef>
                <a:spcPct val="0"/>
              </a:spcBef>
              <a:spcAft>
                <a:spcPct val="0"/>
              </a:spcAft>
              <a:defRPr>
                <a:solidFill>
                  <a:schemeClr val="tx1"/>
                </a:solidFill>
                <a:latin typeface="Arial" charset="0"/>
              </a:defRPr>
            </a:lvl9pPr>
          </a:lstStyle>
          <a:p>
            <a:pPr eaLnBrk="1" hangingPunct="1"/>
            <a:fld id="{5BD18270-F0B0-466C-9876-01C418652B0D}" type="slidenum">
              <a:rPr lang="en-US" sz="1000">
                <a:latin typeface="Times New Roman" pitchFamily="18" charset="0"/>
              </a:rPr>
              <a:pPr eaLnBrk="1" hangingPunct="1"/>
              <a:t>5</a:t>
            </a:fld>
            <a:endParaRPr lang="en-US" sz="10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1F1A2697-D934-412E-BE2D-35DD12D25AD6}" type="slidenum">
              <a:rPr lang="en-US">
                <a:latin typeface="Times New Roman" pitchFamily="18" charset="0"/>
              </a:rPr>
              <a:pPr eaLnBrk="0" fontAlgn="base" hangingPunct="0">
                <a:spcBef>
                  <a:spcPct val="0"/>
                </a:spcBef>
                <a:spcAft>
                  <a:spcPct val="0"/>
                </a:spcAft>
              </a:pPr>
              <a:t>6</a:t>
            </a:fld>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E21C3230-4A9D-44DA-8AC1-DED0C5E2174A}" type="slidenum">
              <a:rPr lang="en-US">
                <a:latin typeface="Times New Roman" pitchFamily="18" charset="0"/>
              </a:rPr>
              <a:pPr eaLnBrk="0" fontAlgn="base" hangingPunct="0">
                <a:spcBef>
                  <a:spcPct val="0"/>
                </a:spcBef>
                <a:spcAft>
                  <a:spcPct val="0"/>
                </a:spcAft>
              </a:pPr>
              <a:t>7</a:t>
            </a:fld>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CE8056-BC4C-41CF-A7DF-DB447EC4455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429029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E8056-BC4C-41CF-A7DF-DB447EC4455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276946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E8056-BC4C-41CF-A7DF-DB447EC4455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62280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E8056-BC4C-41CF-A7DF-DB447EC4455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53783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E8056-BC4C-41CF-A7DF-DB447EC4455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54245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E8056-BC4C-41CF-A7DF-DB447EC4455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368504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E8056-BC4C-41CF-A7DF-DB447EC44550}"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00147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E8056-BC4C-41CF-A7DF-DB447EC44550}"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2170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E8056-BC4C-41CF-A7DF-DB447EC44550}"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13356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E8056-BC4C-41CF-A7DF-DB447EC4455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3886485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E8056-BC4C-41CF-A7DF-DB447EC4455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B95E0-5999-4946-948E-802405EACF11}" type="slidenum">
              <a:rPr lang="en-US" smtClean="0"/>
              <a:t>‹#›</a:t>
            </a:fld>
            <a:endParaRPr lang="en-US"/>
          </a:p>
        </p:txBody>
      </p:sp>
    </p:spTree>
    <p:extLst>
      <p:ext uri="{BB962C8B-B14F-4D97-AF65-F5344CB8AC3E}">
        <p14:creationId xmlns:p14="http://schemas.microsoft.com/office/powerpoint/2010/main" val="223876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E8056-BC4C-41CF-A7DF-DB447EC44550}"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B95E0-5999-4946-948E-802405EACF11}" type="slidenum">
              <a:rPr lang="en-US" smtClean="0"/>
              <a:t>‹#›</a:t>
            </a:fld>
            <a:endParaRPr lang="en-US"/>
          </a:p>
        </p:txBody>
      </p:sp>
    </p:spTree>
    <p:extLst>
      <p:ext uri="{BB962C8B-B14F-4D97-AF65-F5344CB8AC3E}">
        <p14:creationId xmlns:p14="http://schemas.microsoft.com/office/powerpoint/2010/main" val="242207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772400" cy="1470025"/>
          </a:xfrm>
        </p:spPr>
        <p:txBody>
          <a:bodyPr/>
          <a:lstStyle/>
          <a:p>
            <a:r>
              <a:rPr lang="en-US" dirty="0" smtClean="0"/>
              <a:t>Surveys That Work</a:t>
            </a: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354091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097" y="2057400"/>
            <a:ext cx="2540000" cy="3810000"/>
          </a:xfrm>
          <a:prstGeom prst="rect">
            <a:avLst/>
          </a:prstGeom>
        </p:spPr>
      </p:pic>
    </p:spTree>
    <p:extLst>
      <p:ext uri="{BB962C8B-B14F-4D97-AF65-F5344CB8AC3E}">
        <p14:creationId xmlns:p14="http://schemas.microsoft.com/office/powerpoint/2010/main" val="186268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7 Surveys</a:t>
            </a:r>
            <a:endParaRPr lang="en-US" dirty="0"/>
          </a:p>
        </p:txBody>
      </p:sp>
      <p:sp>
        <p:nvSpPr>
          <p:cNvPr id="3" name="Content Placeholder 2"/>
          <p:cNvSpPr>
            <a:spLocks noGrp="1"/>
          </p:cNvSpPr>
          <p:nvPr>
            <p:ph idx="1"/>
          </p:nvPr>
        </p:nvSpPr>
        <p:spPr/>
        <p:txBody>
          <a:bodyPr/>
          <a:lstStyle/>
          <a:p>
            <a:r>
              <a:rPr lang="en-US" dirty="0" smtClean="0"/>
              <a:t>When you have identified your Best Customers by Market Segmentation, then you can design different surveys for each market segment.</a:t>
            </a:r>
          </a:p>
          <a:p>
            <a:r>
              <a:rPr lang="en-US" dirty="0" smtClean="0"/>
              <a:t>This is really powerful !</a:t>
            </a:r>
          </a:p>
          <a:p>
            <a:endParaRPr lang="en-US" dirty="0"/>
          </a:p>
          <a:p>
            <a:pPr marL="0" indent="0">
              <a:buNone/>
            </a:pPr>
            <a:r>
              <a:rPr lang="en-US" dirty="0" smtClean="0"/>
              <a:t>IDEAL:  one survey a month- - </a:t>
            </a:r>
            <a:br>
              <a:rPr lang="en-US" dirty="0" smtClean="0"/>
            </a:br>
            <a:r>
              <a:rPr lang="en-US" dirty="0" smtClean="0"/>
              <a:t> to one (or more) of your 7 segments.</a:t>
            </a:r>
            <a:endParaRPr lang="en-US" dirty="0"/>
          </a:p>
        </p:txBody>
      </p:sp>
    </p:spTree>
    <p:extLst>
      <p:ext uri="{BB962C8B-B14F-4D97-AF65-F5344CB8AC3E}">
        <p14:creationId xmlns:p14="http://schemas.microsoft.com/office/powerpoint/2010/main" val="43607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31890"/>
            <a:ext cx="7772400" cy="1470025"/>
          </a:xfrm>
        </p:spPr>
        <p:txBody>
          <a:bodyPr/>
          <a:lstStyle/>
          <a:p>
            <a:r>
              <a:rPr lang="en-US" dirty="0" smtClean="0"/>
              <a:t>Constructing a Successful Survey</a:t>
            </a:r>
            <a:endParaRPr lang="en-US" dirty="0"/>
          </a:p>
        </p:txBody>
      </p:sp>
      <p:sp>
        <p:nvSpPr>
          <p:cNvPr id="3" name="Subtitle 2"/>
          <p:cNvSpPr>
            <a:spLocks noGrp="1"/>
          </p:cNvSpPr>
          <p:nvPr>
            <p:ph type="subTitle"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5532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1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Surveys</a:t>
            </a:r>
          </a:p>
        </p:txBody>
      </p:sp>
      <p:sp>
        <p:nvSpPr>
          <p:cNvPr id="8195" name="Rectangle 3"/>
          <p:cNvSpPr>
            <a:spLocks noGrp="1" noChangeArrowheads="1"/>
          </p:cNvSpPr>
          <p:nvPr>
            <p:ph type="body" idx="1"/>
          </p:nvPr>
        </p:nvSpPr>
        <p:spPr/>
        <p:txBody>
          <a:bodyPr/>
          <a:lstStyle/>
          <a:p>
            <a:pPr eaLnBrk="1" hangingPunct="1"/>
            <a:r>
              <a:rPr lang="en-US" dirty="0" smtClean="0"/>
              <a:t>General Data Collection</a:t>
            </a:r>
          </a:p>
          <a:p>
            <a:pPr eaLnBrk="1" hangingPunct="1"/>
            <a:r>
              <a:rPr lang="en-US" dirty="0" smtClean="0"/>
              <a:t>Evaluation Surveys</a:t>
            </a:r>
          </a:p>
          <a:p>
            <a:pPr eaLnBrk="1" hangingPunct="1"/>
            <a:r>
              <a:rPr lang="en-US" dirty="0" smtClean="0"/>
              <a:t>Promotion Tracking</a:t>
            </a:r>
          </a:p>
          <a:p>
            <a:pPr eaLnBrk="1" hangingPunct="1"/>
            <a:r>
              <a:rPr lang="en-US" u="sng" dirty="0" smtClean="0"/>
              <a:t>Single Issue Surveys</a:t>
            </a:r>
          </a:p>
          <a:p>
            <a:pPr algn="ctr" eaLnBrk="1" hangingPunct="1">
              <a:buFontTx/>
              <a:buNone/>
            </a:pPr>
            <a:r>
              <a:rPr lang="en-US" i="1" dirty="0" smtClean="0"/>
              <a:t>What we Think. </a:t>
            </a:r>
            <a:br>
              <a:rPr lang="en-US" i="1" dirty="0" smtClean="0"/>
            </a:br>
            <a:r>
              <a:rPr lang="en-US" i="1" dirty="0" smtClean="0"/>
              <a:t> What we Do.</a:t>
            </a:r>
          </a:p>
        </p:txBody>
      </p:sp>
    </p:spTree>
    <p:extLst>
      <p:ext uri="{BB962C8B-B14F-4D97-AF65-F5344CB8AC3E}">
        <p14:creationId xmlns:p14="http://schemas.microsoft.com/office/powerpoint/2010/main" val="218385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228600"/>
            <a:ext cx="7772400" cy="1104900"/>
          </a:xfrm>
          <a:noFill/>
        </p:spPr>
        <p:txBody>
          <a:bodyPr lIns="92075" tIns="46038" rIns="92075" bIns="46038">
            <a:normAutofit/>
          </a:bodyPr>
          <a:lstStyle/>
          <a:p>
            <a:pPr eaLnBrk="1" hangingPunct="1"/>
            <a:r>
              <a:rPr lang="en-US" dirty="0" smtClean="0"/>
              <a:t>Survey Success Chart</a:t>
            </a:r>
          </a:p>
        </p:txBody>
      </p:sp>
      <p:sp>
        <p:nvSpPr>
          <p:cNvPr id="11267" name="Rectangle 3"/>
          <p:cNvSpPr>
            <a:spLocks noChangeArrowheads="1"/>
          </p:cNvSpPr>
          <p:nvPr/>
        </p:nvSpPr>
        <p:spPr bwMode="auto">
          <a:xfrm>
            <a:off x="838200" y="4699466"/>
            <a:ext cx="8001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000" dirty="0">
                <a:solidFill>
                  <a:srgbClr val="000000"/>
                </a:solidFill>
                <a:latin typeface="Arrus BT" pitchFamily="18" charset="0"/>
              </a:rPr>
              <a:t>This chart illustrates how </a:t>
            </a:r>
            <a:r>
              <a:rPr lang="en-US" sz="2000" dirty="0" smtClean="0">
                <a:solidFill>
                  <a:srgbClr val="000000"/>
                </a:solidFill>
                <a:latin typeface="Arrus BT" pitchFamily="18" charset="0"/>
              </a:rPr>
              <a:t>getting answers to one or two of the </a:t>
            </a:r>
            <a:r>
              <a:rPr lang="en-US" sz="2000" dirty="0">
                <a:solidFill>
                  <a:srgbClr val="000000"/>
                </a:solidFill>
                <a:latin typeface="Arrus BT" pitchFamily="18" charset="0"/>
              </a:rPr>
              <a:t>Ten “Right” Questions can dramatically increase the success rate for your organization. At the left, without knowing much about what your audience wants, your chances for success with “trial and error” are very low. At the right, after you ask your audience </a:t>
            </a:r>
            <a:r>
              <a:rPr lang="en-US" sz="2000" dirty="0" smtClean="0">
                <a:solidFill>
                  <a:srgbClr val="000000"/>
                </a:solidFill>
                <a:latin typeface="Arrus BT" pitchFamily="18" charset="0"/>
              </a:rPr>
              <a:t>one to two of the </a:t>
            </a:r>
            <a:r>
              <a:rPr lang="en-US" sz="2000" dirty="0">
                <a:solidFill>
                  <a:srgbClr val="000000"/>
                </a:solidFill>
                <a:latin typeface="Arrus BT" pitchFamily="18" charset="0"/>
              </a:rPr>
              <a:t>Ten “Right” Questions, your chances of success go up substantially.</a:t>
            </a:r>
          </a:p>
        </p:txBody>
      </p:sp>
      <p:sp>
        <p:nvSpPr>
          <p:cNvPr id="11268" name="Rectangle 4"/>
          <p:cNvSpPr>
            <a:spLocks noChangeArrowheads="1"/>
          </p:cNvSpPr>
          <p:nvPr/>
        </p:nvSpPr>
        <p:spPr bwMode="auto">
          <a:xfrm>
            <a:off x="1981200" y="1600200"/>
            <a:ext cx="6629400" cy="2270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Freeform 5"/>
          <p:cNvSpPr>
            <a:spLocks/>
          </p:cNvSpPr>
          <p:nvPr/>
        </p:nvSpPr>
        <p:spPr bwMode="auto">
          <a:xfrm>
            <a:off x="1981200" y="1965325"/>
            <a:ext cx="6629400" cy="1752600"/>
          </a:xfrm>
          <a:custGeom>
            <a:avLst/>
            <a:gdLst>
              <a:gd name="T0" fmla="*/ 0 w 4368"/>
              <a:gd name="T1" fmla="*/ 2147483647 h 1200"/>
              <a:gd name="T2" fmla="*/ 2147483647 w 4368"/>
              <a:gd name="T3" fmla="*/ 2147483647 h 1200"/>
              <a:gd name="T4" fmla="*/ 2147483647 w 4368"/>
              <a:gd name="T5" fmla="*/ 0 h 1200"/>
              <a:gd name="T6" fmla="*/ 0 60000 65536"/>
              <a:gd name="T7" fmla="*/ 0 60000 65536"/>
              <a:gd name="T8" fmla="*/ 0 60000 65536"/>
            </a:gdLst>
            <a:ahLst/>
            <a:cxnLst>
              <a:cxn ang="T6">
                <a:pos x="T0" y="T1"/>
              </a:cxn>
              <a:cxn ang="T7">
                <a:pos x="T2" y="T3"/>
              </a:cxn>
              <a:cxn ang="T8">
                <a:pos x="T4" y="T5"/>
              </a:cxn>
            </a:cxnLst>
            <a:rect l="0" t="0" r="r" b="b"/>
            <a:pathLst>
              <a:path w="4368" h="1200">
                <a:moveTo>
                  <a:pt x="0" y="1200"/>
                </a:moveTo>
                <a:cubicBezTo>
                  <a:pt x="572" y="820"/>
                  <a:pt x="1144" y="440"/>
                  <a:pt x="1872" y="240"/>
                </a:cubicBezTo>
                <a:cubicBezTo>
                  <a:pt x="2600" y="40"/>
                  <a:pt x="3484" y="20"/>
                  <a:pt x="4368" y="0"/>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76200" y="838200"/>
            <a:ext cx="1828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lnSpc>
                <a:spcPct val="80000"/>
              </a:lnSpc>
            </a:pPr>
            <a:r>
              <a:rPr lang="en-US" sz="3200">
                <a:solidFill>
                  <a:schemeClr val="tx2"/>
                </a:solidFill>
                <a:latin typeface="Heavenetica4" pitchFamily="34" charset="2"/>
              </a:rPr>
              <a:t/>
            </a:r>
            <a:br>
              <a:rPr lang="en-US" sz="3200">
                <a:solidFill>
                  <a:schemeClr val="tx2"/>
                </a:solidFill>
                <a:latin typeface="Heavenetica4" pitchFamily="34" charset="2"/>
              </a:rPr>
            </a:br>
            <a:r>
              <a:rPr lang="en-US" sz="3200">
                <a:solidFill>
                  <a:schemeClr val="tx2"/>
                </a:solidFill>
                <a:latin typeface="Heavenetica4" pitchFamily="34" charset="2"/>
              </a:rPr>
              <a:t/>
            </a:r>
            <a:br>
              <a:rPr lang="en-US" sz="3200">
                <a:solidFill>
                  <a:schemeClr val="tx2"/>
                </a:solidFill>
                <a:latin typeface="Heavenetica4" pitchFamily="34" charset="2"/>
              </a:rPr>
            </a:br>
            <a:r>
              <a:rPr lang="en-US" sz="3200">
                <a:solidFill>
                  <a:schemeClr val="tx2"/>
                </a:solidFill>
                <a:latin typeface="Heavenetica4" pitchFamily="34" charset="2"/>
              </a:rPr>
              <a:t/>
            </a:r>
            <a:br>
              <a:rPr lang="en-US" sz="3200">
                <a:solidFill>
                  <a:schemeClr val="tx2"/>
                </a:solidFill>
                <a:latin typeface="Heavenetica4" pitchFamily="34" charset="2"/>
              </a:rPr>
            </a:br>
            <a:endParaRPr lang="en-US" sz="4400">
              <a:solidFill>
                <a:schemeClr val="tx2"/>
              </a:solidFill>
            </a:endParaRPr>
          </a:p>
        </p:txBody>
      </p:sp>
      <p:sp>
        <p:nvSpPr>
          <p:cNvPr id="11271" name="Rectangle 7"/>
          <p:cNvSpPr>
            <a:spLocks noChangeArrowheads="1"/>
          </p:cNvSpPr>
          <p:nvPr/>
        </p:nvSpPr>
        <p:spPr bwMode="auto">
          <a:xfrm>
            <a:off x="2209800" y="3657600"/>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en-US" sz="4400">
              <a:solidFill>
                <a:schemeClr val="tx2"/>
              </a:solidFill>
            </a:endParaRPr>
          </a:p>
        </p:txBody>
      </p:sp>
    </p:spTree>
    <p:extLst>
      <p:ext uri="{BB962C8B-B14F-4D97-AF65-F5344CB8AC3E}">
        <p14:creationId xmlns:p14="http://schemas.microsoft.com/office/powerpoint/2010/main" val="461002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Right Questions To Ask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1.Subject</a:t>
            </a:r>
            <a:br>
              <a:rPr lang="en-US" dirty="0" smtClean="0"/>
            </a:br>
            <a:r>
              <a:rPr lang="en-US" dirty="0" smtClean="0"/>
              <a:t> 2.Topic</a:t>
            </a:r>
            <a:br>
              <a:rPr lang="en-US" dirty="0" smtClean="0"/>
            </a:br>
            <a:r>
              <a:rPr lang="en-US" dirty="0" smtClean="0"/>
              <a:t> 3.Title</a:t>
            </a:r>
            <a:br>
              <a:rPr lang="en-US" dirty="0" smtClean="0"/>
            </a:br>
            <a:r>
              <a:rPr lang="en-US" dirty="0" smtClean="0"/>
              <a:t> 4.Place</a:t>
            </a:r>
            <a:br>
              <a:rPr lang="en-US" dirty="0" smtClean="0"/>
            </a:br>
            <a:r>
              <a:rPr lang="en-US" dirty="0" smtClean="0"/>
              <a:t> 5.Time</a:t>
            </a:r>
          </a:p>
          <a:p>
            <a:pPr marL="0" indent="0">
              <a:buNone/>
            </a:pPr>
            <a:r>
              <a:rPr lang="en-US" dirty="0" smtClean="0"/>
              <a:t/>
            </a:r>
            <a:br>
              <a:rPr lang="en-US" dirty="0" smtClean="0"/>
            </a:br>
            <a:r>
              <a:rPr lang="en-US" dirty="0" smtClean="0"/>
              <a:t> 6.Right instructor</a:t>
            </a:r>
            <a:br>
              <a:rPr lang="en-US" dirty="0" smtClean="0"/>
            </a:br>
            <a:r>
              <a:rPr lang="en-US" dirty="0" smtClean="0"/>
              <a:t> 7.Right format</a:t>
            </a:r>
            <a:br>
              <a:rPr lang="en-US" dirty="0" smtClean="0"/>
            </a:br>
            <a:r>
              <a:rPr lang="en-US" dirty="0" smtClean="0"/>
              <a:t> 8.Right promotion (ask, then test)</a:t>
            </a:r>
            <a:br>
              <a:rPr lang="en-US" dirty="0" smtClean="0"/>
            </a:br>
            <a:r>
              <a:rPr lang="en-US" dirty="0" smtClean="0"/>
              <a:t> 9.Price  (survey for what they pay elsewhere)</a:t>
            </a:r>
            <a:br>
              <a:rPr lang="en-US" dirty="0" smtClean="0"/>
            </a:br>
            <a:r>
              <a:rPr lang="en-US" dirty="0" smtClean="0"/>
              <a:t>10.Right Audience (you decide) </a:t>
            </a:r>
            <a:endParaRPr lang="en-US" dirty="0"/>
          </a:p>
        </p:txBody>
      </p:sp>
    </p:spTree>
    <p:extLst>
      <p:ext uri="{BB962C8B-B14F-4D97-AF65-F5344CB8AC3E}">
        <p14:creationId xmlns:p14="http://schemas.microsoft.com/office/powerpoint/2010/main" val="371846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t> Figure out what you want to know</a:t>
            </a:r>
          </a:p>
        </p:txBody>
      </p:sp>
      <p:sp>
        <p:nvSpPr>
          <p:cNvPr id="6147" name="Content Placeholder 2"/>
          <p:cNvSpPr>
            <a:spLocks noGrp="1"/>
          </p:cNvSpPr>
          <p:nvPr>
            <p:ph idx="1"/>
          </p:nvPr>
        </p:nvSpPr>
        <p:spPr/>
        <p:txBody>
          <a:bodyPr>
            <a:normAutofit lnSpcReduction="10000"/>
          </a:bodyPr>
          <a:lstStyle/>
          <a:p>
            <a:pPr marL="0" indent="0">
              <a:buFontTx/>
              <a:buNone/>
            </a:pPr>
            <a:r>
              <a:rPr lang="en-US" smtClean="0"/>
              <a:t>“What will get you to come to our program?” is not the right question</a:t>
            </a:r>
          </a:p>
          <a:p>
            <a:pPr marL="0" indent="0">
              <a:buFontTx/>
              <a:buNone/>
            </a:pPr>
            <a:endParaRPr lang="en-US" smtClean="0"/>
          </a:p>
          <a:p>
            <a:pPr marL="0" indent="0">
              <a:buFontTx/>
              <a:buNone/>
            </a:pPr>
            <a:r>
              <a:rPr lang="en-US" smtClean="0"/>
              <a:t>Time and money   are not the right answers</a:t>
            </a:r>
          </a:p>
          <a:p>
            <a:pPr marL="0" indent="0">
              <a:buFontTx/>
              <a:buNone/>
            </a:pPr>
            <a:endParaRPr lang="en-US" smtClean="0"/>
          </a:p>
          <a:p>
            <a:pPr marL="0" indent="0">
              <a:buFontTx/>
              <a:buNone/>
            </a:pPr>
            <a:r>
              <a:rPr lang="en-US" smtClean="0"/>
              <a:t>Look at your data. Determine your top problem, top leading hypothesis that will make the most difference, and then find the answer with a survey </a:t>
            </a:r>
          </a:p>
        </p:txBody>
      </p:sp>
    </p:spTree>
    <p:extLst>
      <p:ext uri="{BB962C8B-B14F-4D97-AF65-F5344CB8AC3E}">
        <p14:creationId xmlns:p14="http://schemas.microsoft.com/office/powerpoint/2010/main" val="405609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 Ask as few questions as possible</a:t>
            </a:r>
          </a:p>
        </p:txBody>
      </p:sp>
      <p:sp>
        <p:nvSpPr>
          <p:cNvPr id="5123" name="Rectangle 3"/>
          <p:cNvSpPr>
            <a:spLocks noGrp="1" noChangeArrowheads="1"/>
          </p:cNvSpPr>
          <p:nvPr>
            <p:ph type="body" idx="1"/>
          </p:nvPr>
        </p:nvSpPr>
        <p:spPr>
          <a:xfrm>
            <a:off x="806450" y="1676400"/>
            <a:ext cx="7772400" cy="4114800"/>
          </a:xfrm>
        </p:spPr>
        <p:txBody>
          <a:bodyPr/>
          <a:lstStyle/>
          <a:p>
            <a:pPr eaLnBrk="1" hangingPunct="1">
              <a:lnSpc>
                <a:spcPct val="90000"/>
              </a:lnSpc>
              <a:defRPr/>
            </a:pPr>
            <a:r>
              <a:rPr lang="en-US" sz="2800" dirty="0" smtClean="0"/>
              <a:t>Half the task of getting answers is in knowing what questions to ask.</a:t>
            </a:r>
          </a:p>
          <a:p>
            <a:pPr marL="0" indent="0" eaLnBrk="1" hangingPunct="1">
              <a:lnSpc>
                <a:spcPct val="90000"/>
              </a:lnSpc>
              <a:buFontTx/>
              <a:buNone/>
              <a:defRPr/>
            </a:pPr>
            <a:endParaRPr lang="en-US" sz="2800" dirty="0" smtClean="0"/>
          </a:p>
        </p:txBody>
      </p:sp>
      <p:sp>
        <p:nvSpPr>
          <p:cNvPr id="14340" name="Text Box 4"/>
          <p:cNvSpPr txBox="1">
            <a:spLocks noChangeArrowheads="1"/>
          </p:cNvSpPr>
          <p:nvPr/>
        </p:nvSpPr>
        <p:spPr bwMode="auto">
          <a:xfrm>
            <a:off x="1066800" y="2438400"/>
            <a:ext cx="7467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What NOT to ask:</a:t>
            </a:r>
          </a:p>
          <a:p>
            <a:pPr eaLnBrk="1" hangingPunct="1">
              <a:spcBef>
                <a:spcPct val="50000"/>
              </a:spcBef>
            </a:pPr>
            <a:r>
              <a:rPr lang="en-US"/>
              <a:t>-Anything for which you already have the data</a:t>
            </a:r>
          </a:p>
          <a:p>
            <a:pPr eaLnBrk="1" hangingPunct="1">
              <a:spcBef>
                <a:spcPct val="50000"/>
              </a:spcBef>
            </a:pPr>
            <a:r>
              <a:rPr lang="en-US"/>
              <a:t>-Anything in which their actions or behavior is known.</a:t>
            </a:r>
          </a:p>
          <a:p>
            <a:pPr eaLnBrk="1" hangingPunct="1">
              <a:spcBef>
                <a:spcPct val="50000"/>
              </a:spcBef>
              <a:buFontTx/>
              <a:buChar char="-"/>
            </a:pPr>
            <a:r>
              <a:rPr lang="en-US"/>
              <a:t> Anything open ended. </a:t>
            </a:r>
          </a:p>
          <a:p>
            <a:pPr eaLnBrk="1" hangingPunct="1">
              <a:spcBef>
                <a:spcPct val="50000"/>
              </a:spcBef>
              <a:buFontTx/>
              <a:buChar char="-"/>
            </a:pPr>
            <a:r>
              <a:rPr lang="en-US"/>
              <a:t> Not more than one ‘answer’ at a time.</a:t>
            </a:r>
          </a:p>
          <a:p>
            <a:pPr eaLnBrk="1" hangingPunct="1">
              <a:spcBef>
                <a:spcPct val="50000"/>
              </a:spcBef>
              <a:buFontTx/>
              <a:buChar char="-"/>
            </a:pPr>
            <a:r>
              <a:rPr lang="en-US"/>
              <a:t> Research, exploration, ideas.</a:t>
            </a:r>
          </a:p>
          <a:p>
            <a:pPr eaLnBrk="1" hangingPunct="1">
              <a:spcBef>
                <a:spcPct val="50000"/>
              </a:spcBef>
            </a:pPr>
            <a:endParaRPr lang="en-US"/>
          </a:p>
          <a:p>
            <a:pPr eaLnBrk="1" hangingPunct="1">
              <a:spcBef>
                <a:spcPct val="50000"/>
              </a:spcBef>
            </a:pPr>
            <a:r>
              <a:rPr lang="en-US"/>
              <a:t>WHAT TO ASK</a:t>
            </a:r>
          </a:p>
          <a:p>
            <a:pPr eaLnBrk="1" hangingPunct="1">
              <a:spcBef>
                <a:spcPct val="50000"/>
              </a:spcBef>
              <a:buFontTx/>
              <a:buChar char="-"/>
            </a:pPr>
            <a:r>
              <a:rPr lang="en-US"/>
              <a:t> Quantifiable data  (place, time, day of week, etc.)</a:t>
            </a:r>
          </a:p>
          <a:p>
            <a:pPr eaLnBrk="1" hangingPunct="1">
              <a:spcBef>
                <a:spcPct val="50000"/>
              </a:spcBef>
              <a:buFontTx/>
              <a:buChar char="-"/>
            </a:pPr>
            <a:r>
              <a:rPr lang="en-US"/>
              <a:t> Answers. Have a hypothesis. Choose: </a:t>
            </a: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733675"/>
            <a:ext cx="1644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p:cNvSpPr txBox="1">
            <a:spLocks noChangeArrowheads="1"/>
          </p:cNvSpPr>
          <p:nvPr/>
        </p:nvSpPr>
        <p:spPr bwMode="auto">
          <a:xfrm>
            <a:off x="6934200" y="5046663"/>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bg1"/>
                </a:solidFill>
              </a:rPr>
              <a:t>Best Survey: </a:t>
            </a:r>
            <a:br>
              <a:rPr lang="en-US" b="1" dirty="0">
                <a:solidFill>
                  <a:schemeClr val="bg1"/>
                </a:solidFill>
              </a:rPr>
            </a:br>
            <a:r>
              <a:rPr lang="en-US" b="1" dirty="0">
                <a:solidFill>
                  <a:schemeClr val="bg1"/>
                </a:solidFill>
              </a:rPr>
              <a:t>One Question !</a:t>
            </a:r>
          </a:p>
        </p:txBody>
      </p:sp>
    </p:spTree>
    <p:extLst>
      <p:ext uri="{BB962C8B-B14F-4D97-AF65-F5344CB8AC3E}">
        <p14:creationId xmlns:p14="http://schemas.microsoft.com/office/powerpoint/2010/main" val="204303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 Give them choices</a:t>
            </a:r>
          </a:p>
        </p:txBody>
      </p:sp>
      <p:sp>
        <p:nvSpPr>
          <p:cNvPr id="15363" name="Content Placeholder 2"/>
          <p:cNvSpPr>
            <a:spLocks noGrp="1"/>
          </p:cNvSpPr>
          <p:nvPr>
            <p:ph idx="1"/>
          </p:nvPr>
        </p:nvSpPr>
        <p:spPr/>
        <p:txBody>
          <a:bodyPr>
            <a:normAutofit lnSpcReduction="10000"/>
          </a:bodyPr>
          <a:lstStyle/>
          <a:p>
            <a:pPr marL="0" indent="0">
              <a:buFontTx/>
              <a:buNone/>
            </a:pPr>
            <a:r>
              <a:rPr lang="en-US" smtClean="0"/>
              <a:t>Narrow down the responses using your Advisory Group</a:t>
            </a:r>
          </a:p>
          <a:p>
            <a:pPr marL="0" indent="0">
              <a:buFontTx/>
              <a:buNone/>
            </a:pPr>
            <a:endParaRPr lang="en-US" smtClean="0"/>
          </a:p>
          <a:p>
            <a:pPr marL="0" indent="0">
              <a:buFontTx/>
              <a:buNone/>
            </a:pPr>
            <a:r>
              <a:rPr lang="en-US" smtClean="0"/>
              <a:t>Start with 10 or more ideas</a:t>
            </a:r>
          </a:p>
          <a:p>
            <a:pPr marL="0" indent="0">
              <a:buFontTx/>
              <a:buNone/>
            </a:pPr>
            <a:endParaRPr lang="en-US" smtClean="0"/>
          </a:p>
          <a:p>
            <a:pPr marL="0" indent="0">
              <a:buFontTx/>
              <a:buNone/>
            </a:pPr>
            <a:r>
              <a:rPr lang="en-US" smtClean="0"/>
              <a:t>Narrow down to 5-10</a:t>
            </a:r>
          </a:p>
          <a:p>
            <a:pPr marL="0" indent="0">
              <a:buFontTx/>
              <a:buNone/>
            </a:pPr>
            <a:endParaRPr lang="en-US" smtClean="0"/>
          </a:p>
          <a:p>
            <a:pPr marL="0" indent="0">
              <a:buFontTx/>
              <a:buNone/>
            </a:pPr>
            <a:r>
              <a:rPr lang="en-US" smtClean="0"/>
              <a:t>Survey lists the 5-10 choices</a:t>
            </a:r>
          </a:p>
        </p:txBody>
      </p:sp>
    </p:spTree>
    <p:extLst>
      <p:ext uri="{BB962C8B-B14F-4D97-AF65-F5344CB8AC3E}">
        <p14:creationId xmlns:p14="http://schemas.microsoft.com/office/powerpoint/2010/main" val="368363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smtClean="0"/>
              <a:t>Sample question. </a:t>
            </a:r>
            <a:br>
              <a:rPr lang="en-US" dirty="0" smtClean="0"/>
            </a:br>
            <a:r>
              <a:rPr lang="en-US" dirty="0" smtClean="0"/>
              <a:t>Every word counts.</a:t>
            </a:r>
          </a:p>
        </p:txBody>
      </p:sp>
      <p:sp>
        <p:nvSpPr>
          <p:cNvPr id="3" name="Content Placeholder 2"/>
          <p:cNvSpPr>
            <a:spLocks noGrp="1"/>
          </p:cNvSpPr>
          <p:nvPr>
            <p:ph idx="1"/>
          </p:nvPr>
        </p:nvSpPr>
        <p:spPr/>
        <p:txBody>
          <a:bodyPr>
            <a:normAutofit fontScale="92500"/>
          </a:bodyPr>
          <a:lstStyle/>
          <a:p>
            <a:pPr marL="0" indent="0">
              <a:buFontTx/>
              <a:buNone/>
              <a:defRPr/>
            </a:pPr>
            <a:r>
              <a:rPr lang="en-US" dirty="0" smtClean="0"/>
              <a:t> </a:t>
            </a:r>
            <a:r>
              <a:rPr lang="en-US" b="1" dirty="0" smtClean="0">
                <a:solidFill>
                  <a:srgbClr val="C00000"/>
                </a:solidFill>
              </a:rPr>
              <a:t>IF you were to </a:t>
            </a:r>
            <a:r>
              <a:rPr lang="en-US" dirty="0" smtClean="0"/>
              <a:t>attend a seminar from our continuing education program, </a:t>
            </a:r>
            <a:r>
              <a:rPr lang="en-US" b="1" dirty="0" smtClean="0">
                <a:solidFill>
                  <a:srgbClr val="C00000"/>
                </a:solidFill>
              </a:rPr>
              <a:t>which 3  (1, 2) of the following would you be MOST interested in:</a:t>
            </a:r>
          </a:p>
          <a:p>
            <a:pPr marL="514350" indent="-514350">
              <a:buFontTx/>
              <a:buAutoNum type="arabicPeriod"/>
              <a:defRPr/>
            </a:pPr>
            <a:r>
              <a:rPr lang="en-US" dirty="0" smtClean="0"/>
              <a:t>Art</a:t>
            </a:r>
          </a:p>
          <a:p>
            <a:pPr marL="514350" indent="-514350">
              <a:buFontTx/>
              <a:buAutoNum type="arabicPeriod"/>
              <a:defRPr/>
            </a:pPr>
            <a:r>
              <a:rPr lang="en-US" dirty="0" smtClean="0"/>
              <a:t>Science</a:t>
            </a:r>
          </a:p>
          <a:p>
            <a:pPr marL="514350" indent="-514350">
              <a:buFontTx/>
              <a:buAutoNum type="arabicPeriod"/>
              <a:defRPr/>
            </a:pPr>
            <a:r>
              <a:rPr lang="en-US" dirty="0" smtClean="0"/>
              <a:t>Math</a:t>
            </a:r>
          </a:p>
          <a:p>
            <a:pPr marL="514350" indent="-514350">
              <a:buFontTx/>
              <a:buAutoNum type="arabicPeriod"/>
              <a:defRPr/>
            </a:pPr>
            <a:r>
              <a:rPr lang="en-US" dirty="0" smtClean="0"/>
              <a:t>Social studies</a:t>
            </a:r>
          </a:p>
          <a:p>
            <a:pPr marL="514350" indent="-514350">
              <a:buFontTx/>
              <a:buAutoNum type="arabicPeriod"/>
              <a:defRPr/>
            </a:pPr>
            <a:r>
              <a:rPr lang="en-US" dirty="0" smtClean="0"/>
              <a:t>History</a:t>
            </a:r>
            <a:endParaRPr lang="en-US" dirty="0"/>
          </a:p>
        </p:txBody>
      </p:sp>
    </p:spTree>
    <p:extLst>
      <p:ext uri="{BB962C8B-B14F-4D97-AF65-F5344CB8AC3E}">
        <p14:creationId xmlns:p14="http://schemas.microsoft.com/office/powerpoint/2010/main" val="247564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dirty="0" smtClean="0"/>
              <a:t>Sample question. </a:t>
            </a:r>
            <a:br>
              <a:rPr lang="en-US" dirty="0" smtClean="0"/>
            </a:br>
            <a:r>
              <a:rPr lang="en-US" dirty="0" smtClean="0"/>
              <a:t>Every word counts.</a:t>
            </a:r>
          </a:p>
        </p:txBody>
      </p:sp>
      <p:sp>
        <p:nvSpPr>
          <p:cNvPr id="3" name="Content Placeholder 2"/>
          <p:cNvSpPr>
            <a:spLocks noGrp="1"/>
          </p:cNvSpPr>
          <p:nvPr>
            <p:ph idx="1"/>
          </p:nvPr>
        </p:nvSpPr>
        <p:spPr/>
        <p:txBody>
          <a:bodyPr>
            <a:normAutofit fontScale="92500"/>
          </a:bodyPr>
          <a:lstStyle/>
          <a:p>
            <a:pPr marL="0" indent="0">
              <a:buFontTx/>
              <a:buNone/>
              <a:defRPr/>
            </a:pPr>
            <a:r>
              <a:rPr lang="en-US" dirty="0" smtClean="0"/>
              <a:t> </a:t>
            </a:r>
            <a:r>
              <a:rPr lang="en-US" b="1" dirty="0" smtClean="0">
                <a:solidFill>
                  <a:srgbClr val="C00000"/>
                </a:solidFill>
              </a:rPr>
              <a:t>IF you were to </a:t>
            </a:r>
            <a:r>
              <a:rPr lang="en-US" dirty="0" smtClean="0"/>
              <a:t>attend a seminar from our continuing education program, </a:t>
            </a:r>
            <a:r>
              <a:rPr lang="en-US" b="1" dirty="0" smtClean="0">
                <a:solidFill>
                  <a:srgbClr val="C00000"/>
                </a:solidFill>
              </a:rPr>
              <a:t>which 3  (1, 2) of the following would you be MOST interested in:</a:t>
            </a:r>
          </a:p>
          <a:p>
            <a:pPr marL="514350" indent="-514350">
              <a:buFontTx/>
              <a:buAutoNum type="arabicPeriod"/>
              <a:defRPr/>
            </a:pPr>
            <a:r>
              <a:rPr lang="en-US" dirty="0" smtClean="0"/>
              <a:t>Art</a:t>
            </a:r>
          </a:p>
          <a:p>
            <a:pPr marL="514350" indent="-514350">
              <a:buFontTx/>
              <a:buAutoNum type="arabicPeriod"/>
              <a:defRPr/>
            </a:pPr>
            <a:r>
              <a:rPr lang="en-US" dirty="0" smtClean="0"/>
              <a:t>Science</a:t>
            </a:r>
          </a:p>
          <a:p>
            <a:pPr marL="514350" indent="-514350">
              <a:buFontTx/>
              <a:buAutoNum type="arabicPeriod"/>
              <a:defRPr/>
            </a:pPr>
            <a:r>
              <a:rPr lang="en-US" dirty="0" smtClean="0"/>
              <a:t>Math</a:t>
            </a:r>
          </a:p>
          <a:p>
            <a:pPr marL="514350" indent="-514350">
              <a:buFontTx/>
              <a:buAutoNum type="arabicPeriod"/>
              <a:defRPr/>
            </a:pPr>
            <a:r>
              <a:rPr lang="en-US" dirty="0" smtClean="0"/>
              <a:t>Social studies</a:t>
            </a:r>
          </a:p>
          <a:p>
            <a:pPr marL="514350" indent="-514350">
              <a:buFontTx/>
              <a:buAutoNum type="arabicPeriod"/>
              <a:defRPr/>
            </a:pPr>
            <a:r>
              <a:rPr lang="en-US" dirty="0" smtClean="0"/>
              <a:t>History</a:t>
            </a:r>
            <a:endParaRPr lang="en-US" dirty="0"/>
          </a:p>
        </p:txBody>
      </p:sp>
    </p:spTree>
    <p:extLst>
      <p:ext uri="{BB962C8B-B14F-4D97-AF65-F5344CB8AC3E}">
        <p14:creationId xmlns:p14="http://schemas.microsoft.com/office/powerpoint/2010/main" val="237774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Surveys Work</a:t>
            </a:r>
          </a:p>
        </p:txBody>
      </p:sp>
      <p:pic>
        <p:nvPicPr>
          <p:cNvPr id="30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040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61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Best Response Formats</a:t>
            </a:r>
          </a:p>
        </p:txBody>
      </p:sp>
      <p:sp>
        <p:nvSpPr>
          <p:cNvPr id="26627" name="Rectangle 3"/>
          <p:cNvSpPr>
            <a:spLocks noGrp="1" noChangeArrowheads="1"/>
          </p:cNvSpPr>
          <p:nvPr>
            <p:ph type="body" idx="1"/>
          </p:nvPr>
        </p:nvSpPr>
        <p:spPr/>
        <p:txBody>
          <a:bodyPr/>
          <a:lstStyle/>
          <a:p>
            <a:pPr eaLnBrk="1" hangingPunct="1"/>
            <a:r>
              <a:rPr lang="en-US" b="1" dirty="0" smtClean="0">
                <a:solidFill>
                  <a:srgbClr val="C00000"/>
                </a:solidFill>
              </a:rPr>
              <a:t>IF you were </a:t>
            </a:r>
            <a:r>
              <a:rPr lang="en-US" dirty="0" smtClean="0"/>
              <a:t>to attend our program, </a:t>
            </a:r>
            <a:r>
              <a:rPr lang="en-US" b="1" dirty="0" smtClean="0">
                <a:solidFill>
                  <a:srgbClr val="C00000"/>
                </a:solidFill>
              </a:rPr>
              <a:t>what are the THREE (3) topics of Most interest </a:t>
            </a:r>
            <a:r>
              <a:rPr lang="en-US" dirty="0" smtClean="0"/>
              <a:t>to you:</a:t>
            </a:r>
          </a:p>
          <a:p>
            <a:pPr eaLnBrk="1" hangingPunct="1"/>
            <a:r>
              <a:rPr lang="en-US" dirty="0" smtClean="0"/>
              <a:t>Name your first choice:</a:t>
            </a:r>
          </a:p>
          <a:p>
            <a:pPr eaLnBrk="1" hangingPunct="1"/>
            <a:r>
              <a:rPr lang="en-US" dirty="0" smtClean="0"/>
              <a:t>Check as many as you like:</a:t>
            </a:r>
          </a:p>
          <a:p>
            <a:pPr eaLnBrk="1" hangingPunct="1"/>
            <a:r>
              <a:rPr lang="en-US" dirty="0" smtClean="0"/>
              <a:t>Your comments:</a:t>
            </a:r>
          </a:p>
        </p:txBody>
      </p:sp>
    </p:spTree>
    <p:extLst>
      <p:ext uri="{BB962C8B-B14F-4D97-AF65-F5344CB8AC3E}">
        <p14:creationId xmlns:p14="http://schemas.microsoft.com/office/powerpoint/2010/main" val="120803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Biggest No- No’s</a:t>
            </a:r>
          </a:p>
        </p:txBody>
      </p:sp>
      <p:sp>
        <p:nvSpPr>
          <p:cNvPr id="27651" name="Rectangle 3"/>
          <p:cNvSpPr>
            <a:spLocks noGrp="1" noChangeArrowheads="1"/>
          </p:cNvSpPr>
          <p:nvPr>
            <p:ph type="body" idx="1"/>
          </p:nvPr>
        </p:nvSpPr>
        <p:spPr/>
        <p:txBody>
          <a:bodyPr/>
          <a:lstStyle/>
          <a:p>
            <a:pPr eaLnBrk="1" hangingPunct="1"/>
            <a:r>
              <a:rPr lang="en-US" smtClean="0"/>
              <a:t>Please rank.</a:t>
            </a:r>
          </a:p>
          <a:p>
            <a:pPr eaLnBrk="1" hangingPunct="1"/>
            <a:r>
              <a:rPr lang="en-US" smtClean="0"/>
              <a:t>Too many survey questions</a:t>
            </a:r>
          </a:p>
          <a:p>
            <a:pPr eaLnBrk="1" hangingPunct="1"/>
            <a:r>
              <a:rPr lang="en-US" smtClean="0"/>
              <a:t>Fishing expedition: questions all over the place, person doesn’t know what you’re asking or looking for</a:t>
            </a:r>
          </a:p>
          <a:p>
            <a:pPr eaLnBrk="1" hangingPunct="1"/>
            <a:r>
              <a:rPr lang="en-US" smtClean="0"/>
              <a:t>You ask the person to THINK</a:t>
            </a:r>
          </a:p>
        </p:txBody>
      </p:sp>
    </p:spTree>
    <p:extLst>
      <p:ext uri="{BB962C8B-B14F-4D97-AF65-F5344CB8AC3E}">
        <p14:creationId xmlns:p14="http://schemas.microsoft.com/office/powerpoint/2010/main" val="3387416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38100"/>
            <a:ext cx="7772400" cy="1104900"/>
          </a:xfrm>
        </p:spPr>
        <p:txBody>
          <a:bodyPr/>
          <a:lstStyle/>
          <a:p>
            <a:pPr eaLnBrk="1" hangingPunct="1"/>
            <a:r>
              <a:rPr lang="en-US" sz="3600" smtClean="0"/>
              <a:t>How many responses do you need?</a:t>
            </a:r>
            <a:endParaRPr lang="en-US" smtClean="0"/>
          </a:p>
        </p:txBody>
      </p:sp>
      <p:sp>
        <p:nvSpPr>
          <p:cNvPr id="96259" name="Rectangle 3"/>
          <p:cNvSpPr>
            <a:spLocks noChangeArrowheads="1"/>
          </p:cNvSpPr>
          <p:nvPr/>
        </p:nvSpPr>
        <p:spPr bwMode="auto">
          <a:xfrm>
            <a:off x="838200" y="1106488"/>
            <a:ext cx="7426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tabLst>
                <a:tab pos="747713" algn="ctr"/>
                <a:tab pos="2689225" algn="ctr"/>
                <a:tab pos="4575175" algn="ctr"/>
                <a:tab pos="6573838" algn="ctr"/>
              </a:tabLst>
            </a:pPr>
            <a:r>
              <a:rPr lang="en-US" sz="2200">
                <a:latin typeface="Tahoma" pitchFamily="34" charset="0"/>
              </a:rPr>
              <a:t>	 SURVEYS	 RESPONSE	ERROR	POSSIBLE</a:t>
            </a:r>
          </a:p>
          <a:p>
            <a:pPr eaLnBrk="0" hangingPunct="0">
              <a:tabLst>
                <a:tab pos="747713" algn="ctr"/>
                <a:tab pos="2689225" algn="ctr"/>
                <a:tab pos="4575175" algn="ctr"/>
                <a:tab pos="6573838" algn="ctr"/>
              </a:tabLst>
            </a:pPr>
            <a:r>
              <a:rPr lang="en-US" sz="2200">
                <a:latin typeface="Tahoma" pitchFamily="34" charset="0"/>
              </a:rPr>
              <a:t>	RETURNED	RATIO	RANGE	RESPONSE</a:t>
            </a:r>
          </a:p>
        </p:txBody>
      </p:sp>
      <p:sp>
        <p:nvSpPr>
          <p:cNvPr id="96260" name="Rectangle 4"/>
          <p:cNvSpPr>
            <a:spLocks noChangeArrowheads="1"/>
          </p:cNvSpPr>
          <p:nvPr/>
        </p:nvSpPr>
        <p:spPr bwMode="auto">
          <a:xfrm>
            <a:off x="381000" y="1981200"/>
            <a:ext cx="80010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80000"/>
              </a:lnSpc>
              <a:tabLst>
                <a:tab pos="971550" algn="l"/>
                <a:tab pos="2801938" algn="l"/>
                <a:tab pos="4743450" algn="l"/>
                <a:tab pos="6629400" algn="l"/>
              </a:tabLst>
            </a:pPr>
            <a:r>
              <a:rPr lang="en-US" sz="2200">
                <a:latin typeface="Tahoma" pitchFamily="34" charset="0"/>
              </a:rPr>
              <a:t>	400	Any	5%</a:t>
            </a:r>
          </a:p>
          <a:p>
            <a:pPr eaLnBrk="0" hangingPunct="0">
              <a:lnSpc>
                <a:spcPct val="80000"/>
              </a:lnSpc>
              <a:tabLst>
                <a:tab pos="971550" algn="l"/>
                <a:tab pos="2801938" algn="l"/>
                <a:tab pos="4743450" algn="l"/>
                <a:tab pos="6629400" algn="l"/>
              </a:tabLst>
            </a:pPr>
            <a:r>
              <a:rPr lang="en-US" sz="2200">
                <a:latin typeface="Tahoma" pitchFamily="34" charset="0"/>
              </a:rPr>
              <a:t>	200	80 - 20	6%	74 - 26</a:t>
            </a:r>
          </a:p>
          <a:p>
            <a:pPr eaLnBrk="0" hangingPunct="0">
              <a:lnSpc>
                <a:spcPct val="80000"/>
              </a:lnSpc>
              <a:tabLst>
                <a:tab pos="971550" algn="l"/>
                <a:tab pos="2801938" algn="l"/>
                <a:tab pos="4743450" algn="l"/>
                <a:tab pos="6629400" algn="l"/>
              </a:tabLst>
            </a:pPr>
            <a:r>
              <a:rPr lang="en-US" sz="2200">
                <a:latin typeface="Tahoma" pitchFamily="34" charset="0"/>
              </a:rPr>
              <a:t>		75 - 25	6%	69 - 31</a:t>
            </a:r>
          </a:p>
          <a:p>
            <a:pPr eaLnBrk="0" hangingPunct="0">
              <a:lnSpc>
                <a:spcPct val="80000"/>
              </a:lnSpc>
              <a:tabLst>
                <a:tab pos="971550" algn="l"/>
                <a:tab pos="2801938" algn="l"/>
                <a:tab pos="4743450" algn="l"/>
                <a:tab pos="6629400" algn="l"/>
              </a:tabLst>
            </a:pPr>
            <a:r>
              <a:rPr lang="en-US" sz="2200">
                <a:latin typeface="Tahoma" pitchFamily="34" charset="0"/>
              </a:rPr>
              <a:t>		70 - 30	6.4%	63 - 37</a:t>
            </a:r>
          </a:p>
          <a:p>
            <a:pPr eaLnBrk="0" hangingPunct="0">
              <a:lnSpc>
                <a:spcPct val="80000"/>
              </a:lnSpc>
              <a:tabLst>
                <a:tab pos="971550" algn="l"/>
                <a:tab pos="2801938" algn="l"/>
                <a:tab pos="4743450" algn="l"/>
                <a:tab pos="6629400" algn="l"/>
              </a:tabLst>
            </a:pPr>
            <a:r>
              <a:rPr lang="en-US" sz="2200">
                <a:latin typeface="Tahoma" pitchFamily="34" charset="0"/>
              </a:rPr>
              <a:t>		65 - 35	6.8%	58 - 42</a:t>
            </a:r>
          </a:p>
          <a:p>
            <a:pPr eaLnBrk="0" hangingPunct="0">
              <a:lnSpc>
                <a:spcPct val="80000"/>
              </a:lnSpc>
              <a:tabLst>
                <a:tab pos="971550" algn="l"/>
                <a:tab pos="2801938" algn="l"/>
                <a:tab pos="4743450" algn="l"/>
                <a:tab pos="6629400" algn="l"/>
              </a:tabLst>
            </a:pPr>
            <a:r>
              <a:rPr lang="en-US" sz="2200">
                <a:latin typeface="Tahoma" pitchFamily="34" charset="0"/>
              </a:rPr>
              <a:t>		60 - 40	7%	53 - 47</a:t>
            </a:r>
          </a:p>
          <a:p>
            <a:pPr eaLnBrk="0" hangingPunct="0">
              <a:lnSpc>
                <a:spcPct val="80000"/>
              </a:lnSpc>
              <a:tabLst>
                <a:tab pos="971550" algn="l"/>
                <a:tab pos="2801938" algn="l"/>
                <a:tab pos="4743450" algn="l"/>
                <a:tab pos="6629400" algn="l"/>
              </a:tabLst>
            </a:pPr>
            <a:r>
              <a:rPr lang="en-US" sz="2200">
                <a:latin typeface="Tahoma" pitchFamily="34" charset="0"/>
              </a:rPr>
              <a:t>	100	75 - 25	8.6%	66 - 34</a:t>
            </a:r>
          </a:p>
          <a:p>
            <a:pPr eaLnBrk="0" hangingPunct="0">
              <a:lnSpc>
                <a:spcPct val="80000"/>
              </a:lnSpc>
              <a:tabLst>
                <a:tab pos="971550" algn="l"/>
                <a:tab pos="2801938" algn="l"/>
                <a:tab pos="4743450" algn="l"/>
                <a:tab pos="6629400" algn="l"/>
              </a:tabLst>
            </a:pPr>
            <a:r>
              <a:rPr lang="en-US" sz="2200">
                <a:latin typeface="Tahoma" pitchFamily="34" charset="0"/>
              </a:rPr>
              <a:t>		70 - 30	9%	61 - 39</a:t>
            </a:r>
          </a:p>
          <a:p>
            <a:pPr eaLnBrk="0" hangingPunct="0">
              <a:lnSpc>
                <a:spcPct val="80000"/>
              </a:lnSpc>
              <a:tabLst>
                <a:tab pos="971550" algn="l"/>
                <a:tab pos="2801938" algn="l"/>
                <a:tab pos="4743450" algn="l"/>
                <a:tab pos="6629400" algn="l"/>
              </a:tabLst>
            </a:pPr>
            <a:r>
              <a:rPr lang="en-US" sz="2200">
                <a:latin typeface="Tahoma" pitchFamily="34" charset="0"/>
              </a:rPr>
              <a:t>		65 - 35	9.5%	55 - 45</a:t>
            </a:r>
          </a:p>
          <a:p>
            <a:pPr eaLnBrk="0" hangingPunct="0">
              <a:lnSpc>
                <a:spcPct val="80000"/>
              </a:lnSpc>
              <a:tabLst>
                <a:tab pos="971550" algn="l"/>
                <a:tab pos="2801938" algn="l"/>
                <a:tab pos="4743450" algn="l"/>
                <a:tab pos="6629400" algn="l"/>
              </a:tabLst>
            </a:pPr>
            <a:r>
              <a:rPr lang="en-US" sz="2200">
                <a:latin typeface="Tahoma" pitchFamily="34" charset="0"/>
              </a:rPr>
              <a:t>		60 - 40	10%	50 - 50</a:t>
            </a:r>
          </a:p>
          <a:p>
            <a:pPr eaLnBrk="0" hangingPunct="0">
              <a:lnSpc>
                <a:spcPct val="80000"/>
              </a:lnSpc>
              <a:tabLst>
                <a:tab pos="971550" algn="l"/>
                <a:tab pos="2801938" algn="l"/>
                <a:tab pos="4743450" algn="l"/>
                <a:tab pos="6629400" algn="l"/>
              </a:tabLst>
            </a:pPr>
            <a:r>
              <a:rPr lang="en-US" sz="2200">
                <a:latin typeface="Tahoma" pitchFamily="34" charset="0"/>
              </a:rPr>
              <a:t>	50	75 - 25	12%	63 - 37</a:t>
            </a:r>
          </a:p>
          <a:p>
            <a:pPr eaLnBrk="0" hangingPunct="0">
              <a:lnSpc>
                <a:spcPct val="80000"/>
              </a:lnSpc>
              <a:tabLst>
                <a:tab pos="971550" algn="l"/>
                <a:tab pos="2801938" algn="l"/>
                <a:tab pos="4743450" algn="l"/>
                <a:tab pos="6629400" algn="l"/>
              </a:tabLst>
            </a:pPr>
            <a:r>
              <a:rPr lang="en-US" sz="2200">
                <a:latin typeface="Tahoma" pitchFamily="34" charset="0"/>
              </a:rPr>
              <a:t>		70 - 30	13%	57 - 43</a:t>
            </a:r>
          </a:p>
          <a:p>
            <a:pPr eaLnBrk="0" hangingPunct="0">
              <a:lnSpc>
                <a:spcPct val="80000"/>
              </a:lnSpc>
              <a:tabLst>
                <a:tab pos="971550" algn="l"/>
                <a:tab pos="2801938" algn="l"/>
                <a:tab pos="4743450" algn="l"/>
                <a:tab pos="6629400" algn="l"/>
              </a:tabLst>
            </a:pPr>
            <a:r>
              <a:rPr lang="en-US" sz="2200">
                <a:latin typeface="Tahoma" pitchFamily="34" charset="0"/>
              </a:rPr>
              <a:t>		65 - 35	13.5%	51 - 49</a:t>
            </a:r>
          </a:p>
          <a:p>
            <a:pPr eaLnBrk="0" hangingPunct="0">
              <a:lnSpc>
                <a:spcPct val="80000"/>
              </a:lnSpc>
              <a:tabLst>
                <a:tab pos="971550" algn="l"/>
                <a:tab pos="2801938" algn="l"/>
                <a:tab pos="4743450" algn="l"/>
                <a:tab pos="6629400" algn="l"/>
              </a:tabLst>
            </a:pPr>
            <a:r>
              <a:rPr lang="en-US" sz="2200">
                <a:latin typeface="Tahoma" pitchFamily="34" charset="0"/>
              </a:rPr>
              <a:t>		60 - 40	14%	46 - 54</a:t>
            </a:r>
          </a:p>
          <a:p>
            <a:pPr eaLnBrk="0" hangingPunct="0">
              <a:lnSpc>
                <a:spcPct val="80000"/>
              </a:lnSpc>
              <a:tabLst>
                <a:tab pos="971550" algn="l"/>
                <a:tab pos="2801938" algn="l"/>
                <a:tab pos="4743450" algn="l"/>
                <a:tab pos="6629400" algn="l"/>
              </a:tabLst>
            </a:pPr>
            <a:r>
              <a:rPr lang="en-US" sz="2200">
                <a:latin typeface="Tahoma" pitchFamily="34" charset="0"/>
              </a:rPr>
              <a:t>	25	80 - 20	16%	64 - 36</a:t>
            </a:r>
          </a:p>
          <a:p>
            <a:pPr eaLnBrk="0" hangingPunct="0">
              <a:lnSpc>
                <a:spcPct val="80000"/>
              </a:lnSpc>
              <a:tabLst>
                <a:tab pos="971550" algn="l"/>
                <a:tab pos="2801938" algn="l"/>
                <a:tab pos="4743450" algn="l"/>
                <a:tab pos="6629400" algn="l"/>
              </a:tabLst>
            </a:pPr>
            <a:r>
              <a:rPr lang="en-US" sz="2200">
                <a:latin typeface="Tahoma" pitchFamily="34" charset="0"/>
              </a:rPr>
              <a:t>		75 - 25	17%	58 - 42</a:t>
            </a:r>
          </a:p>
          <a:p>
            <a:pPr eaLnBrk="0" hangingPunct="0">
              <a:lnSpc>
                <a:spcPct val="80000"/>
              </a:lnSpc>
              <a:tabLst>
                <a:tab pos="971550" algn="l"/>
                <a:tab pos="2801938" algn="l"/>
                <a:tab pos="4743450" algn="l"/>
                <a:tab pos="6629400" algn="l"/>
              </a:tabLst>
            </a:pPr>
            <a:r>
              <a:rPr lang="en-US" sz="2200">
                <a:latin typeface="Tahoma" pitchFamily="34" charset="0"/>
              </a:rPr>
              <a:t>		70 - 30	18%	50 - 50</a:t>
            </a:r>
          </a:p>
        </p:txBody>
      </p:sp>
      <p:sp>
        <p:nvSpPr>
          <p:cNvPr id="96261" name="Rectangle 5"/>
          <p:cNvSpPr>
            <a:spLocks noChangeArrowheads="1"/>
          </p:cNvSpPr>
          <p:nvPr/>
        </p:nvSpPr>
        <p:spPr bwMode="auto">
          <a:xfrm>
            <a:off x="609600" y="1066800"/>
            <a:ext cx="80010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Line 6"/>
          <p:cNvSpPr>
            <a:spLocks noChangeShapeType="1"/>
          </p:cNvSpPr>
          <p:nvPr/>
        </p:nvSpPr>
        <p:spPr bwMode="auto">
          <a:xfrm>
            <a:off x="2590800" y="1066800"/>
            <a:ext cx="0" cy="563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3" name="Line 7"/>
          <p:cNvSpPr>
            <a:spLocks noChangeShapeType="1"/>
          </p:cNvSpPr>
          <p:nvPr/>
        </p:nvSpPr>
        <p:spPr bwMode="auto">
          <a:xfrm>
            <a:off x="609600" y="1905000"/>
            <a:ext cx="800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4" name="Line 8"/>
          <p:cNvSpPr>
            <a:spLocks noChangeShapeType="1"/>
          </p:cNvSpPr>
          <p:nvPr/>
        </p:nvSpPr>
        <p:spPr bwMode="auto">
          <a:xfrm>
            <a:off x="4648200" y="1066800"/>
            <a:ext cx="0" cy="563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5" name="Line 9"/>
          <p:cNvSpPr>
            <a:spLocks noChangeShapeType="1"/>
          </p:cNvSpPr>
          <p:nvPr/>
        </p:nvSpPr>
        <p:spPr bwMode="auto">
          <a:xfrm>
            <a:off x="6477000" y="1066800"/>
            <a:ext cx="0" cy="5638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51043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smtClean="0"/>
              <a:t>Distributing Surveys</a:t>
            </a:r>
            <a:br>
              <a:rPr lang="en-US" dirty="0" smtClean="0"/>
            </a:br>
            <a:r>
              <a:rPr lang="en-US" dirty="0" smtClean="0"/>
              <a:t>Increasing Response</a:t>
            </a:r>
            <a:endParaRPr lang="en-US" dirty="0"/>
          </a:p>
        </p:txBody>
      </p:sp>
      <p:sp>
        <p:nvSpPr>
          <p:cNvPr id="3" name="Subtitle 2"/>
          <p:cNvSpPr>
            <a:spLocks noGrp="1"/>
          </p:cNvSpPr>
          <p:nvPr>
            <p:ph type="subTitle" idx="1"/>
          </p:nvPr>
        </p:nvSpPr>
        <p:spPr/>
        <p:txBody>
          <a:bodyPr/>
          <a:lstStyle/>
          <a:p>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3219450" cy="41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29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371600"/>
            <a:ext cx="8229600" cy="1143000"/>
          </a:xfrm>
        </p:spPr>
        <p:txBody>
          <a:bodyPr/>
          <a:lstStyle/>
          <a:p>
            <a:pPr eaLnBrk="1" hangingPunct="1"/>
            <a:r>
              <a:rPr lang="en-US" sz="3600" dirty="0" smtClean="0"/>
              <a:t>Three types of email surveys</a:t>
            </a:r>
          </a:p>
        </p:txBody>
      </p:sp>
      <p:sp>
        <p:nvSpPr>
          <p:cNvPr id="17411" name="Rectangle 3"/>
          <p:cNvSpPr>
            <a:spLocks noGrp="1" noChangeArrowheads="1"/>
          </p:cNvSpPr>
          <p:nvPr>
            <p:ph type="body" idx="1"/>
          </p:nvPr>
        </p:nvSpPr>
        <p:spPr>
          <a:xfrm>
            <a:off x="228600" y="2514600"/>
            <a:ext cx="8229600" cy="4525963"/>
          </a:xfrm>
        </p:spPr>
        <p:txBody>
          <a:bodyPr/>
          <a:lstStyle/>
          <a:p>
            <a:pPr marL="0" indent="0" eaLnBrk="1" hangingPunct="1">
              <a:buNone/>
            </a:pPr>
            <a:r>
              <a:rPr lang="en-US" dirty="0" smtClean="0"/>
              <a:t>1. Email (not HTML) from your computer, with Reply, type answer, hit send.</a:t>
            </a:r>
          </a:p>
          <a:p>
            <a:pPr marL="0" indent="0" eaLnBrk="1" hangingPunct="1">
              <a:buNone/>
            </a:pPr>
            <a:endParaRPr lang="en-US" dirty="0" smtClean="0"/>
          </a:p>
          <a:p>
            <a:pPr marL="0" indent="0" eaLnBrk="1" hangingPunct="1">
              <a:buNone/>
            </a:pPr>
            <a:r>
              <a:rPr lang="en-US" dirty="0" smtClean="0"/>
              <a:t>2. Email, HTML, complete and send</a:t>
            </a:r>
          </a:p>
          <a:p>
            <a:pPr marL="0" indent="0" eaLnBrk="1" hangingPunct="1">
              <a:buNone/>
            </a:pPr>
            <a:endParaRPr lang="en-US" dirty="0"/>
          </a:p>
          <a:p>
            <a:pPr marL="0" indent="0" eaLnBrk="1" hangingPunct="1">
              <a:buNone/>
            </a:pPr>
            <a:r>
              <a:rPr lang="en-US" dirty="0" smtClean="0"/>
              <a:t>3. Survey Monkey  (or a similar program)</a:t>
            </a:r>
          </a:p>
        </p:txBody>
      </p:sp>
      <p:sp>
        <p:nvSpPr>
          <p:cNvPr id="17412" name="TextBox 1"/>
          <p:cNvSpPr txBox="1">
            <a:spLocks noChangeArrowheads="1"/>
          </p:cNvSpPr>
          <p:nvPr/>
        </p:nvSpPr>
        <p:spPr bwMode="auto">
          <a:xfrm>
            <a:off x="838200" y="685800"/>
            <a:ext cx="7162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dirty="0" smtClean="0"/>
              <a:t>    Make </a:t>
            </a:r>
            <a:r>
              <a:rPr lang="en-US" sz="4400" dirty="0"/>
              <a:t>it easy to reply</a:t>
            </a:r>
          </a:p>
        </p:txBody>
      </p:sp>
      <p:pic>
        <p:nvPicPr>
          <p:cNvPr id="174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419600"/>
            <a:ext cx="14668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87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267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26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47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774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dirty="0" smtClean="0"/>
              <a:t> Create an Advisory Group</a:t>
            </a:r>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5532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4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What you are doing wrong</a:t>
            </a:r>
          </a:p>
        </p:txBody>
      </p:sp>
      <p:sp>
        <p:nvSpPr>
          <p:cNvPr id="4099" name="Content Placeholder 2"/>
          <p:cNvSpPr>
            <a:spLocks noGrp="1"/>
          </p:cNvSpPr>
          <p:nvPr>
            <p:ph idx="1"/>
          </p:nvPr>
        </p:nvSpPr>
        <p:spPr>
          <a:xfrm>
            <a:off x="381000" y="1219200"/>
            <a:ext cx="8229600" cy="4525963"/>
          </a:xfrm>
        </p:spPr>
        <p:txBody>
          <a:bodyPr>
            <a:normAutofit fontScale="85000" lnSpcReduction="20000"/>
          </a:bodyPr>
          <a:lstStyle/>
          <a:p>
            <a:pPr marL="0" indent="0">
              <a:buFontTx/>
              <a:buNone/>
            </a:pPr>
            <a:r>
              <a:rPr lang="en-US" sz="2800" dirty="0" smtClean="0"/>
              <a:t>#1 You are surveying the wrong people</a:t>
            </a:r>
          </a:p>
          <a:p>
            <a:pPr marL="0" indent="0">
              <a:buFontTx/>
              <a:buNone/>
            </a:pPr>
            <a:r>
              <a:rPr lang="en-US" sz="2800" dirty="0" smtClean="0"/>
              <a:t>#2 You don’t know what you want to know</a:t>
            </a:r>
          </a:p>
          <a:p>
            <a:pPr marL="0" indent="0">
              <a:buFontTx/>
              <a:buNone/>
            </a:pPr>
            <a:endParaRPr lang="en-US" sz="2800" dirty="0" smtClean="0"/>
          </a:p>
          <a:p>
            <a:pPr marL="0" indent="0">
              <a:buFontTx/>
              <a:buNone/>
            </a:pPr>
            <a:r>
              <a:rPr lang="en-US" sz="2800" dirty="0" smtClean="0"/>
              <a:t>#3 You are not spending enough time figuring out the right question to ask</a:t>
            </a:r>
          </a:p>
          <a:p>
            <a:pPr marL="0" indent="0">
              <a:buFontTx/>
              <a:buNone/>
            </a:pPr>
            <a:endParaRPr lang="en-US" sz="2800" dirty="0" smtClean="0"/>
          </a:p>
          <a:p>
            <a:pPr marL="0" indent="0">
              <a:buFontTx/>
              <a:buNone/>
            </a:pPr>
            <a:r>
              <a:rPr lang="en-US" sz="2800" dirty="0" smtClean="0"/>
              <a:t>#4 You are not using an Advisory Group</a:t>
            </a:r>
          </a:p>
          <a:p>
            <a:pPr marL="0" indent="0">
              <a:buFontTx/>
              <a:buNone/>
            </a:pPr>
            <a:r>
              <a:rPr lang="en-US" sz="2800" dirty="0" smtClean="0"/>
              <a:t>#5 For big questions, you are not using the 8 Stage Needs Assessment Model</a:t>
            </a:r>
          </a:p>
          <a:p>
            <a:pPr marL="0" indent="0">
              <a:buFontTx/>
              <a:buNone/>
            </a:pPr>
            <a:r>
              <a:rPr lang="en-US" sz="2800" dirty="0" smtClean="0"/>
              <a:t>#6 You are asking too many questions</a:t>
            </a:r>
          </a:p>
          <a:p>
            <a:pPr marL="0" indent="0">
              <a:buFontTx/>
              <a:buNone/>
            </a:pPr>
            <a:r>
              <a:rPr lang="en-US" sz="2800" dirty="0" smtClean="0"/>
              <a:t>#7 You are not giving them closed ended choices</a:t>
            </a:r>
          </a:p>
          <a:p>
            <a:pPr marL="0" indent="0">
              <a:buFontTx/>
              <a:buNone/>
            </a:pPr>
            <a:r>
              <a:rPr lang="en-US" sz="2800" dirty="0" smtClean="0"/>
              <a:t>#8 You are not making it easy to return</a:t>
            </a: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2133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572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571500"/>
            <a:ext cx="8305800" cy="1104900"/>
          </a:xfrm>
          <a:noFill/>
        </p:spPr>
        <p:txBody>
          <a:bodyPr lIns="92075" tIns="46038" rIns="92075" bIns="46038"/>
          <a:lstStyle/>
          <a:p>
            <a:pPr eaLnBrk="1" hangingPunct="1"/>
            <a:r>
              <a:rPr lang="en-US" smtClean="0"/>
              <a:t>8-Step Needs Assessment Model</a:t>
            </a:r>
          </a:p>
        </p:txBody>
      </p:sp>
      <p:pic>
        <p:nvPicPr>
          <p:cNvPr id="7171" name="Picture 3" descr="8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24050"/>
            <a:ext cx="4572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75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Biggest Email Mistake </a:t>
            </a:r>
          </a:p>
        </p:txBody>
      </p:sp>
      <p:sp>
        <p:nvSpPr>
          <p:cNvPr id="28675" name="Rectangle 3"/>
          <p:cNvSpPr>
            <a:spLocks noGrp="1" noChangeArrowheads="1"/>
          </p:cNvSpPr>
          <p:nvPr>
            <p:ph type="body" idx="1"/>
          </p:nvPr>
        </p:nvSpPr>
        <p:spPr/>
        <p:txBody>
          <a:bodyPr/>
          <a:lstStyle/>
          <a:p>
            <a:pPr eaLnBrk="1" hangingPunct="1"/>
            <a:r>
              <a:rPr lang="en-US" smtClean="0"/>
              <a:t>Putting the addresses in either the </a:t>
            </a:r>
          </a:p>
          <a:p>
            <a:pPr eaLnBrk="1" hangingPunct="1"/>
            <a:r>
              <a:rPr lang="en-US" smtClean="0"/>
              <a:t>“To” line</a:t>
            </a:r>
          </a:p>
          <a:p>
            <a:pPr eaLnBrk="1" hangingPunct="1"/>
            <a:r>
              <a:rPr lang="en-US" smtClean="0"/>
              <a:t>“CC” line.</a:t>
            </a:r>
          </a:p>
          <a:p>
            <a:pPr eaLnBrk="1" hangingPunct="1"/>
            <a:r>
              <a:rPr lang="en-US" smtClean="0"/>
              <a:t>Never do this.</a:t>
            </a:r>
          </a:p>
          <a:p>
            <a:pPr eaLnBrk="1" hangingPunct="1"/>
            <a:endParaRPr lang="en-US" smtClean="0"/>
          </a:p>
          <a:p>
            <a:pPr eaLnBrk="1" hangingPunct="1"/>
            <a:r>
              <a:rPr lang="en-US" smtClean="0"/>
              <a:t>Always put the addresses in the</a:t>
            </a:r>
          </a:p>
          <a:p>
            <a:pPr eaLnBrk="1" hangingPunct="1"/>
            <a:r>
              <a:rPr lang="en-US" smtClean="0"/>
              <a:t>“Bcc” line</a:t>
            </a:r>
          </a:p>
        </p:txBody>
      </p:sp>
    </p:spTree>
    <p:extLst>
      <p:ext uri="{BB962C8B-B14F-4D97-AF65-F5344CB8AC3E}">
        <p14:creationId xmlns:p14="http://schemas.microsoft.com/office/powerpoint/2010/main" val="171272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eaLnBrk="1" hangingPunct="1"/>
            <a:r>
              <a:rPr lang="en-US" smtClean="0"/>
              <a:t>Top Email Subject Lines</a:t>
            </a:r>
          </a:p>
        </p:txBody>
      </p:sp>
      <p:sp>
        <p:nvSpPr>
          <p:cNvPr id="29699" name="Rectangle 6"/>
          <p:cNvSpPr>
            <a:spLocks noGrp="1" noChangeArrowheads="1"/>
          </p:cNvSpPr>
          <p:nvPr>
            <p:ph type="body" idx="1"/>
          </p:nvPr>
        </p:nvSpPr>
        <p:spPr/>
        <p:txBody>
          <a:bodyPr/>
          <a:lstStyle/>
          <a:p>
            <a:pPr eaLnBrk="1" hangingPunct="1"/>
            <a:r>
              <a:rPr lang="en-US" smtClean="0"/>
              <a:t>Need your opinion</a:t>
            </a:r>
          </a:p>
          <a:p>
            <a:pPr eaLnBrk="1" hangingPunct="1"/>
            <a:r>
              <a:rPr lang="en-US" smtClean="0"/>
              <a:t>Please vote</a:t>
            </a:r>
          </a:p>
          <a:p>
            <a:pPr eaLnBrk="1" hangingPunct="1"/>
            <a:r>
              <a:rPr lang="en-US" smtClean="0"/>
              <a:t>Take our poll</a:t>
            </a:r>
          </a:p>
          <a:p>
            <a:pPr eaLnBrk="1" hangingPunct="1"/>
            <a:r>
              <a:rPr lang="en-US" smtClean="0"/>
              <a:t>2 second survey</a:t>
            </a:r>
          </a:p>
          <a:p>
            <a:pPr eaLnBrk="1" hangingPunct="1"/>
            <a:r>
              <a:rPr lang="en-US" smtClean="0"/>
              <a:t>If you have a regular email newsletter, just use the normal Subject line for the email newsletter.</a:t>
            </a:r>
          </a:p>
        </p:txBody>
      </p:sp>
    </p:spTree>
    <p:extLst>
      <p:ext uri="{BB962C8B-B14F-4D97-AF65-F5344CB8AC3E}">
        <p14:creationId xmlns:p14="http://schemas.microsoft.com/office/powerpoint/2010/main" val="313653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Email Survey Response Line</a:t>
            </a:r>
          </a:p>
        </p:txBody>
      </p:sp>
      <p:sp>
        <p:nvSpPr>
          <p:cNvPr id="30723" name="Rectangle 3"/>
          <p:cNvSpPr>
            <a:spLocks noGrp="1" noChangeArrowheads="1"/>
          </p:cNvSpPr>
          <p:nvPr>
            <p:ph type="body" idx="1"/>
          </p:nvPr>
        </p:nvSpPr>
        <p:spPr/>
        <p:txBody>
          <a:bodyPr/>
          <a:lstStyle/>
          <a:p>
            <a:pPr eaLnBrk="1" hangingPunct="1"/>
            <a:r>
              <a:rPr lang="en-US" smtClean="0"/>
              <a:t>To respond to the survey, just hit Return, type (yes/no; 1/2/3/ etc.; a.b.c. etc), and hit Send. </a:t>
            </a:r>
          </a:p>
          <a:p>
            <a:pPr eaLnBrk="1" hangingPunct="1"/>
            <a:endParaRPr lang="en-US" smtClean="0"/>
          </a:p>
          <a:p>
            <a:pPr eaLnBrk="1" hangingPunct="1"/>
            <a:r>
              <a:rPr lang="en-US" smtClean="0"/>
              <a:t>Put To respond sentence in second line, and repeat at the end of the email.</a:t>
            </a:r>
          </a:p>
        </p:txBody>
      </p:sp>
    </p:spTree>
    <p:extLst>
      <p:ext uri="{BB962C8B-B14F-4D97-AF65-F5344CB8AC3E}">
        <p14:creationId xmlns:p14="http://schemas.microsoft.com/office/powerpoint/2010/main" val="4254018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Email survey tips</a:t>
            </a:r>
          </a:p>
        </p:txBody>
      </p:sp>
      <p:sp>
        <p:nvSpPr>
          <p:cNvPr id="31747" name="Rectangle 3"/>
          <p:cNvSpPr>
            <a:spLocks noGrp="1" noChangeArrowheads="1"/>
          </p:cNvSpPr>
          <p:nvPr>
            <p:ph type="body" idx="1"/>
          </p:nvPr>
        </p:nvSpPr>
        <p:spPr/>
        <p:txBody>
          <a:bodyPr/>
          <a:lstStyle/>
          <a:p>
            <a:pPr eaLnBrk="1" hangingPunct="1">
              <a:lnSpc>
                <a:spcPct val="90000"/>
              </a:lnSpc>
            </a:pPr>
            <a:r>
              <a:rPr lang="en-US" sz="2800" smtClean="0"/>
              <a:t>1. State the survey question in the first line of the email.</a:t>
            </a:r>
          </a:p>
          <a:p>
            <a:pPr eaLnBrk="1" hangingPunct="1">
              <a:lnSpc>
                <a:spcPct val="90000"/>
              </a:lnSpc>
            </a:pPr>
            <a:r>
              <a:rPr lang="en-US" sz="2800" smtClean="0"/>
              <a:t>2. Do the “To respond” line.</a:t>
            </a:r>
          </a:p>
          <a:p>
            <a:pPr eaLnBrk="1" hangingPunct="1">
              <a:lnSpc>
                <a:spcPct val="90000"/>
              </a:lnSpc>
            </a:pPr>
            <a:endParaRPr lang="en-US" sz="2800" smtClean="0"/>
          </a:p>
          <a:p>
            <a:pPr eaLnBrk="1" hangingPunct="1">
              <a:lnSpc>
                <a:spcPct val="90000"/>
              </a:lnSpc>
            </a:pPr>
            <a:r>
              <a:rPr lang="en-US" sz="2800" smtClean="0"/>
              <a:t>3. Then explain the survey in 2-3 sentences.</a:t>
            </a:r>
          </a:p>
          <a:p>
            <a:pPr eaLnBrk="1" hangingPunct="1">
              <a:lnSpc>
                <a:spcPct val="90000"/>
              </a:lnSpc>
            </a:pPr>
            <a:r>
              <a:rPr lang="en-US" sz="2800" smtClean="0"/>
              <a:t>4. Give the survey response options.</a:t>
            </a:r>
          </a:p>
          <a:p>
            <a:pPr eaLnBrk="1" hangingPunct="1">
              <a:lnSpc>
                <a:spcPct val="90000"/>
              </a:lnSpc>
            </a:pPr>
            <a:r>
              <a:rPr lang="en-US" sz="2800" smtClean="0"/>
              <a:t>5. Repeat “To respond line.”</a:t>
            </a:r>
          </a:p>
          <a:p>
            <a:pPr eaLnBrk="1" hangingPunct="1">
              <a:lnSpc>
                <a:spcPct val="90000"/>
              </a:lnSpc>
            </a:pPr>
            <a:r>
              <a:rPr lang="en-US" sz="2800" smtClean="0"/>
              <a:t>6. Thank them.</a:t>
            </a:r>
          </a:p>
          <a:p>
            <a:pPr eaLnBrk="1" hangingPunct="1">
              <a:lnSpc>
                <a:spcPct val="90000"/>
              </a:lnSpc>
            </a:pPr>
            <a:r>
              <a:rPr lang="en-US" sz="2800" smtClean="0"/>
              <a:t>7. Provide details if need be last.</a:t>
            </a:r>
          </a:p>
        </p:txBody>
      </p:sp>
    </p:spTree>
    <p:extLst>
      <p:ext uri="{BB962C8B-B14F-4D97-AF65-F5344CB8AC3E}">
        <p14:creationId xmlns:p14="http://schemas.microsoft.com/office/powerpoint/2010/main" val="326674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Editing your survey question</a:t>
            </a:r>
          </a:p>
        </p:txBody>
      </p:sp>
      <p:sp>
        <p:nvSpPr>
          <p:cNvPr id="33795" name="Rectangle 3"/>
          <p:cNvSpPr>
            <a:spLocks noGrp="1" noChangeArrowheads="1"/>
          </p:cNvSpPr>
          <p:nvPr>
            <p:ph type="body" idx="1"/>
          </p:nvPr>
        </p:nvSpPr>
        <p:spPr/>
        <p:txBody>
          <a:bodyPr/>
          <a:lstStyle/>
          <a:p>
            <a:pPr eaLnBrk="1" hangingPunct="1"/>
            <a:r>
              <a:rPr lang="en-US" smtClean="0"/>
              <a:t>Are there other possible responses?</a:t>
            </a:r>
          </a:p>
          <a:p>
            <a:pPr eaLnBrk="1" hangingPunct="1"/>
            <a:r>
              <a:rPr lang="en-US" smtClean="0"/>
              <a:t>Is each answer category clear?</a:t>
            </a:r>
          </a:p>
          <a:p>
            <a:pPr eaLnBrk="1" hangingPunct="1"/>
            <a:r>
              <a:rPr lang="en-US" smtClean="0"/>
              <a:t>Can any response be misinterpreted or interpreted in more than one way?</a:t>
            </a:r>
          </a:p>
          <a:p>
            <a:pPr eaLnBrk="1" hangingPunct="1"/>
            <a:r>
              <a:rPr lang="en-US" smtClean="0"/>
              <a:t>What will the results be?</a:t>
            </a:r>
          </a:p>
          <a:p>
            <a:pPr eaLnBrk="1" hangingPunct="1"/>
            <a:r>
              <a:rPr lang="en-US" smtClean="0"/>
              <a:t>Ask Advisory Board to review the question.</a:t>
            </a:r>
          </a:p>
        </p:txBody>
      </p:sp>
    </p:spTree>
    <p:extLst>
      <p:ext uri="{BB962C8B-B14F-4D97-AF65-F5344CB8AC3E}">
        <p14:creationId xmlns:p14="http://schemas.microsoft.com/office/powerpoint/2010/main" val="450465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0825"/>
            <a:ext cx="7772400" cy="1470025"/>
          </a:xfrm>
        </p:spPr>
        <p:txBody>
          <a:bodyPr/>
          <a:lstStyle/>
          <a:p>
            <a:r>
              <a:rPr lang="en-US" dirty="0" smtClean="0"/>
              <a:t>Surveys  Work</a:t>
            </a:r>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14400"/>
            <a:ext cx="354091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5638800"/>
            <a:ext cx="8077200" cy="646331"/>
          </a:xfrm>
          <a:prstGeom prst="rect">
            <a:avLst/>
          </a:prstGeom>
          <a:noFill/>
        </p:spPr>
        <p:txBody>
          <a:bodyPr wrap="square" rtlCol="0">
            <a:spAutoFit/>
          </a:bodyPr>
          <a:lstStyle/>
          <a:p>
            <a:r>
              <a:rPr lang="en-US" sz="3600" b="1" dirty="0" smtClean="0">
                <a:solidFill>
                  <a:schemeClr val="bg1"/>
                </a:solidFill>
              </a:rPr>
              <a:t>Thanks for being a LERN Member!  </a:t>
            </a:r>
            <a:endParaRPr lang="en-US" sz="3600" b="1" dirty="0">
              <a:solidFill>
                <a:schemeClr val="bg1"/>
              </a:solidFill>
            </a:endParaRPr>
          </a:p>
        </p:txBody>
      </p:sp>
    </p:spTree>
    <p:extLst>
      <p:ext uri="{BB962C8B-B14F-4D97-AF65-F5344CB8AC3E}">
        <p14:creationId xmlns:p14="http://schemas.microsoft.com/office/powerpoint/2010/main" val="170284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Who to Survey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438400"/>
            <a:ext cx="4572000" cy="3657600"/>
          </a:xfrm>
          <a:prstGeom prst="rect">
            <a:avLst/>
          </a:prstGeom>
        </p:spPr>
      </p:pic>
    </p:spTree>
    <p:extLst>
      <p:ext uri="{BB962C8B-B14F-4D97-AF65-F5344CB8AC3E}">
        <p14:creationId xmlns:p14="http://schemas.microsoft.com/office/powerpoint/2010/main" val="384398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976B8-A648-4B5C-890E-0EF81C98ACB2}" type="slidenum">
              <a:rPr lang="en-US" smtClean="0">
                <a:solidFill>
                  <a:srgbClr val="5E574E"/>
                </a:solidFill>
              </a:rPr>
              <a:pPr eaLnBrk="1" hangingPunct="1"/>
              <a:t>5</a:t>
            </a:fld>
            <a:endParaRPr lang="en-US" smtClean="0">
              <a:solidFill>
                <a:srgbClr val="5E574E"/>
              </a:solidFill>
            </a:endParaRPr>
          </a:p>
        </p:txBody>
      </p:sp>
      <p:sp>
        <p:nvSpPr>
          <p:cNvPr id="5123" name="Rectangle 2"/>
          <p:cNvSpPr>
            <a:spLocks noChangeArrowheads="1"/>
          </p:cNvSpPr>
          <p:nvPr/>
        </p:nvSpPr>
        <p:spPr bwMode="auto">
          <a:xfrm>
            <a:off x="990600" y="2362200"/>
            <a:ext cx="70866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263" y="4800600"/>
            <a:ext cx="1247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4849813"/>
            <a:ext cx="18288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0469" name="AutoShape 5"/>
          <p:cNvSpPr>
            <a:spLocks noChangeArrowheads="1"/>
          </p:cNvSpPr>
          <p:nvPr/>
        </p:nvSpPr>
        <p:spPr bwMode="auto">
          <a:xfrm>
            <a:off x="1600200" y="3200400"/>
            <a:ext cx="685800" cy="762000"/>
          </a:xfrm>
          <a:prstGeom prst="star5">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2110470" name="AutoShape 6"/>
          <p:cNvSpPr>
            <a:spLocks noChangeArrowheads="1"/>
          </p:cNvSpPr>
          <p:nvPr/>
        </p:nvSpPr>
        <p:spPr bwMode="auto">
          <a:xfrm>
            <a:off x="2057400" y="2743200"/>
            <a:ext cx="685800" cy="609600"/>
          </a:xfrm>
          <a:prstGeom prst="star5">
            <a:avLst/>
          </a:prstGeom>
          <a:solidFill>
            <a:srgbClr val="FF0066"/>
          </a:solidFill>
          <a:ln w="9525">
            <a:solidFill>
              <a:schemeClr val="tx1"/>
            </a:solidFill>
            <a:miter lim="800000"/>
            <a:headEnd/>
            <a:tailEnd/>
          </a:ln>
          <a:effectLst/>
        </p:spPr>
        <p:txBody>
          <a:bodyPr wrap="none" anchor="ctr"/>
          <a:lstStyle/>
          <a:p>
            <a:pPr>
              <a:defRPr/>
            </a:pPr>
            <a:endParaRPr lang="en-US"/>
          </a:p>
        </p:txBody>
      </p:sp>
      <p:sp>
        <p:nvSpPr>
          <p:cNvPr id="2110471" name="AutoShape 7"/>
          <p:cNvSpPr>
            <a:spLocks noChangeArrowheads="1"/>
          </p:cNvSpPr>
          <p:nvPr/>
        </p:nvSpPr>
        <p:spPr bwMode="auto">
          <a:xfrm>
            <a:off x="2286000" y="3505200"/>
            <a:ext cx="914400" cy="838200"/>
          </a:xfrm>
          <a:prstGeom prst="star5">
            <a:avLst/>
          </a:prstGeom>
          <a:solidFill>
            <a:srgbClr val="FFCC66"/>
          </a:solidFill>
          <a:ln w="9525">
            <a:solidFill>
              <a:schemeClr val="tx1"/>
            </a:solidFill>
            <a:miter lim="800000"/>
            <a:headEnd/>
            <a:tailEnd/>
          </a:ln>
          <a:effectLst/>
        </p:spPr>
        <p:txBody>
          <a:bodyPr wrap="none" anchor="ctr"/>
          <a:lstStyle/>
          <a:p>
            <a:pPr>
              <a:defRPr/>
            </a:pPr>
            <a:endParaRPr lang="en-US"/>
          </a:p>
        </p:txBody>
      </p:sp>
      <p:sp>
        <p:nvSpPr>
          <p:cNvPr id="2110472" name="AutoShape 8"/>
          <p:cNvSpPr>
            <a:spLocks noChangeArrowheads="1"/>
          </p:cNvSpPr>
          <p:nvPr/>
        </p:nvSpPr>
        <p:spPr bwMode="auto">
          <a:xfrm>
            <a:off x="2667000" y="2895600"/>
            <a:ext cx="762000" cy="914400"/>
          </a:xfrm>
          <a:prstGeom prst="star5">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5130" name="Line 9"/>
          <p:cNvSpPr>
            <a:spLocks noChangeShapeType="1"/>
          </p:cNvSpPr>
          <p:nvPr/>
        </p:nvSpPr>
        <p:spPr bwMode="auto">
          <a:xfrm>
            <a:off x="4648200" y="23622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1" name="Line 10"/>
          <p:cNvSpPr>
            <a:spLocks noChangeShapeType="1"/>
          </p:cNvSpPr>
          <p:nvPr/>
        </p:nvSpPr>
        <p:spPr bwMode="auto">
          <a:xfrm>
            <a:off x="990600" y="44958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0475" name="AutoShape 11"/>
          <p:cNvSpPr>
            <a:spLocks noChangeArrowheads="1"/>
          </p:cNvSpPr>
          <p:nvPr/>
        </p:nvSpPr>
        <p:spPr bwMode="auto">
          <a:xfrm>
            <a:off x="3276600" y="2895600"/>
            <a:ext cx="838200" cy="838200"/>
          </a:xfrm>
          <a:prstGeom prst="star5">
            <a:avLst/>
          </a:prstGeom>
          <a:solidFill>
            <a:srgbClr val="FFCC66"/>
          </a:solidFill>
          <a:ln w="9525">
            <a:solidFill>
              <a:schemeClr val="tx1"/>
            </a:solidFill>
            <a:miter lim="800000"/>
            <a:headEnd/>
            <a:tailEnd/>
          </a:ln>
          <a:effectLst/>
        </p:spPr>
        <p:txBody>
          <a:bodyPr wrap="none" anchor="ctr"/>
          <a:lstStyle/>
          <a:p>
            <a:pPr>
              <a:defRPr/>
            </a:pPr>
            <a:endParaRPr lang="en-US"/>
          </a:p>
        </p:txBody>
      </p:sp>
      <p:pic>
        <p:nvPicPr>
          <p:cNvPr id="5133" name="Picture 12" descr="Boy with Slingshot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590800"/>
            <a:ext cx="15890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3"/>
          <p:cNvSpPr>
            <a:spLocks noGrp="1" noChangeArrowheads="1"/>
          </p:cNvSpPr>
          <p:nvPr>
            <p:ph type="title"/>
          </p:nvPr>
        </p:nvSpPr>
        <p:spPr>
          <a:xfrm>
            <a:off x="431800" y="685800"/>
            <a:ext cx="8432800" cy="1143000"/>
          </a:xfrm>
        </p:spPr>
        <p:txBody>
          <a:bodyPr/>
          <a:lstStyle/>
          <a:p>
            <a:r>
              <a:rPr lang="en-US" dirty="0" smtClean="0"/>
              <a:t> Only Survey Your Best Customers</a:t>
            </a:r>
          </a:p>
        </p:txBody>
      </p:sp>
    </p:spTree>
    <p:extLst>
      <p:ext uri="{BB962C8B-B14F-4D97-AF65-F5344CB8AC3E}">
        <p14:creationId xmlns:p14="http://schemas.microsoft.com/office/powerpoint/2010/main" val="365302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rtlCol="0">
            <a:normAutofit fontScale="90000"/>
          </a:bodyPr>
          <a:lstStyle/>
          <a:p>
            <a:pPr fontAlgn="auto">
              <a:spcAft>
                <a:spcPts val="0"/>
              </a:spcAft>
              <a:defRPr/>
            </a:pPr>
            <a:r>
              <a:rPr lang="en-US" dirty="0" smtClean="0"/>
              <a:t>Chart 1: Finding Your Best Customers</a:t>
            </a:r>
          </a:p>
        </p:txBody>
      </p:sp>
      <p:graphicFrame>
        <p:nvGraphicFramePr>
          <p:cNvPr id="2051" name="Object 3"/>
          <p:cNvGraphicFramePr>
            <a:graphicFrameLocks noChangeAspect="1"/>
          </p:cNvGraphicFramePr>
          <p:nvPr/>
        </p:nvGraphicFramePr>
        <p:xfrm>
          <a:off x="838200" y="2057400"/>
          <a:ext cx="7315200" cy="5734050"/>
        </p:xfrm>
        <a:graphic>
          <a:graphicData uri="http://schemas.openxmlformats.org/presentationml/2006/ole">
            <mc:AlternateContent xmlns:mc="http://schemas.openxmlformats.org/markup-compatibility/2006">
              <mc:Choice xmlns:v="urn:schemas-microsoft-com:vml" Requires="v">
                <p:oleObj spid="_x0000_s1043" name="Document" r:id="rId4" imgW="7315200" imgH="5754624" progId="Word.Document.8">
                  <p:embed/>
                </p:oleObj>
              </mc:Choice>
              <mc:Fallback>
                <p:oleObj name="Document" r:id="rId4" imgW="7315200" imgH="57546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0"/>
                        <a:ext cx="7315200" cy="573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0175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685800"/>
            <a:ext cx="8229600" cy="1143000"/>
          </a:xfrm>
        </p:spPr>
        <p:txBody>
          <a:bodyPr rtlCol="0">
            <a:normAutofit fontScale="90000"/>
          </a:bodyPr>
          <a:lstStyle/>
          <a:p>
            <a:pPr fontAlgn="auto">
              <a:spcAft>
                <a:spcPts val="0"/>
              </a:spcAft>
              <a:defRPr/>
            </a:pPr>
            <a:r>
              <a:rPr lang="en-US" dirty="0" smtClean="0"/>
              <a:t>Chart 2: Net Income</a:t>
            </a:r>
            <a:br>
              <a:rPr lang="en-US" dirty="0" smtClean="0"/>
            </a:br>
            <a:r>
              <a:rPr lang="en-US" dirty="0" smtClean="0"/>
              <a:t>Why You Should Survey Only Your Best Customers</a:t>
            </a:r>
          </a:p>
        </p:txBody>
      </p:sp>
      <p:graphicFrame>
        <p:nvGraphicFramePr>
          <p:cNvPr id="3075" name="Object 3"/>
          <p:cNvGraphicFramePr>
            <a:graphicFrameLocks noChangeAspect="1"/>
          </p:cNvGraphicFramePr>
          <p:nvPr/>
        </p:nvGraphicFramePr>
        <p:xfrm>
          <a:off x="838200" y="2019300"/>
          <a:ext cx="7315200" cy="5295900"/>
        </p:xfrm>
        <a:graphic>
          <a:graphicData uri="http://schemas.openxmlformats.org/presentationml/2006/ole">
            <mc:AlternateContent xmlns:mc="http://schemas.openxmlformats.org/markup-compatibility/2006">
              <mc:Choice xmlns:v="urn:schemas-microsoft-com:vml" Requires="v">
                <p:oleObj spid="_x0000_s2067" name="Document" r:id="rId4" imgW="7315200" imgH="5295900" progId="Word.Document.8">
                  <p:embed/>
                </p:oleObj>
              </mc:Choice>
              <mc:Fallback>
                <p:oleObj name="Document" r:id="rId4" imgW="7315200" imgH="5295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19300"/>
                        <a:ext cx="7315200" cy="5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333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Best Customers</a:t>
            </a:r>
            <a:endParaRPr lang="en-US" dirty="0"/>
          </a:p>
        </p:txBody>
      </p:sp>
      <p:sp>
        <p:nvSpPr>
          <p:cNvPr id="3" name="Content Placeholder 2"/>
          <p:cNvSpPr>
            <a:spLocks noGrp="1"/>
          </p:cNvSpPr>
          <p:nvPr>
            <p:ph idx="1"/>
          </p:nvPr>
        </p:nvSpPr>
        <p:spPr/>
        <p:txBody>
          <a:bodyPr/>
          <a:lstStyle/>
          <a:p>
            <a:pPr marL="0" indent="0">
              <a:buNone/>
            </a:pPr>
            <a:r>
              <a:rPr lang="en-US" dirty="0" smtClean="0"/>
              <a:t>   Your Best Customers are those who participate most Recently and most high Dollar.</a:t>
            </a:r>
            <a:br>
              <a:rPr lang="en-US" dirty="0" smtClean="0"/>
            </a:br>
            <a:r>
              <a:rPr lang="en-US" dirty="0" smtClean="0"/>
              <a:t>    Run out a list in your computer of those who participated most recently and spent more than average.</a:t>
            </a:r>
          </a:p>
        </p:txBody>
      </p:sp>
    </p:spTree>
    <p:extLst>
      <p:ext uri="{BB962C8B-B14F-4D97-AF65-F5344CB8AC3E}">
        <p14:creationId xmlns:p14="http://schemas.microsoft.com/office/powerpoint/2010/main" val="287265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Customers in 7 Segments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Your best customers are in 7 or so different demographic segments.</a:t>
            </a:r>
          </a:p>
          <a:p>
            <a:r>
              <a:rPr lang="en-US" dirty="0" smtClean="0"/>
              <a:t>Figure out what demographic characteristic is most important in your organization.</a:t>
            </a:r>
          </a:p>
          <a:p>
            <a:pPr marL="0" indent="0">
              <a:buNone/>
            </a:pPr>
            <a:r>
              <a:rPr lang="en-US" dirty="0" smtClean="0"/>
              <a:t>A few:</a:t>
            </a:r>
            <a:br>
              <a:rPr lang="en-US" dirty="0" smtClean="0"/>
            </a:br>
            <a:r>
              <a:rPr lang="en-US" dirty="0" smtClean="0"/>
              <a:t>-Birth Year</a:t>
            </a:r>
            <a:br>
              <a:rPr lang="en-US" dirty="0" smtClean="0"/>
            </a:br>
            <a:r>
              <a:rPr lang="en-US" dirty="0" smtClean="0"/>
              <a:t>-Where they live</a:t>
            </a:r>
          </a:p>
          <a:p>
            <a:pPr marL="0" indent="0">
              <a:buNone/>
            </a:pPr>
            <a:r>
              <a:rPr lang="en-US" dirty="0" smtClean="0"/>
              <a:t>-Job Title</a:t>
            </a:r>
          </a:p>
          <a:p>
            <a:pPr marL="0" indent="0">
              <a:buNone/>
            </a:pPr>
            <a:r>
              <a:rPr lang="en-US" dirty="0" smtClean="0"/>
              <a:t>-Education, etc.</a:t>
            </a:r>
          </a:p>
          <a:p>
            <a:r>
              <a:rPr lang="en-US" dirty="0" smtClean="0"/>
              <a:t>Survey your customers and ask one question.</a:t>
            </a:r>
            <a:endParaRPr lang="en-US" dirty="0"/>
          </a:p>
        </p:txBody>
      </p:sp>
    </p:spTree>
    <p:extLst>
      <p:ext uri="{BB962C8B-B14F-4D97-AF65-F5344CB8AC3E}">
        <p14:creationId xmlns:p14="http://schemas.microsoft.com/office/powerpoint/2010/main" val="305996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961</Words>
  <Application>Microsoft Office PowerPoint</Application>
  <PresentationFormat>On-screen Show (4:3)</PresentationFormat>
  <Paragraphs>164</Paragraphs>
  <Slides>36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Surveys That Work</vt:lpstr>
      <vt:lpstr>Surveys Work</vt:lpstr>
      <vt:lpstr>What you are doing wrong</vt:lpstr>
      <vt:lpstr>Who to Survey</vt:lpstr>
      <vt:lpstr> Only Survey Your Best Customers</vt:lpstr>
      <vt:lpstr>Chart 1: Finding Your Best Customers</vt:lpstr>
      <vt:lpstr>Chart 2: Net Income Why You Should Survey Only Your Best Customers</vt:lpstr>
      <vt:lpstr>Finding Your Best Customers</vt:lpstr>
      <vt:lpstr>Best Customers in 7 Segments</vt:lpstr>
      <vt:lpstr>Consider 7 Surveys</vt:lpstr>
      <vt:lpstr>Constructing a Successful Survey</vt:lpstr>
      <vt:lpstr>Surveys</vt:lpstr>
      <vt:lpstr>Survey Success Chart</vt:lpstr>
      <vt:lpstr>The Ten Right Questions To Ask</vt:lpstr>
      <vt:lpstr> Figure out what you want to know</vt:lpstr>
      <vt:lpstr> Ask as few questions as possible</vt:lpstr>
      <vt:lpstr> Give them choices</vt:lpstr>
      <vt:lpstr>Sample question.  Every word counts.</vt:lpstr>
      <vt:lpstr>Sample question.  Every word counts.</vt:lpstr>
      <vt:lpstr>Best Response Formats</vt:lpstr>
      <vt:lpstr>Biggest No- No’s</vt:lpstr>
      <vt:lpstr>How many responses do you need?</vt:lpstr>
      <vt:lpstr>Distributing Surveys Increasing Response</vt:lpstr>
      <vt:lpstr>Three types of email surveys</vt:lpstr>
      <vt:lpstr>PowerPoint Presentation</vt:lpstr>
      <vt:lpstr>PowerPoint Presentation</vt:lpstr>
      <vt:lpstr>PowerPoint Presentation</vt:lpstr>
      <vt:lpstr>PowerPoint Presentation</vt:lpstr>
      <vt:lpstr> Create an Advisory Group</vt:lpstr>
      <vt:lpstr>8-Step Needs Assessment Model</vt:lpstr>
      <vt:lpstr>Biggest Email Mistake </vt:lpstr>
      <vt:lpstr>Top Email Subject Lines</vt:lpstr>
      <vt:lpstr>Email Survey Response Line</vt:lpstr>
      <vt:lpstr>Email survey tips</vt:lpstr>
      <vt:lpstr>Editing your survey question</vt:lpstr>
      <vt:lpstr>Surveys  Work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Survey Techniques</dc:title>
  <dc:creator>Bill</dc:creator>
  <cp:lastModifiedBy>Windows User</cp:lastModifiedBy>
  <cp:revision>16</cp:revision>
  <cp:lastPrinted>2018-09-26T16:39:34Z</cp:lastPrinted>
  <dcterms:created xsi:type="dcterms:W3CDTF">2011-09-20T18:35:40Z</dcterms:created>
  <dcterms:modified xsi:type="dcterms:W3CDTF">2018-10-09T14:04:06Z</dcterms:modified>
</cp:coreProperties>
</file>