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87" r:id="rId2"/>
    <p:sldId id="327" r:id="rId3"/>
    <p:sldId id="328" r:id="rId4"/>
    <p:sldId id="313" r:id="rId5"/>
    <p:sldId id="314" r:id="rId6"/>
    <p:sldId id="310" r:id="rId7"/>
    <p:sldId id="288" r:id="rId8"/>
    <p:sldId id="315" r:id="rId9"/>
    <p:sldId id="289" r:id="rId10"/>
    <p:sldId id="290" r:id="rId11"/>
    <p:sldId id="292" r:id="rId12"/>
    <p:sldId id="309" r:id="rId13"/>
    <p:sldId id="316" r:id="rId14"/>
    <p:sldId id="293" r:id="rId15"/>
    <p:sldId id="329" r:id="rId16"/>
    <p:sldId id="294" r:id="rId17"/>
    <p:sldId id="295" r:id="rId18"/>
    <p:sldId id="311" r:id="rId19"/>
    <p:sldId id="312" r:id="rId20"/>
    <p:sldId id="298" r:id="rId21"/>
    <p:sldId id="299" r:id="rId22"/>
    <p:sldId id="300" r:id="rId23"/>
    <p:sldId id="301" r:id="rId24"/>
    <p:sldId id="302" r:id="rId25"/>
    <p:sldId id="303" r:id="rId26"/>
    <p:sldId id="317" r:id="rId27"/>
    <p:sldId id="319" r:id="rId28"/>
    <p:sldId id="305" r:id="rId29"/>
    <p:sldId id="306" r:id="rId30"/>
    <p:sldId id="318" r:id="rId31"/>
    <p:sldId id="307" r:id="rId32"/>
    <p:sldId id="320" r:id="rId33"/>
    <p:sldId id="322" r:id="rId34"/>
    <p:sldId id="323" r:id="rId35"/>
    <p:sldId id="324" r:id="rId36"/>
    <p:sldId id="325" r:id="rId37"/>
    <p:sldId id="308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2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315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9A3CCE-C82E-6A4C-95C5-362E69695B25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2C350-3291-9E44-91BC-A37ECB1AD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CFFB9D-FDFC-4A25-BA44-D9B1D115848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F1C29A-F508-4B4C-A26F-5A38453055B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862E3B-ABA8-4645-8286-AA6425B5B03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89ECBE-1B1D-4BFC-B1FF-46A583DEE12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E7F390-4797-4EBE-A240-8CE9BB152FD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C83055-15BB-4E71-AE36-19E2CE64F5B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D48039-08DB-4857-BC7C-E06DA9BF3E9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708" indent="-2856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628" indent="-228526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784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83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886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939" indent="-228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B0DE03-C911-4D39-93D2-9E24A391470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85800"/>
            <a:ext cx="4887912" cy="366553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2" y="4578353"/>
            <a:ext cx="5345113" cy="42719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414F89-5991-0F46-84C9-834B2D57603B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8182BC3-1FD5-CF41-85C8-194057654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n.org" TargetMode="External"/><Relationship Id="rId4" Type="http://schemas.openxmlformats.org/officeDocument/2006/relationships/hyperlink" Target="mailto:info@lern.org" TargetMode="External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sello@lern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011238"/>
          </a:xfrm>
        </p:spPr>
        <p:txBody>
          <a:bodyPr/>
          <a:lstStyle/>
          <a:p>
            <a:r>
              <a:rPr lang="en-US" dirty="0" smtClean="0"/>
              <a:t>Your One-Year Business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15, 2014</a:t>
            </a:r>
          </a:p>
          <a:p>
            <a:r>
              <a:rPr lang="en-US" dirty="0" smtClean="0"/>
              <a:t>Greg Marsello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8" y="4512622"/>
            <a:ext cx="4417621" cy="18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One-Year Business Plan…</a:t>
            </a:r>
            <a:endParaRPr lang="en-US" dirty="0" smtClean="0"/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2063750"/>
            <a:ext cx="8229600" cy="45107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s a blueprint for action</a:t>
            </a:r>
          </a:p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s more than dates, numbers, and dreams</a:t>
            </a:r>
          </a:p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ntegrates all components of your organization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ust involve all in creation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provides benchmarks and </a:t>
            </a:r>
            <a:r>
              <a:rPr lang="en-US" dirty="0" smtClean="0"/>
              <a:t>guidelines</a:t>
            </a:r>
          </a:p>
          <a:p>
            <a:pPr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ust be used by all in planning and acting</a:t>
            </a:r>
          </a:p>
        </p:txBody>
      </p:sp>
    </p:spTree>
    <p:extLst>
      <p:ext uri="{BB962C8B-B14F-4D97-AF65-F5344CB8AC3E}">
        <p14:creationId xmlns:p14="http://schemas.microsoft.com/office/powerpoint/2010/main" val="14921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Whose Role is it to</a:t>
            </a:r>
            <a:br>
              <a:rPr lang="en-US" smtClean="0"/>
            </a:br>
            <a:r>
              <a:rPr lang="en-US" smtClean="0"/>
              <a:t>be One-Year Business Plan Leader?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541318"/>
            <a:ext cx="8229600" cy="4033217"/>
          </a:xfrm>
        </p:spPr>
        <p:txBody>
          <a:bodyPr/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dirty="0" smtClean="0"/>
              <a:t>CEO/DIRECTOR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6" name="Picture 2" descr="C:\Users\Gale\Documents\Conference  Files\2013\Presentations\Greg Marsello\Your One-Year Business Plan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34" y="3429000"/>
            <a:ext cx="5185366" cy="33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One-Year Business Plan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Start 6 months prior to the start of your next fiscal year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The plan should be complete and approved 3 months prior to the start of your next fiscal year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End-of-Year Report to be completed 3 months after the completion of your fiscal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4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9751"/>
            <a:ext cx="8458200" cy="1571624"/>
          </a:xfrm>
        </p:spPr>
        <p:txBody>
          <a:bodyPr/>
          <a:lstStyle/>
          <a:p>
            <a:r>
              <a:rPr lang="en-US" dirty="0" smtClean="0"/>
              <a:t>One-Year Business Plan Foundation &amp;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8" y="4512622"/>
            <a:ext cx="4417621" cy="18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One-Year Business Plan Foundation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542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Description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Mission and vision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Values statements and USP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Challenges and opportunities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and benchmarks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Divisions and delivery methods</a:t>
            </a:r>
          </a:p>
        </p:txBody>
      </p:sp>
    </p:spTree>
    <p:extLst>
      <p:ext uri="{BB962C8B-B14F-4D97-AF65-F5344CB8AC3E}">
        <p14:creationId xmlns:p14="http://schemas.microsoft.com/office/powerpoint/2010/main" val="4141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dirty="0" smtClean="0"/>
              <a:t>Organization/Program/Unit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 smtClean="0"/>
              <a:t>Product            Market            Delivery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Area	        Segment	</a:t>
            </a:r>
            <a:r>
              <a:rPr lang="en-US" dirty="0"/>
              <a:t> </a:t>
            </a:r>
            <a:r>
              <a:rPr lang="en-US" dirty="0" smtClean="0"/>
              <a:t>Method</a:t>
            </a:r>
          </a:p>
          <a:p>
            <a:pPr marL="109728" indent="0">
              <a:buNone/>
            </a:pPr>
            <a:r>
              <a:rPr lang="en-US" dirty="0" smtClean="0"/>
              <a:t>         </a:t>
            </a:r>
            <a:r>
              <a:rPr lang="en-US" i="1" dirty="0" smtClean="0"/>
              <a:t>      Business        Engineers	  Online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       Category (</a:t>
            </a:r>
            <a:r>
              <a:rPr lang="en-US" i="1" dirty="0" smtClean="0"/>
              <a:t>Business)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    Subcategory (</a:t>
            </a:r>
            <a:r>
              <a:rPr lang="en-US" i="1" dirty="0" smtClean="0"/>
              <a:t>Entrepreneurship)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 Course/Product (</a:t>
            </a:r>
            <a:r>
              <a:rPr lang="en-US" i="1" dirty="0" smtClean="0"/>
              <a:t>Create Biz Plan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  Class/Contract (</a:t>
            </a:r>
            <a:r>
              <a:rPr lang="en-US" i="1" dirty="0" smtClean="0"/>
              <a:t>1/15/2015</a:t>
            </a:r>
            <a:r>
              <a:rPr lang="en-US" dirty="0" smtClean="0"/>
              <a:t>)				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One-Year Business Plan Structure</a:t>
            </a:r>
            <a:endParaRPr lang="en-US" dirty="0" smtClean="0"/>
          </a:p>
        </p:txBody>
      </p:sp>
      <p:sp>
        <p:nvSpPr>
          <p:cNvPr id="1024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Organization Goals </a:t>
            </a:r>
          </a:p>
          <a:p>
            <a:r>
              <a:rPr lang="en-US" dirty="0" smtClean="0"/>
              <a:t>Organization Budget &amp; Benchmarks</a:t>
            </a:r>
          </a:p>
          <a:p>
            <a:r>
              <a:rPr lang="en-US" dirty="0" smtClean="0"/>
              <a:t>Division Goals (Categories &amp; Subcategories)</a:t>
            </a:r>
          </a:p>
          <a:p>
            <a:pPr lvl="1"/>
            <a:r>
              <a:rPr lang="en-US" dirty="0" smtClean="0"/>
              <a:t>Operating Margin Budget</a:t>
            </a:r>
          </a:p>
          <a:p>
            <a:pPr lvl="1"/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Course/Contract Goals</a:t>
            </a:r>
          </a:p>
          <a:p>
            <a:pPr lvl="1"/>
            <a:r>
              <a:rPr lang="en-US" dirty="0" smtClean="0"/>
              <a:t>Market Segments</a:t>
            </a:r>
          </a:p>
          <a:p>
            <a:pPr lvl="1"/>
            <a:r>
              <a:rPr lang="en-US" dirty="0" smtClean="0"/>
              <a:t>Strategies</a:t>
            </a:r>
          </a:p>
          <a:p>
            <a:r>
              <a:rPr lang="en-US" dirty="0" smtClean="0"/>
              <a:t>Term/Quarter </a:t>
            </a:r>
          </a:p>
          <a:p>
            <a:r>
              <a:rPr lang="en-US" dirty="0" smtClean="0"/>
              <a:t>Promotion Strategies: Type/Distribution/Retention</a:t>
            </a:r>
          </a:p>
          <a:p>
            <a:r>
              <a:rPr lang="en-US" dirty="0" smtClean="0"/>
              <a:t>Promotion Timeline</a:t>
            </a:r>
          </a:p>
          <a:p>
            <a:r>
              <a:rPr lang="en-US" dirty="0" smtClean="0"/>
              <a:t>Staff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7448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 Goals</a:t>
            </a:r>
            <a:endParaRPr lang="en-US" dirty="0" smtClean="0"/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Major goals you will set to improve overall organization performance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 more than 5, but you could add more later</a:t>
            </a:r>
          </a:p>
          <a:p>
            <a:r>
              <a:rPr lang="en-US" dirty="0" smtClean="0"/>
              <a:t>Brainstorm and vote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6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 Budget &amp;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74286"/>
          </a:xfrm>
        </p:spPr>
        <p:txBody>
          <a:bodyPr/>
          <a:lstStyle/>
          <a:p>
            <a:r>
              <a:rPr lang="en-US" dirty="0" smtClean="0"/>
              <a:t>Budget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69622"/>
              </p:ext>
            </p:extLst>
          </p:nvPr>
        </p:nvGraphicFramePr>
        <p:xfrm>
          <a:off x="884712" y="2476498"/>
          <a:ext cx="7374575" cy="4098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0097"/>
                <a:gridCol w="2220686"/>
                <a:gridCol w="1543792"/>
              </a:tblGrid>
              <a:tr h="663565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"/>
                      </a:pPr>
                      <a:r>
                        <a:rPr lang="en-US" sz="2800" dirty="0" smtClean="0"/>
                        <a:t>Income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$2,000,000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836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"/>
                      </a:pPr>
                      <a:r>
                        <a:rPr lang="en-US" sz="2800" dirty="0" smtClean="0"/>
                        <a:t>Promotion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$300,000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15%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836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"/>
                      </a:pPr>
                      <a:r>
                        <a:rPr lang="en-US" sz="2800" dirty="0" smtClean="0"/>
                        <a:t>Production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$900,000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45%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3565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"/>
                      </a:pPr>
                      <a:r>
                        <a:rPr lang="en-US" sz="2800" dirty="0" smtClean="0"/>
                        <a:t>Direct Costs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$1,200,000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60%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3565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"/>
                      </a:pPr>
                      <a:r>
                        <a:rPr lang="en-US" sz="2800" dirty="0" smtClean="0"/>
                        <a:t>Operating Margin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$800,000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40%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836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"/>
                      </a:pPr>
                      <a:r>
                        <a:rPr lang="en-US" sz="2800" dirty="0" smtClean="0"/>
                        <a:t>Administration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$700,000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35%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836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"/>
                      </a:pPr>
                      <a:r>
                        <a:rPr lang="en-US" sz="2800" dirty="0" smtClean="0"/>
                        <a:t>Net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$100,000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5%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9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Budget &amp;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18082"/>
              </p:ext>
            </p:extLst>
          </p:nvPr>
        </p:nvGraphicFramePr>
        <p:xfrm>
          <a:off x="827314" y="2974570"/>
          <a:ext cx="7489372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9561"/>
                <a:gridCol w="2839811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-"/>
                      </a:pPr>
                      <a:r>
                        <a:rPr lang="en-US" sz="2800" dirty="0" smtClean="0"/>
                        <a:t>New Products/Services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Symbol" panose="05050102010706020507" pitchFamily="18" charset="2"/>
                        <a:buChar char="-"/>
                      </a:pPr>
                      <a:r>
                        <a:rPr lang="en-US" sz="2800" dirty="0" smtClean="0"/>
                        <a:t>Staff Productivity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$125,000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2625"/>
            <a:ext cx="8229600" cy="873125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GoToWebinar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5750"/>
            <a:ext cx="4038600" cy="52196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Today’s webinar will be recorded.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next 24 hours an email with a link to the recorded presentation and handouts will be sent out.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do not place the conference call on hold.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need to take another call, please leave the conference call and rejoin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later.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use the Questions function in your GTW menu to ask any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6549"/>
          <a:stretch>
            <a:fillRect/>
          </a:stretch>
        </p:blipFill>
        <p:spPr>
          <a:xfrm>
            <a:off x="5226947" y="1555750"/>
            <a:ext cx="2805804" cy="42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Division Goals</a:t>
            </a:r>
            <a:endParaRPr lang="en-US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 Operating margin budgets </a:t>
            </a:r>
          </a:p>
          <a:p>
            <a:pPr marL="0" indent="0">
              <a:buNone/>
            </a:pPr>
            <a:r>
              <a:rPr lang="en-US" dirty="0" smtClean="0"/>
              <a:t>B.  Benchmarks</a:t>
            </a:r>
          </a:p>
          <a:p>
            <a:pPr marL="0" indent="0">
              <a:buNone/>
            </a:pPr>
            <a:r>
              <a:rPr lang="en-US" dirty="0" smtClean="0"/>
              <a:t>C.  Course/contract goals</a:t>
            </a:r>
          </a:p>
          <a:p>
            <a:pPr marL="0" indent="0">
              <a:buNone/>
            </a:pPr>
            <a:r>
              <a:rPr lang="en-US" dirty="0" smtClean="0"/>
              <a:t>D.  Market segments to be targeted</a:t>
            </a:r>
          </a:p>
          <a:p>
            <a:pPr marL="0" indent="0">
              <a:buNone/>
            </a:pPr>
            <a:r>
              <a:rPr lang="en-US" dirty="0" smtClean="0"/>
              <a:t>E.  Growth strategies</a:t>
            </a:r>
          </a:p>
        </p:txBody>
      </p:sp>
    </p:spTree>
    <p:extLst>
      <p:ext uri="{BB962C8B-B14F-4D97-AF65-F5344CB8AC3E}">
        <p14:creationId xmlns:p14="http://schemas.microsoft.com/office/powerpoint/2010/main" val="37591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Open Enrollment</a:t>
            </a:r>
          </a:p>
        </p:txBody>
      </p:sp>
      <p:sp>
        <p:nvSpPr>
          <p:cNvPr id="15365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 dirty="0" smtClean="0"/>
              <a:t>Contract Training</a:t>
            </a:r>
          </a:p>
        </p:txBody>
      </p:sp>
      <p:sp>
        <p:nvSpPr>
          <p:cNvPr id="15364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Cancellation Rate</a:t>
            </a:r>
          </a:p>
          <a:p>
            <a:r>
              <a:rPr lang="en-US" sz="2400" dirty="0" smtClean="0"/>
              <a:t>New Course/Events</a:t>
            </a:r>
          </a:p>
          <a:p>
            <a:r>
              <a:rPr lang="en-US" sz="2400" dirty="0" smtClean="0"/>
              <a:t>Quality Score</a:t>
            </a:r>
          </a:p>
          <a:p>
            <a:r>
              <a:rPr lang="en-US" sz="2400" dirty="0" smtClean="0"/>
              <a:t>Repeat Rate</a:t>
            </a:r>
          </a:p>
          <a:p>
            <a:r>
              <a:rPr lang="en-US" sz="2400" dirty="0" err="1" smtClean="0"/>
              <a:t>Promotion:Registration</a:t>
            </a:r>
            <a:r>
              <a:rPr lang="en-US" sz="2400" dirty="0" smtClean="0"/>
              <a:t> Ratio</a:t>
            </a:r>
          </a:p>
          <a:p>
            <a:r>
              <a:rPr lang="en-US" sz="2400" dirty="0" smtClean="0"/>
              <a:t>Average Participants</a:t>
            </a:r>
          </a:p>
        </p:txBody>
      </p:sp>
      <p:sp>
        <p:nvSpPr>
          <p:cNvPr id="15366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Cancellation Rate</a:t>
            </a:r>
          </a:p>
          <a:p>
            <a:r>
              <a:rPr lang="en-US" sz="2400" dirty="0" smtClean="0"/>
              <a:t>New Products/Services</a:t>
            </a:r>
          </a:p>
          <a:p>
            <a:r>
              <a:rPr lang="en-US" sz="2400" dirty="0" smtClean="0"/>
              <a:t>Quality Score</a:t>
            </a:r>
          </a:p>
          <a:p>
            <a:r>
              <a:rPr lang="en-US" sz="2400" dirty="0" smtClean="0"/>
              <a:t>Repeat/Referral/Cold Call Rates</a:t>
            </a:r>
          </a:p>
          <a:p>
            <a:r>
              <a:rPr lang="en-US" sz="2400" dirty="0" err="1" smtClean="0"/>
              <a:t>Lead:Contract</a:t>
            </a:r>
            <a:r>
              <a:rPr lang="en-US" sz="2400" dirty="0" smtClean="0"/>
              <a:t> Ratio</a:t>
            </a:r>
          </a:p>
          <a:p>
            <a:r>
              <a:rPr lang="en-US" sz="2400" dirty="0" smtClean="0"/>
              <a:t>Average Contract Price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02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Term/Quarter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dirty="0" smtClean="0"/>
              <a:t>A.   Income </a:t>
            </a:r>
          </a:p>
          <a:p>
            <a:pPr marL="0" indent="0">
              <a:buNone/>
              <a:defRPr/>
            </a:pPr>
            <a:r>
              <a:rPr lang="en-US" dirty="0" smtClean="0"/>
              <a:t>B.   Courses/events/contracts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3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Promotion Strategies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Promotions: catalogs, </a:t>
            </a:r>
            <a:r>
              <a:rPr lang="en-US" dirty="0" err="1" smtClean="0"/>
              <a:t>eMarketing</a:t>
            </a:r>
            <a:r>
              <a:rPr lang="en-US" dirty="0" smtClean="0"/>
              <a:t>, social media, advertisements, sales kit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Distribution: mail, radio, online, salespeople, inbound and outbound</a:t>
            </a:r>
          </a:p>
          <a:p>
            <a:r>
              <a:rPr lang="en-US" dirty="0" smtClean="0"/>
              <a:t>Retention: tracking, benefits, gimmicks</a:t>
            </a:r>
          </a:p>
        </p:txBody>
      </p:sp>
    </p:spTree>
    <p:extLst>
      <p:ext uri="{BB962C8B-B14F-4D97-AF65-F5344CB8AC3E}">
        <p14:creationId xmlns:p14="http://schemas.microsoft.com/office/powerpoint/2010/main" val="3091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Promotion Timeline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Open Enrollment campaigns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Contract Training lead generation campaigns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9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29"/>
          <p:cNvSpPr>
            <a:spLocks noChangeShapeType="1"/>
          </p:cNvSpPr>
          <p:nvPr/>
        </p:nvSpPr>
        <p:spPr bwMode="auto">
          <a:xfrm>
            <a:off x="74676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Responsibilities</a:t>
            </a:r>
          </a:p>
        </p:txBody>
      </p:sp>
      <p:grpSp>
        <p:nvGrpSpPr>
          <p:cNvPr id="19461" name="Group 37"/>
          <p:cNvGrpSpPr>
            <a:grpSpLocks/>
          </p:cNvGrpSpPr>
          <p:nvPr/>
        </p:nvGrpSpPr>
        <p:grpSpPr bwMode="auto">
          <a:xfrm>
            <a:off x="754610" y="2365127"/>
            <a:ext cx="7620000" cy="3275262"/>
            <a:chOff x="144" y="1777"/>
            <a:chExt cx="5424" cy="2447"/>
          </a:xfrm>
        </p:grpSpPr>
        <p:sp>
          <p:nvSpPr>
            <p:cNvPr id="19492" name="AutoShape 35"/>
            <p:cNvSpPr>
              <a:spLocks noChangeArrowheads="1"/>
            </p:cNvSpPr>
            <p:nvPr/>
          </p:nvSpPr>
          <p:spPr bwMode="auto">
            <a:xfrm>
              <a:off x="4224" y="2928"/>
              <a:ext cx="1248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Oval 4"/>
            <p:cNvSpPr>
              <a:spLocks noChangeArrowheads="1"/>
            </p:cNvSpPr>
            <p:nvPr/>
          </p:nvSpPr>
          <p:spPr bwMode="auto">
            <a:xfrm>
              <a:off x="1941" y="1777"/>
              <a:ext cx="18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Text Box 5"/>
            <p:cNvSpPr txBox="1">
              <a:spLocks noChangeArrowheads="1"/>
            </p:cNvSpPr>
            <p:nvPr/>
          </p:nvSpPr>
          <p:spPr bwMode="auto">
            <a:xfrm>
              <a:off x="470" y="2263"/>
              <a:ext cx="1085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dirty="0">
                  <a:latin typeface="Tahoma" charset="0"/>
                </a:rPr>
                <a:t>Operations</a:t>
              </a:r>
              <a:br>
                <a:rPr lang="en-US" sz="2000" dirty="0">
                  <a:latin typeface="Tahoma" charset="0"/>
                </a:rPr>
              </a:br>
              <a:r>
                <a:rPr lang="en-US" sz="2000" dirty="0">
                  <a:latin typeface="Tahoma" charset="0"/>
                </a:rPr>
                <a:t>Professional</a:t>
              </a:r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4263" y="2253"/>
              <a:ext cx="1199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Tahoma" charset="0"/>
                </a:rPr>
                <a:t>Programming</a:t>
              </a:r>
              <a:br>
                <a:rPr lang="en-US" sz="2000">
                  <a:latin typeface="Tahoma" charset="0"/>
                </a:rPr>
              </a:br>
              <a:r>
                <a:rPr lang="en-US" sz="2000">
                  <a:latin typeface="Tahoma" charset="0"/>
                </a:rPr>
                <a:t>Professional</a:t>
              </a:r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3061" y="2263"/>
              <a:ext cx="1085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Tahoma" charset="0"/>
                </a:rPr>
                <a:t>Sales</a:t>
              </a:r>
              <a:br>
                <a:rPr lang="en-US" sz="2000">
                  <a:latin typeface="Tahoma" charset="0"/>
                </a:rPr>
              </a:br>
              <a:r>
                <a:rPr lang="en-US" sz="2000">
                  <a:latin typeface="Tahoma" charset="0"/>
                </a:rPr>
                <a:t>Professional</a:t>
              </a:r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2211" y="1819"/>
              <a:ext cx="142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dirty="0">
                  <a:latin typeface="Tahoma" charset="0"/>
                </a:rPr>
                <a:t>CEO/Director</a:t>
              </a:r>
            </a:p>
          </p:txBody>
        </p:sp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4264" y="2936"/>
              <a:ext cx="1199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dirty="0">
                  <a:latin typeface="Tahoma" charset="0"/>
                </a:rPr>
                <a:t>Programming</a:t>
              </a:r>
            </a:p>
            <a:p>
              <a:pPr algn="ctr"/>
              <a:r>
                <a:rPr lang="en-US" sz="2000" dirty="0">
                  <a:latin typeface="Tahoma" charset="0"/>
                </a:rPr>
                <a:t>Staff</a:t>
              </a:r>
            </a:p>
          </p:txBody>
        </p:sp>
        <p:sp>
          <p:nvSpPr>
            <p:cNvPr id="19468" name="Text Box 10"/>
            <p:cNvSpPr txBox="1">
              <a:spLocks noChangeArrowheads="1"/>
            </p:cNvSpPr>
            <p:nvPr/>
          </p:nvSpPr>
          <p:spPr bwMode="auto">
            <a:xfrm>
              <a:off x="4483" y="3644"/>
              <a:ext cx="99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Tahoma" charset="0"/>
                </a:rPr>
                <a:t>Instructors</a:t>
              </a:r>
            </a:p>
          </p:txBody>
        </p:sp>
        <p:sp>
          <p:nvSpPr>
            <p:cNvPr id="19469" name="Text Box 11"/>
            <p:cNvSpPr txBox="1">
              <a:spLocks noChangeArrowheads="1"/>
            </p:cNvSpPr>
            <p:nvPr/>
          </p:nvSpPr>
          <p:spPr bwMode="auto">
            <a:xfrm>
              <a:off x="3264" y="2936"/>
              <a:ext cx="721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Tahoma" charset="0"/>
                </a:rPr>
                <a:t>Sales</a:t>
              </a:r>
              <a:br>
                <a:rPr lang="en-US" sz="2000">
                  <a:latin typeface="Tahoma" charset="0"/>
                </a:rPr>
              </a:br>
              <a:r>
                <a:rPr lang="en-US" sz="2000">
                  <a:latin typeface="Tahoma" charset="0"/>
                </a:rPr>
                <a:t>Staff</a:t>
              </a:r>
            </a:p>
          </p:txBody>
        </p:sp>
        <p:sp>
          <p:nvSpPr>
            <p:cNvPr id="19470" name="Text Box 12"/>
            <p:cNvSpPr txBox="1">
              <a:spLocks noChangeArrowheads="1"/>
            </p:cNvSpPr>
            <p:nvPr/>
          </p:nvSpPr>
          <p:spPr bwMode="auto">
            <a:xfrm>
              <a:off x="432" y="2923"/>
              <a:ext cx="1200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dirty="0" smtClean="0">
                  <a:latin typeface="Tahoma" charset="0"/>
                </a:rPr>
                <a:t>Operations </a:t>
              </a:r>
              <a:r>
                <a:rPr lang="en-US" sz="2000" dirty="0">
                  <a:latin typeface="Tahoma" charset="0"/>
                </a:rPr>
                <a:t/>
              </a:r>
              <a:br>
                <a:rPr lang="en-US" sz="2000" dirty="0">
                  <a:latin typeface="Tahoma" charset="0"/>
                </a:rPr>
              </a:br>
              <a:r>
                <a:rPr lang="en-US" sz="2000" dirty="0">
                  <a:latin typeface="Tahoma" charset="0"/>
                </a:rPr>
                <a:t>Staff</a:t>
              </a:r>
            </a:p>
          </p:txBody>
        </p:sp>
        <p:sp>
          <p:nvSpPr>
            <p:cNvPr id="19471" name="Text Box 13"/>
            <p:cNvSpPr txBox="1">
              <a:spLocks noChangeArrowheads="1"/>
            </p:cNvSpPr>
            <p:nvPr/>
          </p:nvSpPr>
          <p:spPr bwMode="auto">
            <a:xfrm>
              <a:off x="218" y="3694"/>
              <a:ext cx="935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Tahoma" charset="0"/>
                </a:rPr>
                <a:t>Front Line</a:t>
              </a:r>
            </a:p>
            <a:p>
              <a:pPr algn="ctr"/>
              <a:r>
                <a:rPr lang="en-US" sz="2000">
                  <a:latin typeface="Tahoma" charset="0"/>
                </a:rPr>
                <a:t>Staff</a:t>
              </a:r>
            </a:p>
          </p:txBody>
        </p:sp>
        <p:sp>
          <p:nvSpPr>
            <p:cNvPr id="19472" name="Text Box 14"/>
            <p:cNvSpPr txBox="1">
              <a:spLocks noChangeArrowheads="1"/>
            </p:cNvSpPr>
            <p:nvPr/>
          </p:nvSpPr>
          <p:spPr bwMode="auto">
            <a:xfrm>
              <a:off x="1350" y="3675"/>
              <a:ext cx="1069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Tahoma" charset="0"/>
                </a:rPr>
                <a:t>Information</a:t>
              </a:r>
            </a:p>
            <a:p>
              <a:pPr algn="ctr"/>
              <a:r>
                <a:rPr lang="en-US" sz="2000">
                  <a:latin typeface="Tahoma" charset="0"/>
                </a:rPr>
                <a:t>Specialist</a:t>
              </a:r>
            </a:p>
          </p:txBody>
        </p:sp>
        <p:sp>
          <p:nvSpPr>
            <p:cNvPr id="19473" name="AutoShape 15"/>
            <p:cNvSpPr>
              <a:spLocks noChangeArrowheads="1"/>
            </p:cNvSpPr>
            <p:nvPr/>
          </p:nvSpPr>
          <p:spPr bwMode="auto">
            <a:xfrm>
              <a:off x="384" y="2256"/>
              <a:ext cx="1248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AutoShape 16"/>
            <p:cNvSpPr>
              <a:spLocks noChangeArrowheads="1"/>
            </p:cNvSpPr>
            <p:nvPr/>
          </p:nvSpPr>
          <p:spPr bwMode="auto">
            <a:xfrm>
              <a:off x="3024" y="2256"/>
              <a:ext cx="1152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17"/>
            <p:cNvSpPr>
              <a:spLocks noChangeArrowheads="1"/>
            </p:cNvSpPr>
            <p:nvPr/>
          </p:nvSpPr>
          <p:spPr bwMode="auto">
            <a:xfrm>
              <a:off x="4224" y="2256"/>
              <a:ext cx="1248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AutoShape 18"/>
            <p:cNvSpPr>
              <a:spLocks noChangeArrowheads="1"/>
            </p:cNvSpPr>
            <p:nvPr/>
          </p:nvSpPr>
          <p:spPr bwMode="auto">
            <a:xfrm>
              <a:off x="384" y="2928"/>
              <a:ext cx="1248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19"/>
            <p:cNvSpPr>
              <a:spLocks noChangeArrowheads="1"/>
            </p:cNvSpPr>
            <p:nvPr/>
          </p:nvSpPr>
          <p:spPr bwMode="auto">
            <a:xfrm>
              <a:off x="3024" y="2928"/>
              <a:ext cx="1152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AutoShape 20"/>
            <p:cNvSpPr>
              <a:spLocks noChangeArrowheads="1"/>
            </p:cNvSpPr>
            <p:nvPr/>
          </p:nvSpPr>
          <p:spPr bwMode="auto">
            <a:xfrm>
              <a:off x="144" y="3648"/>
              <a:ext cx="1056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AutoShape 21"/>
            <p:cNvSpPr>
              <a:spLocks noChangeArrowheads="1"/>
            </p:cNvSpPr>
            <p:nvPr/>
          </p:nvSpPr>
          <p:spPr bwMode="auto">
            <a:xfrm>
              <a:off x="1296" y="3648"/>
              <a:ext cx="1152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AutoShape 22"/>
            <p:cNvSpPr>
              <a:spLocks noChangeArrowheads="1"/>
            </p:cNvSpPr>
            <p:nvPr/>
          </p:nvSpPr>
          <p:spPr bwMode="auto">
            <a:xfrm>
              <a:off x="4368" y="3600"/>
              <a:ext cx="1200" cy="3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Line 23"/>
            <p:cNvSpPr>
              <a:spLocks noChangeShapeType="1"/>
            </p:cNvSpPr>
            <p:nvPr/>
          </p:nvSpPr>
          <p:spPr bwMode="auto">
            <a:xfrm flipH="1">
              <a:off x="2304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>
              <a:off x="360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25"/>
            <p:cNvSpPr>
              <a:spLocks noChangeShapeType="1"/>
            </p:cNvSpPr>
            <p:nvPr/>
          </p:nvSpPr>
          <p:spPr bwMode="auto">
            <a:xfrm>
              <a:off x="3776" y="1968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26"/>
            <p:cNvSpPr>
              <a:spLocks noChangeShapeType="1"/>
            </p:cNvSpPr>
            <p:nvPr/>
          </p:nvSpPr>
          <p:spPr bwMode="auto">
            <a:xfrm flipH="1">
              <a:off x="1280" y="1968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27"/>
            <p:cNvSpPr>
              <a:spLocks noChangeShapeType="1"/>
            </p:cNvSpPr>
            <p:nvPr/>
          </p:nvSpPr>
          <p:spPr bwMode="auto">
            <a:xfrm>
              <a:off x="484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28"/>
            <p:cNvSpPr>
              <a:spLocks noChangeShapeType="1"/>
            </p:cNvSpPr>
            <p:nvPr/>
          </p:nvSpPr>
          <p:spPr bwMode="auto">
            <a:xfrm>
              <a:off x="96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30"/>
            <p:cNvSpPr>
              <a:spLocks noChangeShapeType="1"/>
            </p:cNvSpPr>
            <p:nvPr/>
          </p:nvSpPr>
          <p:spPr bwMode="auto">
            <a:xfrm flipH="1">
              <a:off x="528" y="350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31"/>
            <p:cNvSpPr>
              <a:spLocks noChangeShapeType="1"/>
            </p:cNvSpPr>
            <p:nvPr/>
          </p:nvSpPr>
          <p:spPr bwMode="auto">
            <a:xfrm>
              <a:off x="1392" y="35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Text Box 32"/>
            <p:cNvSpPr txBox="1">
              <a:spLocks noChangeArrowheads="1"/>
            </p:cNvSpPr>
            <p:nvPr/>
          </p:nvSpPr>
          <p:spPr bwMode="auto">
            <a:xfrm>
              <a:off x="1814" y="2263"/>
              <a:ext cx="1085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Tahoma" charset="0"/>
                </a:rPr>
                <a:t>Promotions</a:t>
              </a:r>
              <a:br>
                <a:rPr lang="en-US" sz="2000">
                  <a:latin typeface="Tahoma" charset="0"/>
                </a:rPr>
              </a:br>
              <a:r>
                <a:rPr lang="en-US" sz="2000">
                  <a:latin typeface="Tahoma" charset="0"/>
                </a:rPr>
                <a:t>Professional</a:t>
              </a:r>
            </a:p>
          </p:txBody>
        </p:sp>
        <p:sp>
          <p:nvSpPr>
            <p:cNvPr id="19490" name="AutoShape 33"/>
            <p:cNvSpPr>
              <a:spLocks noChangeArrowheads="1"/>
            </p:cNvSpPr>
            <p:nvPr/>
          </p:nvSpPr>
          <p:spPr bwMode="auto">
            <a:xfrm>
              <a:off x="1728" y="2256"/>
              <a:ext cx="1248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34"/>
            <p:cNvSpPr>
              <a:spLocks noChangeShapeType="1"/>
            </p:cNvSpPr>
            <p:nvPr/>
          </p:nvSpPr>
          <p:spPr bwMode="auto">
            <a:xfrm>
              <a:off x="3456" y="211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9751"/>
            <a:ext cx="8458200" cy="1571624"/>
          </a:xfrm>
        </p:spPr>
        <p:txBody>
          <a:bodyPr/>
          <a:lstStyle/>
          <a:p>
            <a:r>
              <a:rPr lang="en-US" dirty="0" smtClean="0"/>
              <a:t>Monitoring Your One-Year Business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8" y="4512622"/>
            <a:ext cx="4417621" cy="18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Strategy for Sanity</a:t>
            </a: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reasonable goals for your first effort</a:t>
            </a:r>
          </a:p>
          <a:p>
            <a:r>
              <a:rPr lang="en-US" dirty="0" smtClean="0"/>
              <a:t>Set aside more time for the first effort</a:t>
            </a:r>
          </a:p>
          <a:p>
            <a:r>
              <a:rPr lang="en-US" dirty="0" smtClean="0"/>
              <a:t>Involve staff so they are committed</a:t>
            </a:r>
          </a:p>
          <a:p>
            <a:r>
              <a:rPr lang="en-US" dirty="0" smtClean="0"/>
              <a:t>Make the plan vital…refer to it frequently</a:t>
            </a:r>
          </a:p>
          <a:p>
            <a:r>
              <a:rPr lang="en-US" dirty="0" smtClean="0"/>
              <a:t>Celebrate victories</a:t>
            </a:r>
          </a:p>
        </p:txBody>
      </p:sp>
    </p:spTree>
    <p:extLst>
      <p:ext uri="{BB962C8B-B14F-4D97-AF65-F5344CB8AC3E}">
        <p14:creationId xmlns:p14="http://schemas.microsoft.com/office/powerpoint/2010/main" val="19650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One-Year Business Plan</a:t>
            </a:r>
          </a:p>
        </p:txBody>
      </p:sp>
      <p:sp>
        <p:nvSpPr>
          <p:cNvPr id="2150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Term/quarterly financial updates</a:t>
            </a:r>
          </a:p>
          <a:p>
            <a:r>
              <a:rPr lang="en-US" dirty="0" smtClean="0"/>
              <a:t>Term/quarterly benchmark updates</a:t>
            </a:r>
          </a:p>
          <a:p>
            <a:r>
              <a:rPr lang="en-US" dirty="0" smtClean="0"/>
              <a:t>Term/quarterly meeting</a:t>
            </a:r>
          </a:p>
          <a:p>
            <a:pPr lvl="1">
              <a:buFontTx/>
              <a:buChar char="-"/>
            </a:pPr>
            <a:r>
              <a:rPr lang="en-US" dirty="0" smtClean="0"/>
              <a:t>Goals</a:t>
            </a:r>
          </a:p>
          <a:p>
            <a:pPr lvl="1">
              <a:buFontTx/>
              <a:buChar char="-"/>
            </a:pPr>
            <a:r>
              <a:rPr lang="en-US" dirty="0" smtClean="0"/>
              <a:t>Finances and benchmarks</a:t>
            </a:r>
          </a:p>
          <a:p>
            <a:pPr lvl="1">
              <a:buFontTx/>
              <a:buChar char="-"/>
            </a:pPr>
            <a:r>
              <a:rPr lang="en-US" dirty="0" smtClean="0"/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25170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End-Of-Year Report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   Organization Goals Performance: performance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dirty="0" smtClean="0"/>
              <a:t>B.   End-of-Year Finances: budget and actual</a:t>
            </a:r>
          </a:p>
          <a:p>
            <a:pPr marL="0" indent="0">
              <a:buNone/>
            </a:pPr>
            <a:r>
              <a:rPr lang="en-US" dirty="0" smtClean="0"/>
              <a:t>C.</a:t>
            </a:r>
            <a:r>
              <a:rPr lang="en-US" dirty="0"/>
              <a:t> </a:t>
            </a:r>
            <a:r>
              <a:rPr lang="en-US" dirty="0" smtClean="0"/>
              <a:t>  Promotion Timeline: on-time report</a:t>
            </a:r>
          </a:p>
          <a:p>
            <a:pPr marL="0" indent="0">
              <a:buNone/>
            </a:pPr>
            <a:r>
              <a:rPr lang="en-US" dirty="0" smtClean="0"/>
              <a:t>D.   Promotion Performance: ratios and ROI</a:t>
            </a:r>
          </a:p>
          <a:p>
            <a:pPr marL="0" indent="0">
              <a:buNone/>
            </a:pPr>
            <a:r>
              <a:rPr lang="en-US" dirty="0" smtClean="0"/>
              <a:t>E.   End-Of Year Statistics: organization and division</a:t>
            </a:r>
          </a:p>
          <a:p>
            <a:pPr marL="533400" indent="-533400">
              <a:buFontTx/>
              <a:buNone/>
            </a:pPr>
            <a:endParaRPr lang="en-US" dirty="0" smtClean="0"/>
          </a:p>
          <a:p>
            <a:pPr marL="533400" indent="-533400"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6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4375"/>
            <a:ext cx="4038600" cy="4791012"/>
          </a:xfrm>
        </p:spPr>
        <p:txBody>
          <a:bodyPr/>
          <a:lstStyle/>
          <a:p>
            <a:r>
              <a:rPr lang="en-US" sz="2400" dirty="0" smtClean="0"/>
              <a:t>LERN co-founder and Vice President</a:t>
            </a:r>
          </a:p>
          <a:p>
            <a:r>
              <a:rPr lang="en-US" sz="2400" dirty="0" smtClean="0"/>
              <a:t>Road warrior</a:t>
            </a:r>
          </a:p>
          <a:p>
            <a:r>
              <a:rPr lang="en-US" sz="2400" dirty="0" smtClean="0"/>
              <a:t>Worked with multiple programs implementing one-year business plans</a:t>
            </a:r>
          </a:p>
          <a:p>
            <a:endParaRPr lang="en-US" dirty="0"/>
          </a:p>
        </p:txBody>
      </p:sp>
      <p:pic>
        <p:nvPicPr>
          <p:cNvPr id="11" name="Content Placeholder 10" descr="Blackbear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17" r="-29317"/>
          <a:stretch>
            <a:fillRect/>
          </a:stretch>
        </p:blipFill>
        <p:spPr>
          <a:xfrm>
            <a:off x="4648200" y="140804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79584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9751"/>
            <a:ext cx="8458200" cy="1571624"/>
          </a:xfrm>
        </p:spPr>
        <p:txBody>
          <a:bodyPr/>
          <a:lstStyle/>
          <a:p>
            <a:r>
              <a:rPr lang="en-US" dirty="0" smtClean="0"/>
              <a:t>One-Year Business Plan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8" y="4512622"/>
            <a:ext cx="4417621" cy="18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One-Year Plan Example</a:t>
            </a:r>
          </a:p>
        </p:txBody>
      </p:sp>
      <p:pic>
        <p:nvPicPr>
          <p:cNvPr id="3" name="Picture 2" descr="C:\Users\Gale\Documents\Conference  Files\2013\Presentations\Greg Marsello\Your One-Year Business Plan\prezi pdf\pdf pics\your one-year business plan_Page_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t="21394" r="19366" b="7393"/>
          <a:stretch/>
        </p:blipFill>
        <p:spPr bwMode="auto">
          <a:xfrm>
            <a:off x="2351315" y="2578873"/>
            <a:ext cx="4441370" cy="390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9751"/>
            <a:ext cx="8458200" cy="1571624"/>
          </a:xfrm>
        </p:spPr>
        <p:txBody>
          <a:bodyPr/>
          <a:lstStyle/>
          <a:p>
            <a:r>
              <a:rPr lang="en-US" dirty="0" smtClean="0"/>
              <a:t>How LERN Can Help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8" y="4512622"/>
            <a:ext cx="4417621" cy="18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Examples for Members &amp; 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i="1" dirty="0"/>
              <a:t>-One-Year Business Plan Training Example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-Lifelong </a:t>
            </a:r>
            <a:r>
              <a:rPr lang="en-US" dirty="0"/>
              <a:t>Learning Business Plan – Simple</a:t>
            </a:r>
          </a:p>
          <a:p>
            <a:pPr marL="109728" indent="0">
              <a:buNone/>
            </a:pPr>
            <a:r>
              <a:rPr lang="en-US" dirty="0"/>
              <a:t>-</a:t>
            </a:r>
            <a:r>
              <a:rPr lang="en-US" dirty="0" smtClean="0"/>
              <a:t>Lifelong </a:t>
            </a:r>
            <a:r>
              <a:rPr lang="en-US" dirty="0"/>
              <a:t>Learning Business Plan – </a:t>
            </a:r>
            <a:r>
              <a:rPr lang="en-US" dirty="0" smtClean="0"/>
              <a:t>Detailed</a:t>
            </a:r>
          </a:p>
          <a:p>
            <a:pPr marL="109728" indent="0">
              <a:buNone/>
            </a:pPr>
            <a:r>
              <a:rPr lang="en-US" dirty="0"/>
              <a:t>-</a:t>
            </a:r>
            <a:r>
              <a:rPr lang="en-US" dirty="0" smtClean="0"/>
              <a:t>Contract </a:t>
            </a:r>
            <a:r>
              <a:rPr lang="en-US" dirty="0"/>
              <a:t>Training Business Plan – Simple</a:t>
            </a:r>
          </a:p>
          <a:p>
            <a:pPr marL="109728" indent="0">
              <a:buNone/>
            </a:pPr>
            <a:r>
              <a:rPr lang="en-US" dirty="0"/>
              <a:t>-</a:t>
            </a:r>
            <a:r>
              <a:rPr lang="en-US" dirty="0" smtClean="0"/>
              <a:t>Bismarck </a:t>
            </a:r>
            <a:r>
              <a:rPr lang="en-US" dirty="0"/>
              <a:t>State College Business Plan Award Winner</a:t>
            </a:r>
          </a:p>
          <a:p>
            <a:pPr marL="109728" indent="0">
              <a:buNone/>
            </a:pPr>
            <a:r>
              <a:rPr lang="en-US" dirty="0" smtClean="0"/>
              <a:t>-Recreation </a:t>
            </a:r>
            <a:r>
              <a:rPr lang="en-US" dirty="0"/>
              <a:t>Business Plan – Simple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5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ale\Documents\Greg\New folder (2)\BSC mkt plan pngs\FY 2013 BSC_CETI_BusPlan_OSH2 Titles_Page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e\Documents\Greg\New folder (2)\1YR Flyer_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99954" cy="6858000"/>
          </a:xfrm>
          <a:prstGeom prst="rect">
            <a:avLst/>
          </a:prstGeom>
          <a:noFill/>
          <a:ln w="31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e\Documents\Greg\2014\Oct-Dec\PR FLYER 9-14 images\ReviewBro_v2_P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23" y="0"/>
            <a:ext cx="5299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2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/>
              <a:t>Thank You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9492"/>
            <a:ext cx="8229600" cy="2335044"/>
          </a:xfrm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 smtClean="0"/>
              <a:t>Greg Marsello  </a:t>
            </a:r>
            <a:r>
              <a:rPr lang="en-US" sz="4000" dirty="0" smtClean="0">
                <a:hlinkClick r:id="rId2"/>
              </a:rPr>
              <a:t>marsello@lern.org</a:t>
            </a:r>
            <a:endParaRPr lang="en-US" sz="4000" dirty="0" smtClean="0"/>
          </a:p>
          <a:p>
            <a:pPr marL="109728" indent="0" algn="ctr">
              <a:lnSpc>
                <a:spcPct val="150000"/>
              </a:lnSpc>
              <a:buNone/>
            </a:pPr>
            <a:r>
              <a:rPr lang="en-US" sz="4000" u="sng" dirty="0" smtClean="0">
                <a:hlinkClick r:id="rId3"/>
              </a:rPr>
              <a:t>www.lern.org</a:t>
            </a:r>
            <a:r>
              <a:rPr lang="en-US" sz="4000" dirty="0"/>
              <a:t>	</a:t>
            </a:r>
            <a:r>
              <a:rPr lang="en-US" sz="4000" dirty="0" smtClean="0">
                <a:hlinkClick r:id="rId4"/>
              </a:rPr>
              <a:t>info@lern.org</a:t>
            </a:r>
            <a:endParaRPr lang="en-US" sz="4000" dirty="0" smtClean="0"/>
          </a:p>
          <a:p>
            <a:pPr marL="109728" indent="0" algn="ctr">
              <a:lnSpc>
                <a:spcPct val="150000"/>
              </a:lnSpc>
              <a:buNone/>
            </a:pPr>
            <a:endParaRPr lang="en-US" sz="40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89" y="2565070"/>
            <a:ext cx="4417621" cy="18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Plan or Business Plan</a:t>
            </a:r>
          </a:p>
          <a:p>
            <a:r>
              <a:rPr lang="en-US" dirty="0" smtClean="0"/>
              <a:t>One-Year Business Plan Key Points</a:t>
            </a:r>
          </a:p>
          <a:p>
            <a:r>
              <a:rPr lang="en-US" dirty="0" smtClean="0"/>
              <a:t>One-Year Business Plan Foundation &amp; Structure</a:t>
            </a:r>
          </a:p>
          <a:p>
            <a:r>
              <a:rPr lang="en-US" dirty="0" smtClean="0"/>
              <a:t>Monitoring Your One-Year Business Plan</a:t>
            </a:r>
          </a:p>
          <a:p>
            <a:r>
              <a:rPr lang="en-US" dirty="0" smtClean="0"/>
              <a:t>One-Year Business Plan Example</a:t>
            </a:r>
          </a:p>
          <a:p>
            <a:r>
              <a:rPr lang="en-US" dirty="0" smtClean="0"/>
              <a:t>How LERN Can Help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9751"/>
            <a:ext cx="8458200" cy="1571624"/>
          </a:xfrm>
        </p:spPr>
        <p:txBody>
          <a:bodyPr/>
          <a:lstStyle/>
          <a:p>
            <a:r>
              <a:rPr lang="en-US" dirty="0" smtClean="0"/>
              <a:t>Market Plan or Business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8" y="4512622"/>
            <a:ext cx="4417621" cy="18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3" y="2619993"/>
            <a:ext cx="5213268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Shift from Market Plan to Business Plan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470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Three Most Essential </a:t>
            </a:r>
            <a:br>
              <a:rPr lang="en-US" smtClean="0"/>
            </a:br>
            <a:r>
              <a:rPr lang="en-US" smtClean="0"/>
              <a:t>Practices To Do</a:t>
            </a:r>
            <a:endParaRPr lang="en-US" dirty="0" smtClean="0"/>
          </a:p>
        </p:txBody>
      </p:sp>
      <p:sp>
        <p:nvSpPr>
          <p:cNvPr id="4102" name="Rectangle 4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Think planning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Have a written plan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Everyone executes plan</a:t>
            </a:r>
          </a:p>
        </p:txBody>
      </p:sp>
    </p:spTree>
    <p:extLst>
      <p:ext uri="{BB962C8B-B14F-4D97-AF65-F5344CB8AC3E}">
        <p14:creationId xmlns:p14="http://schemas.microsoft.com/office/powerpoint/2010/main" val="17018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9751"/>
            <a:ext cx="8458200" cy="1571624"/>
          </a:xfrm>
        </p:spPr>
        <p:txBody>
          <a:bodyPr/>
          <a:lstStyle/>
          <a:p>
            <a:r>
              <a:rPr lang="en-US" dirty="0" smtClean="0"/>
              <a:t>One-Year Business Plan Key Points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8" y="4512622"/>
            <a:ext cx="4417621" cy="18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You Need a One-Year Business Plan</a:t>
            </a:r>
            <a:endParaRPr lang="en-US" dirty="0" smtClean="0"/>
          </a:p>
        </p:txBody>
      </p:sp>
      <p:sp>
        <p:nvSpPr>
          <p:cNvPr id="512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Financial pressures and increased accountability and competition mean you can’t afford to just do it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Increased capability of technology, </a:t>
            </a:r>
            <a:r>
              <a:rPr lang="en-US" dirty="0" smtClean="0"/>
              <a:t>staff </a:t>
            </a:r>
            <a:r>
              <a:rPr lang="en-US" dirty="0" smtClean="0"/>
              <a:t>and other resources</a:t>
            </a:r>
          </a:p>
          <a:p>
            <a:r>
              <a:rPr lang="en-US" dirty="0"/>
              <a:t>S</a:t>
            </a:r>
            <a:r>
              <a:rPr lang="en-US" dirty="0" smtClean="0"/>
              <a:t>trategic plans focus on long-term fixes and new initiatives, while a one-year business plan focuses on action and today</a:t>
            </a:r>
          </a:p>
        </p:txBody>
      </p:sp>
    </p:spTree>
    <p:extLst>
      <p:ext uri="{BB962C8B-B14F-4D97-AF65-F5344CB8AC3E}">
        <p14:creationId xmlns:p14="http://schemas.microsoft.com/office/powerpoint/2010/main" val="13799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674</TotalTime>
  <Words>853</Words>
  <Application>Microsoft Macintosh PowerPoint</Application>
  <PresentationFormat>On-screen Show (4:3)</PresentationFormat>
  <Paragraphs>201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Urban</vt:lpstr>
      <vt:lpstr>Your One-Year Business Plan</vt:lpstr>
      <vt:lpstr>Using GoToWebinar</vt:lpstr>
      <vt:lpstr>Presenter</vt:lpstr>
      <vt:lpstr>Agenda</vt:lpstr>
      <vt:lpstr>Market Plan or Business Plan</vt:lpstr>
      <vt:lpstr>Shift from Market Plan to Business Plan</vt:lpstr>
      <vt:lpstr>The Three Most Essential  Practices To Do</vt:lpstr>
      <vt:lpstr>One-Year Business Plan Key Points</vt:lpstr>
      <vt:lpstr>Why You Need a One-Year Business Plan</vt:lpstr>
      <vt:lpstr>A One-Year Business Plan…</vt:lpstr>
      <vt:lpstr>Whose Role is it to be One-Year Business Plan Leader?</vt:lpstr>
      <vt:lpstr>One-Year Business Plan Timeline</vt:lpstr>
      <vt:lpstr>One-Year Business Plan Foundation &amp; Structure</vt:lpstr>
      <vt:lpstr>One-Year Business Plan Foundation</vt:lpstr>
      <vt:lpstr>Division Definition</vt:lpstr>
      <vt:lpstr>One-Year Business Plan Structure</vt:lpstr>
      <vt:lpstr>Organization Goals</vt:lpstr>
      <vt:lpstr>Organization Budget &amp; Benchmarks</vt:lpstr>
      <vt:lpstr>Organization Budget &amp; Benchmarks</vt:lpstr>
      <vt:lpstr>Division Goals</vt:lpstr>
      <vt:lpstr>Benchmarks</vt:lpstr>
      <vt:lpstr>Term/Quarter</vt:lpstr>
      <vt:lpstr>Promotion Strategies</vt:lpstr>
      <vt:lpstr>Promotion Timeline</vt:lpstr>
      <vt:lpstr>Staff Responsibilities</vt:lpstr>
      <vt:lpstr>Monitoring Your One-Year Business Plan</vt:lpstr>
      <vt:lpstr>A Strategy for Sanity</vt:lpstr>
      <vt:lpstr>Monitoring One-Year Business Plan</vt:lpstr>
      <vt:lpstr>End-Of-Year Report</vt:lpstr>
      <vt:lpstr>One-Year Business Plan Example</vt:lpstr>
      <vt:lpstr>One-Year Plan Example</vt:lpstr>
      <vt:lpstr>How LERN Can Help</vt:lpstr>
      <vt:lpstr>More Examples for Members &amp; Technical Assistance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Operating System</dc:title>
  <dc:creator>Greg Marsello</dc:creator>
  <cp:lastModifiedBy>Greg Marsello</cp:lastModifiedBy>
  <cp:revision>40</cp:revision>
  <dcterms:created xsi:type="dcterms:W3CDTF">2013-09-03T00:12:30Z</dcterms:created>
  <dcterms:modified xsi:type="dcterms:W3CDTF">2014-12-15T12:40:40Z</dcterms:modified>
</cp:coreProperties>
</file>