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78" r:id="rId6"/>
    <p:sldId id="277" r:id="rId7"/>
    <p:sldId id="261" r:id="rId8"/>
    <p:sldId id="262" r:id="rId9"/>
    <p:sldId id="258" r:id="rId10"/>
    <p:sldId id="263" r:id="rId11"/>
    <p:sldId id="264" r:id="rId12"/>
    <p:sldId id="267" r:id="rId13"/>
    <p:sldId id="265" r:id="rId14"/>
    <p:sldId id="268" r:id="rId15"/>
    <p:sldId id="266" r:id="rId16"/>
    <p:sldId id="269" r:id="rId17"/>
    <p:sldId id="270" r:id="rId18"/>
    <p:sldId id="271" r:id="rId19"/>
    <p:sldId id="272" r:id="rId20"/>
    <p:sldId id="273" r:id="rId21"/>
    <p:sldId id="274" r:id="rId22"/>
    <p:sldId id="276" r:id="rId23"/>
    <p:sldId id="275"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a:srgbClr val="FFFF99"/>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61" d="100"/>
          <a:sy n="61" d="100"/>
        </p:scale>
        <p:origin x="72" y="5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696A84-D617-436F-BCA0-9D98147383D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57E09D9-4B8F-4412-91D8-10512CB8755E}">
      <dgm:prSet/>
      <dgm:spPr/>
      <dgm:t>
        <a:bodyPr/>
        <a:lstStyle/>
        <a:p>
          <a:pPr rtl="0"/>
          <a:r>
            <a:rPr lang="en-US" b="1" dirty="0" smtClean="0"/>
            <a:t>Course and products in brochure – </a:t>
          </a:r>
          <a:r>
            <a:rPr lang="en-US" dirty="0" smtClean="0"/>
            <a:t>What, when, who and where.</a:t>
          </a:r>
          <a:endParaRPr lang="en-US" dirty="0"/>
        </a:p>
      </dgm:t>
    </dgm:pt>
    <dgm:pt modelId="{8270CA39-3A8A-4F3E-8099-A9202F204BA4}" type="parTrans" cxnId="{9C703E33-3057-422F-A2FC-998FEBAA1E53}">
      <dgm:prSet/>
      <dgm:spPr/>
      <dgm:t>
        <a:bodyPr/>
        <a:lstStyle/>
        <a:p>
          <a:endParaRPr lang="en-US"/>
        </a:p>
      </dgm:t>
    </dgm:pt>
    <dgm:pt modelId="{0A34135B-2BE4-4F7E-8208-98E5F8AF414B}" type="sibTrans" cxnId="{9C703E33-3057-422F-A2FC-998FEBAA1E53}">
      <dgm:prSet/>
      <dgm:spPr/>
      <dgm:t>
        <a:bodyPr/>
        <a:lstStyle/>
        <a:p>
          <a:endParaRPr lang="en-US"/>
        </a:p>
      </dgm:t>
    </dgm:pt>
    <dgm:pt modelId="{6C5AA090-8C63-4F4D-8C59-FA6DF040A963}">
      <dgm:prSet/>
      <dgm:spPr/>
      <dgm:t>
        <a:bodyPr/>
        <a:lstStyle/>
        <a:p>
          <a:pPr rtl="0"/>
          <a:r>
            <a:rPr lang="en-US" b="1" dirty="0" smtClean="0"/>
            <a:t>Registration process </a:t>
          </a:r>
          <a:r>
            <a:rPr lang="en-US" dirty="0" smtClean="0"/>
            <a:t>– the ability to take registrations and answer questions regarding the event/course.</a:t>
          </a:r>
          <a:endParaRPr lang="en-US" dirty="0"/>
        </a:p>
      </dgm:t>
    </dgm:pt>
    <dgm:pt modelId="{2C735D17-020E-4DDC-BB9E-E59498C0D5BD}" type="parTrans" cxnId="{2C2173D4-2F65-43E4-BFBE-FAA3365C046E}">
      <dgm:prSet/>
      <dgm:spPr/>
      <dgm:t>
        <a:bodyPr/>
        <a:lstStyle/>
        <a:p>
          <a:endParaRPr lang="en-US"/>
        </a:p>
      </dgm:t>
    </dgm:pt>
    <dgm:pt modelId="{DEACB487-52ED-4D88-B990-A68952AC1F61}" type="sibTrans" cxnId="{2C2173D4-2F65-43E4-BFBE-FAA3365C046E}">
      <dgm:prSet/>
      <dgm:spPr/>
      <dgm:t>
        <a:bodyPr/>
        <a:lstStyle/>
        <a:p>
          <a:endParaRPr lang="en-US"/>
        </a:p>
      </dgm:t>
    </dgm:pt>
    <dgm:pt modelId="{FE8CF5EA-FECA-4DC2-BE84-C2DE036AC5DF}">
      <dgm:prSet/>
      <dgm:spPr/>
      <dgm:t>
        <a:bodyPr/>
        <a:lstStyle/>
        <a:p>
          <a:pPr rtl="0"/>
          <a:r>
            <a:rPr lang="en-US" b="1" dirty="0" smtClean="0"/>
            <a:t>Organization policies </a:t>
          </a:r>
          <a:r>
            <a:rPr lang="en-US" dirty="0" smtClean="0"/>
            <a:t>– refunds, instructor payment, deadlines, staff schedules</a:t>
          </a:r>
          <a:endParaRPr lang="en-US" dirty="0"/>
        </a:p>
      </dgm:t>
    </dgm:pt>
    <dgm:pt modelId="{68EDE39C-2ADA-4CD4-8CAC-83AC198C3380}" type="parTrans" cxnId="{C4161F2D-D49F-41CA-9B18-36F6205F7FEA}">
      <dgm:prSet/>
      <dgm:spPr/>
      <dgm:t>
        <a:bodyPr/>
        <a:lstStyle/>
        <a:p>
          <a:endParaRPr lang="en-US"/>
        </a:p>
      </dgm:t>
    </dgm:pt>
    <dgm:pt modelId="{C83F2DE0-6B12-40A6-91C9-B7DCB77385CF}" type="sibTrans" cxnId="{C4161F2D-D49F-41CA-9B18-36F6205F7FEA}">
      <dgm:prSet/>
      <dgm:spPr/>
      <dgm:t>
        <a:bodyPr/>
        <a:lstStyle/>
        <a:p>
          <a:endParaRPr lang="en-US"/>
        </a:p>
      </dgm:t>
    </dgm:pt>
    <dgm:pt modelId="{AD878055-4D90-4EF8-8E96-596708FD421A}">
      <dgm:prSet/>
      <dgm:spPr/>
      <dgm:t>
        <a:bodyPr/>
        <a:lstStyle/>
        <a:p>
          <a:pPr rtl="0"/>
          <a:r>
            <a:rPr lang="en-US" b="1" dirty="0" smtClean="0"/>
            <a:t>Teacher services </a:t>
          </a:r>
          <a:r>
            <a:rPr lang="en-US" dirty="0" smtClean="0"/>
            <a:t>– new instructor packets, scheduling meetings with program professionals</a:t>
          </a:r>
          <a:endParaRPr lang="en-US" dirty="0"/>
        </a:p>
      </dgm:t>
    </dgm:pt>
    <dgm:pt modelId="{73EA9A45-FA66-4232-9AD1-05FC4346DF22}" type="parTrans" cxnId="{FDA5238C-5E1B-434D-9A43-E10D855A2D00}">
      <dgm:prSet/>
      <dgm:spPr/>
      <dgm:t>
        <a:bodyPr/>
        <a:lstStyle/>
        <a:p>
          <a:endParaRPr lang="en-US"/>
        </a:p>
      </dgm:t>
    </dgm:pt>
    <dgm:pt modelId="{016BCABD-BEA6-4BD4-9F38-D3116D2653AF}" type="sibTrans" cxnId="{FDA5238C-5E1B-434D-9A43-E10D855A2D00}">
      <dgm:prSet/>
      <dgm:spPr/>
      <dgm:t>
        <a:bodyPr/>
        <a:lstStyle/>
        <a:p>
          <a:endParaRPr lang="en-US"/>
        </a:p>
      </dgm:t>
    </dgm:pt>
    <dgm:pt modelId="{970BD9E0-B41F-4987-A396-D1BD2B4F8F65}" type="pres">
      <dgm:prSet presAssocID="{4E696A84-D617-436F-BCA0-9D98147383DB}" presName="linearFlow" presStyleCnt="0">
        <dgm:presLayoutVars>
          <dgm:dir/>
          <dgm:resizeHandles val="exact"/>
        </dgm:presLayoutVars>
      </dgm:prSet>
      <dgm:spPr/>
      <dgm:t>
        <a:bodyPr/>
        <a:lstStyle/>
        <a:p>
          <a:endParaRPr lang="en-US"/>
        </a:p>
      </dgm:t>
    </dgm:pt>
    <dgm:pt modelId="{F6066BF0-8206-4B5D-AA12-59460F95DD0F}" type="pres">
      <dgm:prSet presAssocID="{257E09D9-4B8F-4412-91D8-10512CB8755E}" presName="composite" presStyleCnt="0"/>
      <dgm:spPr/>
    </dgm:pt>
    <dgm:pt modelId="{60C5C946-BE4A-449C-98A6-A05829F73A20}" type="pres">
      <dgm:prSet presAssocID="{257E09D9-4B8F-4412-91D8-10512CB8755E}" presName="imgShp" presStyleLbl="fgImgPlace1" presStyleIdx="0" presStyleCnt="4" custLinFactNeighborX="-71078" custLinFactNeighborY="578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19F68D05-0F97-4971-8493-025CDB0F4427}" type="pres">
      <dgm:prSet presAssocID="{257E09D9-4B8F-4412-91D8-10512CB8755E}" presName="txShp" presStyleLbl="node1" presStyleIdx="0" presStyleCnt="4" custScaleX="120593" custLinFactNeighborX="9853" custLinFactNeighborY="13567">
        <dgm:presLayoutVars>
          <dgm:bulletEnabled val="1"/>
        </dgm:presLayoutVars>
      </dgm:prSet>
      <dgm:spPr/>
      <dgm:t>
        <a:bodyPr/>
        <a:lstStyle/>
        <a:p>
          <a:endParaRPr lang="en-US"/>
        </a:p>
      </dgm:t>
    </dgm:pt>
    <dgm:pt modelId="{F2B21253-BB2B-4830-B913-B20E2C784468}" type="pres">
      <dgm:prSet presAssocID="{0A34135B-2BE4-4F7E-8208-98E5F8AF414B}" presName="spacing" presStyleCnt="0"/>
      <dgm:spPr/>
    </dgm:pt>
    <dgm:pt modelId="{765EDC02-FCE3-4F9D-A65F-947B8936E255}" type="pres">
      <dgm:prSet presAssocID="{6C5AA090-8C63-4F4D-8C59-FA6DF040A963}" presName="composite" presStyleCnt="0"/>
      <dgm:spPr/>
    </dgm:pt>
    <dgm:pt modelId="{6DA0A90D-7A2C-4ABA-A441-E57EB0735A30}" type="pres">
      <dgm:prSet presAssocID="{6C5AA090-8C63-4F4D-8C59-FA6DF040A963}" presName="imgShp" presStyleLbl="fgImgPlace1" presStyleIdx="1" presStyleCnt="4" custLinFactNeighborX="-70127" custLinFactNeighborY="-4338"/>
      <dgm:spPr>
        <a:blipFill rotWithShape="1">
          <a:blip xmlns:r="http://schemas.openxmlformats.org/officeDocument/2006/relationships" r:embed="rId2"/>
          <a:stretch>
            <a:fillRect/>
          </a:stretch>
        </a:blipFill>
      </dgm:spPr>
      <dgm:t>
        <a:bodyPr/>
        <a:lstStyle/>
        <a:p>
          <a:endParaRPr lang="en-US"/>
        </a:p>
      </dgm:t>
    </dgm:pt>
    <dgm:pt modelId="{EF146A67-E301-4881-8DAE-1303E2A716C5}" type="pres">
      <dgm:prSet presAssocID="{6C5AA090-8C63-4F4D-8C59-FA6DF040A963}" presName="txShp" presStyleLbl="node1" presStyleIdx="1" presStyleCnt="4" custScaleX="120150" custLinFactNeighborX="9695" custLinFactNeighborY="1446">
        <dgm:presLayoutVars>
          <dgm:bulletEnabled val="1"/>
        </dgm:presLayoutVars>
      </dgm:prSet>
      <dgm:spPr/>
      <dgm:t>
        <a:bodyPr/>
        <a:lstStyle/>
        <a:p>
          <a:endParaRPr lang="en-US"/>
        </a:p>
      </dgm:t>
    </dgm:pt>
    <dgm:pt modelId="{57BA7D86-79E4-4002-BC3F-FB16B903FD7B}" type="pres">
      <dgm:prSet presAssocID="{DEACB487-52ED-4D88-B990-A68952AC1F61}" presName="spacing" presStyleCnt="0"/>
      <dgm:spPr/>
    </dgm:pt>
    <dgm:pt modelId="{F5E95E99-00D5-4897-8D28-112B4CF5E317}" type="pres">
      <dgm:prSet presAssocID="{FE8CF5EA-FECA-4DC2-BE84-C2DE036AC5DF}" presName="composite" presStyleCnt="0"/>
      <dgm:spPr/>
    </dgm:pt>
    <dgm:pt modelId="{2EC11EDA-A408-4C7A-91EE-EE390B152D18}" type="pres">
      <dgm:prSet presAssocID="{FE8CF5EA-FECA-4DC2-BE84-C2DE036AC5DF}" presName="imgShp" presStyleLbl="fgImgPlace1" presStyleIdx="2" presStyleCnt="4" custLinFactNeighborX="-68681" custLinFactNeighborY="-15906"/>
      <dgm:spPr>
        <a:blipFill rotWithShape="1">
          <a:blip xmlns:r="http://schemas.openxmlformats.org/officeDocument/2006/relationships" r:embed="rId2"/>
          <a:stretch>
            <a:fillRect/>
          </a:stretch>
        </a:blipFill>
      </dgm:spPr>
      <dgm:t>
        <a:bodyPr/>
        <a:lstStyle/>
        <a:p>
          <a:endParaRPr lang="en-US"/>
        </a:p>
      </dgm:t>
    </dgm:pt>
    <dgm:pt modelId="{C2360675-3FDF-4FC8-AC73-3C093DA50421}" type="pres">
      <dgm:prSet presAssocID="{FE8CF5EA-FECA-4DC2-BE84-C2DE036AC5DF}" presName="txShp" presStyleLbl="node1" presStyleIdx="2" presStyleCnt="4" custScaleX="121325" custLinFactNeighborX="10283" custLinFactNeighborY="1446">
        <dgm:presLayoutVars>
          <dgm:bulletEnabled val="1"/>
        </dgm:presLayoutVars>
      </dgm:prSet>
      <dgm:spPr/>
      <dgm:t>
        <a:bodyPr/>
        <a:lstStyle/>
        <a:p>
          <a:endParaRPr lang="en-US"/>
        </a:p>
      </dgm:t>
    </dgm:pt>
    <dgm:pt modelId="{36FC14CF-C37B-4070-93E4-29797337A41B}" type="pres">
      <dgm:prSet presAssocID="{C83F2DE0-6B12-40A6-91C9-B7DCB77385CF}" presName="spacing" presStyleCnt="0"/>
      <dgm:spPr/>
    </dgm:pt>
    <dgm:pt modelId="{CC5A7C79-6FC0-421B-B0D5-6D50ED1CBA24}" type="pres">
      <dgm:prSet presAssocID="{AD878055-4D90-4EF8-8E96-596708FD421A}" presName="composite" presStyleCnt="0"/>
      <dgm:spPr/>
    </dgm:pt>
    <dgm:pt modelId="{AF15D6DA-3F49-4C28-880B-BEB2934D2043}" type="pres">
      <dgm:prSet presAssocID="{AD878055-4D90-4EF8-8E96-596708FD421A}" presName="imgShp" presStyleLbl="fgImgPlace1" presStyleIdx="3" presStyleCnt="4" custLinFactNeighborX="-68365" custLinFactNeighborY="-20243"/>
      <dgm:spPr>
        <a:blipFill rotWithShape="1">
          <a:blip xmlns:r="http://schemas.openxmlformats.org/officeDocument/2006/relationships" r:embed="rId2"/>
          <a:stretch>
            <a:fillRect/>
          </a:stretch>
        </a:blipFill>
      </dgm:spPr>
      <dgm:t>
        <a:bodyPr/>
        <a:lstStyle/>
        <a:p>
          <a:endParaRPr lang="en-US"/>
        </a:p>
      </dgm:t>
    </dgm:pt>
    <dgm:pt modelId="{D633921C-31CA-4150-8580-A21997EE9B49}" type="pres">
      <dgm:prSet presAssocID="{AD878055-4D90-4EF8-8E96-596708FD421A}" presName="txShp" presStyleLbl="node1" presStyleIdx="3" presStyleCnt="4" custScaleX="120172" custLinFactNeighborX="11752" custLinFactNeighborY="-7230">
        <dgm:presLayoutVars>
          <dgm:bulletEnabled val="1"/>
        </dgm:presLayoutVars>
      </dgm:prSet>
      <dgm:spPr/>
      <dgm:t>
        <a:bodyPr/>
        <a:lstStyle/>
        <a:p>
          <a:endParaRPr lang="en-US"/>
        </a:p>
      </dgm:t>
    </dgm:pt>
  </dgm:ptLst>
  <dgm:cxnLst>
    <dgm:cxn modelId="{81E9A8B2-508B-4437-B5E6-F31DA67C7CA1}" type="presOf" srcId="{4E696A84-D617-436F-BCA0-9D98147383DB}" destId="{970BD9E0-B41F-4987-A396-D1BD2B4F8F65}" srcOrd="0" destOrd="0" presId="urn:microsoft.com/office/officeart/2005/8/layout/vList3"/>
    <dgm:cxn modelId="{C4161F2D-D49F-41CA-9B18-36F6205F7FEA}" srcId="{4E696A84-D617-436F-BCA0-9D98147383DB}" destId="{FE8CF5EA-FECA-4DC2-BE84-C2DE036AC5DF}" srcOrd="2" destOrd="0" parTransId="{68EDE39C-2ADA-4CD4-8CAC-83AC198C3380}" sibTransId="{C83F2DE0-6B12-40A6-91C9-B7DCB77385CF}"/>
    <dgm:cxn modelId="{B24FE546-9534-4F46-9D6E-F6C9A730828F}" type="presOf" srcId="{6C5AA090-8C63-4F4D-8C59-FA6DF040A963}" destId="{EF146A67-E301-4881-8DAE-1303E2A716C5}" srcOrd="0" destOrd="0" presId="urn:microsoft.com/office/officeart/2005/8/layout/vList3"/>
    <dgm:cxn modelId="{E88EF26A-C95D-484B-B9BB-35E7C00E3E2E}" type="presOf" srcId="{257E09D9-4B8F-4412-91D8-10512CB8755E}" destId="{19F68D05-0F97-4971-8493-025CDB0F4427}" srcOrd="0" destOrd="0" presId="urn:microsoft.com/office/officeart/2005/8/layout/vList3"/>
    <dgm:cxn modelId="{2C2173D4-2F65-43E4-BFBE-FAA3365C046E}" srcId="{4E696A84-D617-436F-BCA0-9D98147383DB}" destId="{6C5AA090-8C63-4F4D-8C59-FA6DF040A963}" srcOrd="1" destOrd="0" parTransId="{2C735D17-020E-4DDC-BB9E-E59498C0D5BD}" sibTransId="{DEACB487-52ED-4D88-B990-A68952AC1F61}"/>
    <dgm:cxn modelId="{A6E27627-E22F-4A21-A58B-4F2DD578F7D9}" type="presOf" srcId="{FE8CF5EA-FECA-4DC2-BE84-C2DE036AC5DF}" destId="{C2360675-3FDF-4FC8-AC73-3C093DA50421}" srcOrd="0" destOrd="0" presId="urn:microsoft.com/office/officeart/2005/8/layout/vList3"/>
    <dgm:cxn modelId="{9C703E33-3057-422F-A2FC-998FEBAA1E53}" srcId="{4E696A84-D617-436F-BCA0-9D98147383DB}" destId="{257E09D9-4B8F-4412-91D8-10512CB8755E}" srcOrd="0" destOrd="0" parTransId="{8270CA39-3A8A-4F3E-8099-A9202F204BA4}" sibTransId="{0A34135B-2BE4-4F7E-8208-98E5F8AF414B}"/>
    <dgm:cxn modelId="{39544800-9AAC-4774-AF94-102D3FA625DC}" type="presOf" srcId="{AD878055-4D90-4EF8-8E96-596708FD421A}" destId="{D633921C-31CA-4150-8580-A21997EE9B49}" srcOrd="0" destOrd="0" presId="urn:microsoft.com/office/officeart/2005/8/layout/vList3"/>
    <dgm:cxn modelId="{FDA5238C-5E1B-434D-9A43-E10D855A2D00}" srcId="{4E696A84-D617-436F-BCA0-9D98147383DB}" destId="{AD878055-4D90-4EF8-8E96-596708FD421A}" srcOrd="3" destOrd="0" parTransId="{73EA9A45-FA66-4232-9AD1-05FC4346DF22}" sibTransId="{016BCABD-BEA6-4BD4-9F38-D3116D2653AF}"/>
    <dgm:cxn modelId="{E6407FA7-E2A5-4FC6-B80B-6DF674CFA129}" type="presParOf" srcId="{970BD9E0-B41F-4987-A396-D1BD2B4F8F65}" destId="{F6066BF0-8206-4B5D-AA12-59460F95DD0F}" srcOrd="0" destOrd="0" presId="urn:microsoft.com/office/officeart/2005/8/layout/vList3"/>
    <dgm:cxn modelId="{85D29CA1-5D0B-4CBD-A149-D10FC85B6D87}" type="presParOf" srcId="{F6066BF0-8206-4B5D-AA12-59460F95DD0F}" destId="{60C5C946-BE4A-449C-98A6-A05829F73A20}" srcOrd="0" destOrd="0" presId="urn:microsoft.com/office/officeart/2005/8/layout/vList3"/>
    <dgm:cxn modelId="{A063612C-55AC-4CBC-81EB-02235544404C}" type="presParOf" srcId="{F6066BF0-8206-4B5D-AA12-59460F95DD0F}" destId="{19F68D05-0F97-4971-8493-025CDB0F4427}" srcOrd="1" destOrd="0" presId="urn:microsoft.com/office/officeart/2005/8/layout/vList3"/>
    <dgm:cxn modelId="{EDF941C6-4062-4071-A6DE-FC77CFE1AB14}" type="presParOf" srcId="{970BD9E0-B41F-4987-A396-D1BD2B4F8F65}" destId="{F2B21253-BB2B-4830-B913-B20E2C784468}" srcOrd="1" destOrd="0" presId="urn:microsoft.com/office/officeart/2005/8/layout/vList3"/>
    <dgm:cxn modelId="{4FB41D2A-5E98-4AA4-BC9A-0468DA421C43}" type="presParOf" srcId="{970BD9E0-B41F-4987-A396-D1BD2B4F8F65}" destId="{765EDC02-FCE3-4F9D-A65F-947B8936E255}" srcOrd="2" destOrd="0" presId="urn:microsoft.com/office/officeart/2005/8/layout/vList3"/>
    <dgm:cxn modelId="{D69DCE90-7B30-4151-A6A3-06BE81CE8412}" type="presParOf" srcId="{765EDC02-FCE3-4F9D-A65F-947B8936E255}" destId="{6DA0A90D-7A2C-4ABA-A441-E57EB0735A30}" srcOrd="0" destOrd="0" presId="urn:microsoft.com/office/officeart/2005/8/layout/vList3"/>
    <dgm:cxn modelId="{CC26E109-AB0D-4150-A750-DFC5681E968C}" type="presParOf" srcId="{765EDC02-FCE3-4F9D-A65F-947B8936E255}" destId="{EF146A67-E301-4881-8DAE-1303E2A716C5}" srcOrd="1" destOrd="0" presId="urn:microsoft.com/office/officeart/2005/8/layout/vList3"/>
    <dgm:cxn modelId="{7FE69B96-94F5-4598-85EC-55EF61491FBB}" type="presParOf" srcId="{970BD9E0-B41F-4987-A396-D1BD2B4F8F65}" destId="{57BA7D86-79E4-4002-BC3F-FB16B903FD7B}" srcOrd="3" destOrd="0" presId="urn:microsoft.com/office/officeart/2005/8/layout/vList3"/>
    <dgm:cxn modelId="{893C7C55-061B-4F5B-B9A2-5B3C241165A0}" type="presParOf" srcId="{970BD9E0-B41F-4987-A396-D1BD2B4F8F65}" destId="{F5E95E99-00D5-4897-8D28-112B4CF5E317}" srcOrd="4" destOrd="0" presId="urn:microsoft.com/office/officeart/2005/8/layout/vList3"/>
    <dgm:cxn modelId="{2F817244-6123-4D91-B36A-13AD2356D6F1}" type="presParOf" srcId="{F5E95E99-00D5-4897-8D28-112B4CF5E317}" destId="{2EC11EDA-A408-4C7A-91EE-EE390B152D18}" srcOrd="0" destOrd="0" presId="urn:microsoft.com/office/officeart/2005/8/layout/vList3"/>
    <dgm:cxn modelId="{A3473C50-102B-4544-B356-50798C2ABBC0}" type="presParOf" srcId="{F5E95E99-00D5-4897-8D28-112B4CF5E317}" destId="{C2360675-3FDF-4FC8-AC73-3C093DA50421}" srcOrd="1" destOrd="0" presId="urn:microsoft.com/office/officeart/2005/8/layout/vList3"/>
    <dgm:cxn modelId="{7FF7DF17-CD40-47D4-B46A-0C5B711E6BC0}" type="presParOf" srcId="{970BD9E0-B41F-4987-A396-D1BD2B4F8F65}" destId="{36FC14CF-C37B-4070-93E4-29797337A41B}" srcOrd="5" destOrd="0" presId="urn:microsoft.com/office/officeart/2005/8/layout/vList3"/>
    <dgm:cxn modelId="{8EC83CBB-73E5-4540-82B4-B7C329845473}" type="presParOf" srcId="{970BD9E0-B41F-4987-A396-D1BD2B4F8F65}" destId="{CC5A7C79-6FC0-421B-B0D5-6D50ED1CBA24}" srcOrd="6" destOrd="0" presId="urn:microsoft.com/office/officeart/2005/8/layout/vList3"/>
    <dgm:cxn modelId="{9A37A388-0064-460A-883F-A1A2BE531ADA}" type="presParOf" srcId="{CC5A7C79-6FC0-421B-B0D5-6D50ED1CBA24}" destId="{AF15D6DA-3F49-4C28-880B-BEB2934D2043}" srcOrd="0" destOrd="0" presId="urn:microsoft.com/office/officeart/2005/8/layout/vList3"/>
    <dgm:cxn modelId="{94BA28D6-E04C-4A51-A9E7-A3FAAC4DC4E4}" type="presParOf" srcId="{CC5A7C79-6FC0-421B-B0D5-6D50ED1CBA24}" destId="{D633921C-31CA-4150-8580-A21997EE9B4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8402E9-0671-4E0B-99ED-857F3C8279C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953414A-857B-4AFE-83D7-2B845B5F8C86}">
      <dgm:prSet phldrT="[Text]"/>
      <dgm:spPr/>
      <dgm:t>
        <a:bodyPr/>
        <a:lstStyle/>
        <a:p>
          <a:r>
            <a:rPr lang="en-US" dirty="0" smtClean="0"/>
            <a:t>Better turn around time</a:t>
          </a:r>
          <a:endParaRPr lang="en-US" dirty="0"/>
        </a:p>
      </dgm:t>
    </dgm:pt>
    <dgm:pt modelId="{1CF36F61-4F0D-40A6-9082-19FD3466F9E0}" type="parTrans" cxnId="{C03B2FBE-554A-4FFA-8CD7-053CE591A07F}">
      <dgm:prSet/>
      <dgm:spPr/>
      <dgm:t>
        <a:bodyPr/>
        <a:lstStyle/>
        <a:p>
          <a:endParaRPr lang="en-US"/>
        </a:p>
      </dgm:t>
    </dgm:pt>
    <dgm:pt modelId="{C452AE98-5CE9-46EB-84DF-BBB8455E4D97}" type="sibTrans" cxnId="{C03B2FBE-554A-4FFA-8CD7-053CE591A07F}">
      <dgm:prSet/>
      <dgm:spPr/>
      <dgm:t>
        <a:bodyPr/>
        <a:lstStyle/>
        <a:p>
          <a:endParaRPr lang="en-US"/>
        </a:p>
      </dgm:t>
    </dgm:pt>
    <dgm:pt modelId="{29198BFF-468B-4E3C-96EF-5B0163BA22C1}">
      <dgm:prSet phldrT="[Text]" custT="1"/>
      <dgm:spPr/>
      <dgm:t>
        <a:bodyPr/>
        <a:lstStyle/>
        <a:p>
          <a:r>
            <a:rPr lang="en-US" sz="2400" dirty="0" smtClean="0"/>
            <a:t>Tools to make you  more efficient</a:t>
          </a:r>
          <a:endParaRPr lang="en-US" sz="2400" dirty="0"/>
        </a:p>
      </dgm:t>
    </dgm:pt>
    <dgm:pt modelId="{C661736E-0B6D-4A3C-B838-799627F68D0F}" type="parTrans" cxnId="{C833022C-A92A-4049-921E-B0123BB4C5CB}">
      <dgm:prSet/>
      <dgm:spPr/>
      <dgm:t>
        <a:bodyPr/>
        <a:lstStyle/>
        <a:p>
          <a:endParaRPr lang="en-US"/>
        </a:p>
      </dgm:t>
    </dgm:pt>
    <dgm:pt modelId="{36A9B674-972F-4DAA-ACD1-DD8F135DFAA1}" type="sibTrans" cxnId="{C833022C-A92A-4049-921E-B0123BB4C5CB}">
      <dgm:prSet/>
      <dgm:spPr/>
      <dgm:t>
        <a:bodyPr/>
        <a:lstStyle/>
        <a:p>
          <a:endParaRPr lang="en-US"/>
        </a:p>
      </dgm:t>
    </dgm:pt>
    <dgm:pt modelId="{468BDABA-B7FF-481E-AF11-8272B41E35E1}">
      <dgm:prSet phldrT="[Text]"/>
      <dgm:spPr/>
      <dgm:t>
        <a:bodyPr/>
        <a:lstStyle/>
        <a:p>
          <a:r>
            <a:rPr lang="en-US" dirty="0" smtClean="0"/>
            <a:t>Organization gives you the edge</a:t>
          </a:r>
          <a:endParaRPr lang="en-US" dirty="0"/>
        </a:p>
      </dgm:t>
    </dgm:pt>
    <dgm:pt modelId="{9BB9874B-0B54-47D2-852A-CA5696414A42}" type="parTrans" cxnId="{415AA2D3-57F5-422A-BB42-37C44FB7E192}">
      <dgm:prSet/>
      <dgm:spPr/>
      <dgm:t>
        <a:bodyPr/>
        <a:lstStyle/>
        <a:p>
          <a:endParaRPr lang="en-US"/>
        </a:p>
      </dgm:t>
    </dgm:pt>
    <dgm:pt modelId="{056D617B-63AD-411E-BAEF-0A169B1AF8B4}" type="sibTrans" cxnId="{415AA2D3-57F5-422A-BB42-37C44FB7E192}">
      <dgm:prSet/>
      <dgm:spPr/>
      <dgm:t>
        <a:bodyPr/>
        <a:lstStyle/>
        <a:p>
          <a:endParaRPr lang="en-US"/>
        </a:p>
      </dgm:t>
    </dgm:pt>
    <dgm:pt modelId="{92134AFB-FFB1-4B8F-8367-65EDD859A4A5}">
      <dgm:prSet phldrT="[Text]" custT="1"/>
      <dgm:spPr/>
      <dgm:t>
        <a:bodyPr/>
        <a:lstStyle/>
        <a:p>
          <a:r>
            <a:rPr lang="en-US" sz="2400" dirty="0" smtClean="0"/>
            <a:t>Canned emails, file saving and document sharing</a:t>
          </a:r>
          <a:endParaRPr lang="en-US" sz="2400" dirty="0"/>
        </a:p>
      </dgm:t>
    </dgm:pt>
    <dgm:pt modelId="{FFE5B88D-2B13-4637-AFF5-7D364095EF92}" type="parTrans" cxnId="{7624B71C-496E-4388-A4E8-26CC434BBB15}">
      <dgm:prSet/>
      <dgm:spPr/>
      <dgm:t>
        <a:bodyPr/>
        <a:lstStyle/>
        <a:p>
          <a:endParaRPr lang="en-US"/>
        </a:p>
      </dgm:t>
    </dgm:pt>
    <dgm:pt modelId="{9FFA085F-35B2-4BEE-AED9-150F611562E7}" type="sibTrans" cxnId="{7624B71C-496E-4388-A4E8-26CC434BBB15}">
      <dgm:prSet/>
      <dgm:spPr/>
      <dgm:t>
        <a:bodyPr/>
        <a:lstStyle/>
        <a:p>
          <a:endParaRPr lang="en-US"/>
        </a:p>
      </dgm:t>
    </dgm:pt>
    <dgm:pt modelId="{64BE961C-01F1-4C03-B8FD-96F1090AB4CC}">
      <dgm:prSet phldrT="[Text]"/>
      <dgm:spPr/>
      <dgm:t>
        <a:bodyPr/>
        <a:lstStyle/>
        <a:p>
          <a:endParaRPr lang="en-US" sz="1900" dirty="0"/>
        </a:p>
      </dgm:t>
    </dgm:pt>
    <dgm:pt modelId="{BD33E7B0-5FCF-42C9-AAA6-2D29D5557584}" type="parTrans" cxnId="{6A2DAD14-E555-4844-BF96-639FF39E2EAD}">
      <dgm:prSet/>
      <dgm:spPr/>
      <dgm:t>
        <a:bodyPr/>
        <a:lstStyle/>
        <a:p>
          <a:endParaRPr lang="en-US"/>
        </a:p>
      </dgm:t>
    </dgm:pt>
    <dgm:pt modelId="{A2BD997E-1EE0-4081-8755-A75D2CBC47CC}" type="sibTrans" cxnId="{6A2DAD14-E555-4844-BF96-639FF39E2EAD}">
      <dgm:prSet/>
      <dgm:spPr/>
      <dgm:t>
        <a:bodyPr/>
        <a:lstStyle/>
        <a:p>
          <a:endParaRPr lang="en-US"/>
        </a:p>
      </dgm:t>
    </dgm:pt>
    <dgm:pt modelId="{C671A944-A458-4664-858E-0FFA9FD1347A}">
      <dgm:prSet phldrT="[Text]"/>
      <dgm:spPr/>
      <dgm:t>
        <a:bodyPr/>
        <a:lstStyle/>
        <a:p>
          <a:r>
            <a:rPr lang="en-US" dirty="0" smtClean="0"/>
            <a:t>Cross train your frontline staff</a:t>
          </a:r>
          <a:endParaRPr lang="en-US" dirty="0"/>
        </a:p>
      </dgm:t>
    </dgm:pt>
    <dgm:pt modelId="{E049D498-8696-4534-B486-DF5E9F53DDC6}" type="parTrans" cxnId="{C5ECDE3D-7815-42F7-A419-658B52B748EC}">
      <dgm:prSet/>
      <dgm:spPr/>
      <dgm:t>
        <a:bodyPr/>
        <a:lstStyle/>
        <a:p>
          <a:endParaRPr lang="en-US"/>
        </a:p>
      </dgm:t>
    </dgm:pt>
    <dgm:pt modelId="{B5E2BA58-56B1-46B6-AE0A-119B3EC5B814}" type="sibTrans" cxnId="{C5ECDE3D-7815-42F7-A419-658B52B748EC}">
      <dgm:prSet/>
      <dgm:spPr/>
      <dgm:t>
        <a:bodyPr/>
        <a:lstStyle/>
        <a:p>
          <a:endParaRPr lang="en-US"/>
        </a:p>
      </dgm:t>
    </dgm:pt>
    <dgm:pt modelId="{1C2A135B-3787-4E9F-B98E-6C7F641F0FD7}">
      <dgm:prSet phldrT="[Text]" custT="1"/>
      <dgm:spPr/>
      <dgm:t>
        <a:bodyPr/>
        <a:lstStyle/>
        <a:p>
          <a:r>
            <a:rPr lang="en-US" sz="2400" dirty="0" smtClean="0"/>
            <a:t>Avoid information silos</a:t>
          </a:r>
          <a:endParaRPr lang="en-US" sz="2400" dirty="0"/>
        </a:p>
      </dgm:t>
    </dgm:pt>
    <dgm:pt modelId="{061D7844-AD34-43B9-8EB6-574E8570A384}" type="parTrans" cxnId="{3D44A12B-9D80-4612-97A7-E9277A1B8E55}">
      <dgm:prSet/>
      <dgm:spPr/>
      <dgm:t>
        <a:bodyPr/>
        <a:lstStyle/>
        <a:p>
          <a:endParaRPr lang="en-US"/>
        </a:p>
      </dgm:t>
    </dgm:pt>
    <dgm:pt modelId="{07C2FFE3-66C8-4D1B-BA80-B2BEEDAF1364}" type="sibTrans" cxnId="{3D44A12B-9D80-4612-97A7-E9277A1B8E55}">
      <dgm:prSet/>
      <dgm:spPr/>
      <dgm:t>
        <a:bodyPr/>
        <a:lstStyle/>
        <a:p>
          <a:endParaRPr lang="en-US"/>
        </a:p>
      </dgm:t>
    </dgm:pt>
    <dgm:pt modelId="{43814646-DD40-403C-BCCC-2B904728CF34}">
      <dgm:prSet phldrT="[Text]"/>
      <dgm:spPr/>
      <dgm:t>
        <a:bodyPr/>
        <a:lstStyle/>
        <a:p>
          <a:endParaRPr lang="en-US" sz="1900" dirty="0"/>
        </a:p>
      </dgm:t>
    </dgm:pt>
    <dgm:pt modelId="{736E0ED4-BC8D-430D-9663-DC7A81589A70}" type="parTrans" cxnId="{04F8260C-0C75-4CEF-BE51-1BF02ACAEF88}">
      <dgm:prSet/>
      <dgm:spPr/>
      <dgm:t>
        <a:bodyPr/>
        <a:lstStyle/>
        <a:p>
          <a:endParaRPr lang="en-US"/>
        </a:p>
      </dgm:t>
    </dgm:pt>
    <dgm:pt modelId="{B3F0516C-5E3D-4375-91D6-A8B5CCCB573C}" type="sibTrans" cxnId="{04F8260C-0C75-4CEF-BE51-1BF02ACAEF88}">
      <dgm:prSet/>
      <dgm:spPr/>
      <dgm:t>
        <a:bodyPr/>
        <a:lstStyle/>
        <a:p>
          <a:endParaRPr lang="en-US"/>
        </a:p>
      </dgm:t>
    </dgm:pt>
    <dgm:pt modelId="{2293230E-68C4-4224-BB43-13EBFFC5D698}" type="pres">
      <dgm:prSet presAssocID="{2C8402E9-0671-4E0B-99ED-857F3C8279C3}" presName="Name0" presStyleCnt="0">
        <dgm:presLayoutVars>
          <dgm:dir/>
          <dgm:animLvl val="lvl"/>
          <dgm:resizeHandles val="exact"/>
        </dgm:presLayoutVars>
      </dgm:prSet>
      <dgm:spPr/>
      <dgm:t>
        <a:bodyPr/>
        <a:lstStyle/>
        <a:p>
          <a:endParaRPr lang="en-US"/>
        </a:p>
      </dgm:t>
    </dgm:pt>
    <dgm:pt modelId="{D9A05586-17F0-4A09-B180-1520888FB17C}" type="pres">
      <dgm:prSet presAssocID="{4953414A-857B-4AFE-83D7-2B845B5F8C86}" presName="linNode" presStyleCnt="0"/>
      <dgm:spPr/>
    </dgm:pt>
    <dgm:pt modelId="{F6328E7C-031E-4579-9309-ECB59C580C70}" type="pres">
      <dgm:prSet presAssocID="{4953414A-857B-4AFE-83D7-2B845B5F8C86}" presName="parentText" presStyleLbl="node1" presStyleIdx="0" presStyleCnt="3" custLinFactNeighborX="-1759" custLinFactNeighborY="11655">
        <dgm:presLayoutVars>
          <dgm:chMax val="1"/>
          <dgm:bulletEnabled val="1"/>
        </dgm:presLayoutVars>
      </dgm:prSet>
      <dgm:spPr/>
      <dgm:t>
        <a:bodyPr/>
        <a:lstStyle/>
        <a:p>
          <a:endParaRPr lang="en-US"/>
        </a:p>
      </dgm:t>
    </dgm:pt>
    <dgm:pt modelId="{28371BC7-FE6F-4A0E-AF14-8DE8C63E532D}" type="pres">
      <dgm:prSet presAssocID="{4953414A-857B-4AFE-83D7-2B845B5F8C86}" presName="descendantText" presStyleLbl="alignAccFollowNode1" presStyleIdx="0" presStyleCnt="3" custScaleY="115972" custLinFactNeighborX="-3128" custLinFactNeighborY="8587">
        <dgm:presLayoutVars>
          <dgm:bulletEnabled val="1"/>
        </dgm:presLayoutVars>
      </dgm:prSet>
      <dgm:spPr/>
      <dgm:t>
        <a:bodyPr/>
        <a:lstStyle/>
        <a:p>
          <a:endParaRPr lang="en-US"/>
        </a:p>
      </dgm:t>
    </dgm:pt>
    <dgm:pt modelId="{888D9997-7E88-4FB0-A2B0-66C7E4D7D34F}" type="pres">
      <dgm:prSet presAssocID="{C452AE98-5CE9-46EB-84DF-BBB8455E4D97}" presName="sp" presStyleCnt="0"/>
      <dgm:spPr/>
    </dgm:pt>
    <dgm:pt modelId="{786B64D2-D6B1-4419-B45B-90AE284577F1}" type="pres">
      <dgm:prSet presAssocID="{468BDABA-B7FF-481E-AF11-8272B41E35E1}" presName="linNode" presStyleCnt="0"/>
      <dgm:spPr/>
    </dgm:pt>
    <dgm:pt modelId="{AE6DAA07-C29D-4848-9A02-9CBC4C24F27C}" type="pres">
      <dgm:prSet presAssocID="{468BDABA-B7FF-481E-AF11-8272B41E35E1}" presName="parentText" presStyleLbl="node1" presStyleIdx="1" presStyleCnt="3" custLinFactNeighborX="-1706" custLinFactNeighborY="8945">
        <dgm:presLayoutVars>
          <dgm:chMax val="1"/>
          <dgm:bulletEnabled val="1"/>
        </dgm:presLayoutVars>
      </dgm:prSet>
      <dgm:spPr/>
      <dgm:t>
        <a:bodyPr/>
        <a:lstStyle/>
        <a:p>
          <a:endParaRPr lang="en-US"/>
        </a:p>
      </dgm:t>
    </dgm:pt>
    <dgm:pt modelId="{2A87BE16-6EF8-468B-9155-C806D055FAB6}" type="pres">
      <dgm:prSet presAssocID="{468BDABA-B7FF-481E-AF11-8272B41E35E1}" presName="descendantText" presStyleLbl="alignAccFollowNode1" presStyleIdx="1" presStyleCnt="3" custScaleY="125090" custLinFactNeighborX="-3033" custLinFactNeighborY="9243">
        <dgm:presLayoutVars>
          <dgm:bulletEnabled val="1"/>
        </dgm:presLayoutVars>
      </dgm:prSet>
      <dgm:spPr/>
      <dgm:t>
        <a:bodyPr/>
        <a:lstStyle/>
        <a:p>
          <a:endParaRPr lang="en-US"/>
        </a:p>
      </dgm:t>
    </dgm:pt>
    <dgm:pt modelId="{5FE0519C-7543-40D9-8391-9CBB5FF51CF4}" type="pres">
      <dgm:prSet presAssocID="{056D617B-63AD-411E-BAEF-0A169B1AF8B4}" presName="sp" presStyleCnt="0"/>
      <dgm:spPr/>
    </dgm:pt>
    <dgm:pt modelId="{C1AA6EB2-B320-4858-BEAC-F3991EBE34D0}" type="pres">
      <dgm:prSet presAssocID="{C671A944-A458-4664-858E-0FFA9FD1347A}" presName="linNode" presStyleCnt="0"/>
      <dgm:spPr/>
    </dgm:pt>
    <dgm:pt modelId="{202D0680-C9E4-4023-BA4F-5F3A678B102E}" type="pres">
      <dgm:prSet presAssocID="{C671A944-A458-4664-858E-0FFA9FD1347A}" presName="parentText" presStyleLbl="node1" presStyleIdx="2" presStyleCnt="3" custLinFactNeighborX="-1706" custLinFactNeighborY="-1603">
        <dgm:presLayoutVars>
          <dgm:chMax val="1"/>
          <dgm:bulletEnabled val="1"/>
        </dgm:presLayoutVars>
      </dgm:prSet>
      <dgm:spPr/>
      <dgm:t>
        <a:bodyPr/>
        <a:lstStyle/>
        <a:p>
          <a:endParaRPr lang="en-US"/>
        </a:p>
      </dgm:t>
    </dgm:pt>
    <dgm:pt modelId="{9652EB56-F30A-417B-A45C-3D3745D76D38}" type="pres">
      <dgm:prSet presAssocID="{C671A944-A458-4664-858E-0FFA9FD1347A}" presName="descendantText" presStyleLbl="alignAccFollowNode1" presStyleIdx="2" presStyleCnt="3" custScaleY="154137" custLinFactNeighborY="13576">
        <dgm:presLayoutVars>
          <dgm:bulletEnabled val="1"/>
        </dgm:presLayoutVars>
      </dgm:prSet>
      <dgm:spPr/>
      <dgm:t>
        <a:bodyPr/>
        <a:lstStyle/>
        <a:p>
          <a:endParaRPr lang="en-US"/>
        </a:p>
      </dgm:t>
    </dgm:pt>
  </dgm:ptLst>
  <dgm:cxnLst>
    <dgm:cxn modelId="{5C3BAECE-303F-43CA-835B-B430D5685B0C}" type="presOf" srcId="{1C2A135B-3787-4E9F-B98E-6C7F641F0FD7}" destId="{9652EB56-F30A-417B-A45C-3D3745D76D38}" srcOrd="0" destOrd="0" presId="urn:microsoft.com/office/officeart/2005/8/layout/vList5"/>
    <dgm:cxn modelId="{E3A68335-8C6F-4F32-B0A9-4CADBA566F46}" type="presOf" srcId="{468BDABA-B7FF-481E-AF11-8272B41E35E1}" destId="{AE6DAA07-C29D-4848-9A02-9CBC4C24F27C}" srcOrd="0" destOrd="0" presId="urn:microsoft.com/office/officeart/2005/8/layout/vList5"/>
    <dgm:cxn modelId="{EFA53A78-6B58-464E-976B-B12E5999C8C7}" type="presOf" srcId="{2C8402E9-0671-4E0B-99ED-857F3C8279C3}" destId="{2293230E-68C4-4224-BB43-13EBFFC5D698}" srcOrd="0" destOrd="0" presId="urn:microsoft.com/office/officeart/2005/8/layout/vList5"/>
    <dgm:cxn modelId="{3D44A12B-9D80-4612-97A7-E9277A1B8E55}" srcId="{C671A944-A458-4664-858E-0FFA9FD1347A}" destId="{1C2A135B-3787-4E9F-B98E-6C7F641F0FD7}" srcOrd="0" destOrd="0" parTransId="{061D7844-AD34-43B9-8EB6-574E8570A384}" sibTransId="{07C2FFE3-66C8-4D1B-BA80-B2BEEDAF1364}"/>
    <dgm:cxn modelId="{7624B71C-496E-4388-A4E8-26CC434BBB15}" srcId="{468BDABA-B7FF-481E-AF11-8272B41E35E1}" destId="{92134AFB-FFB1-4B8F-8367-65EDD859A4A5}" srcOrd="0" destOrd="0" parTransId="{FFE5B88D-2B13-4637-AFF5-7D364095EF92}" sibTransId="{9FFA085F-35B2-4BEE-AED9-150F611562E7}"/>
    <dgm:cxn modelId="{C5ECDE3D-7815-42F7-A419-658B52B748EC}" srcId="{2C8402E9-0671-4E0B-99ED-857F3C8279C3}" destId="{C671A944-A458-4664-858E-0FFA9FD1347A}" srcOrd="2" destOrd="0" parTransId="{E049D498-8696-4534-B486-DF5E9F53DDC6}" sibTransId="{B5E2BA58-56B1-46B6-AE0A-119B3EC5B814}"/>
    <dgm:cxn modelId="{C833022C-A92A-4049-921E-B0123BB4C5CB}" srcId="{4953414A-857B-4AFE-83D7-2B845B5F8C86}" destId="{29198BFF-468B-4E3C-96EF-5B0163BA22C1}" srcOrd="0" destOrd="0" parTransId="{C661736E-0B6D-4A3C-B838-799627F68D0F}" sibTransId="{36A9B674-972F-4DAA-ACD1-DD8F135DFAA1}"/>
    <dgm:cxn modelId="{A8E51BA0-0B47-4E09-8D09-4F2DA0341DEB}" type="presOf" srcId="{43814646-DD40-403C-BCCC-2B904728CF34}" destId="{9652EB56-F30A-417B-A45C-3D3745D76D38}" srcOrd="0" destOrd="1" presId="urn:microsoft.com/office/officeart/2005/8/layout/vList5"/>
    <dgm:cxn modelId="{04F8260C-0C75-4CEF-BE51-1BF02ACAEF88}" srcId="{1C2A135B-3787-4E9F-B98E-6C7F641F0FD7}" destId="{43814646-DD40-403C-BCCC-2B904728CF34}" srcOrd="0" destOrd="0" parTransId="{736E0ED4-BC8D-430D-9663-DC7A81589A70}" sibTransId="{B3F0516C-5E3D-4375-91D6-A8B5CCCB573C}"/>
    <dgm:cxn modelId="{232C0279-4859-4EF6-A79C-E4C6843D29BC}" type="presOf" srcId="{64BE961C-01F1-4C03-B8FD-96F1090AB4CC}" destId="{2A87BE16-6EF8-468B-9155-C806D055FAB6}" srcOrd="0" destOrd="1" presId="urn:microsoft.com/office/officeart/2005/8/layout/vList5"/>
    <dgm:cxn modelId="{6A2DAD14-E555-4844-BF96-639FF39E2EAD}" srcId="{92134AFB-FFB1-4B8F-8367-65EDD859A4A5}" destId="{64BE961C-01F1-4C03-B8FD-96F1090AB4CC}" srcOrd="0" destOrd="0" parTransId="{BD33E7B0-5FCF-42C9-AAA6-2D29D5557584}" sibTransId="{A2BD997E-1EE0-4081-8755-A75D2CBC47CC}"/>
    <dgm:cxn modelId="{042D3749-9023-464D-ACDC-151EC344E1B3}" type="presOf" srcId="{C671A944-A458-4664-858E-0FFA9FD1347A}" destId="{202D0680-C9E4-4023-BA4F-5F3A678B102E}" srcOrd="0" destOrd="0" presId="urn:microsoft.com/office/officeart/2005/8/layout/vList5"/>
    <dgm:cxn modelId="{BDAA47C4-B63F-403F-9A47-F84AC0EA2F49}" type="presOf" srcId="{29198BFF-468B-4E3C-96EF-5B0163BA22C1}" destId="{28371BC7-FE6F-4A0E-AF14-8DE8C63E532D}" srcOrd="0" destOrd="0" presId="urn:microsoft.com/office/officeart/2005/8/layout/vList5"/>
    <dgm:cxn modelId="{C03B2FBE-554A-4FFA-8CD7-053CE591A07F}" srcId="{2C8402E9-0671-4E0B-99ED-857F3C8279C3}" destId="{4953414A-857B-4AFE-83D7-2B845B5F8C86}" srcOrd="0" destOrd="0" parTransId="{1CF36F61-4F0D-40A6-9082-19FD3466F9E0}" sibTransId="{C452AE98-5CE9-46EB-84DF-BBB8455E4D97}"/>
    <dgm:cxn modelId="{721BCC79-9C98-4C0E-A1D6-97C30406EC9F}" type="presOf" srcId="{92134AFB-FFB1-4B8F-8367-65EDD859A4A5}" destId="{2A87BE16-6EF8-468B-9155-C806D055FAB6}" srcOrd="0" destOrd="0" presId="urn:microsoft.com/office/officeart/2005/8/layout/vList5"/>
    <dgm:cxn modelId="{415AA2D3-57F5-422A-BB42-37C44FB7E192}" srcId="{2C8402E9-0671-4E0B-99ED-857F3C8279C3}" destId="{468BDABA-B7FF-481E-AF11-8272B41E35E1}" srcOrd="1" destOrd="0" parTransId="{9BB9874B-0B54-47D2-852A-CA5696414A42}" sibTransId="{056D617B-63AD-411E-BAEF-0A169B1AF8B4}"/>
    <dgm:cxn modelId="{FFE9DF40-D8E8-4790-920C-5086DABD6B39}" type="presOf" srcId="{4953414A-857B-4AFE-83D7-2B845B5F8C86}" destId="{F6328E7C-031E-4579-9309-ECB59C580C70}" srcOrd="0" destOrd="0" presId="urn:microsoft.com/office/officeart/2005/8/layout/vList5"/>
    <dgm:cxn modelId="{344A9A96-AF87-4B48-8789-08B943A46DBA}" type="presParOf" srcId="{2293230E-68C4-4224-BB43-13EBFFC5D698}" destId="{D9A05586-17F0-4A09-B180-1520888FB17C}" srcOrd="0" destOrd="0" presId="urn:microsoft.com/office/officeart/2005/8/layout/vList5"/>
    <dgm:cxn modelId="{C6582B03-3BE8-4852-8AFF-4B5DA0AF02B9}" type="presParOf" srcId="{D9A05586-17F0-4A09-B180-1520888FB17C}" destId="{F6328E7C-031E-4579-9309-ECB59C580C70}" srcOrd="0" destOrd="0" presId="urn:microsoft.com/office/officeart/2005/8/layout/vList5"/>
    <dgm:cxn modelId="{EFCB8B6E-5C7E-4F87-BE5B-1AE4BDFFADB8}" type="presParOf" srcId="{D9A05586-17F0-4A09-B180-1520888FB17C}" destId="{28371BC7-FE6F-4A0E-AF14-8DE8C63E532D}" srcOrd="1" destOrd="0" presId="urn:microsoft.com/office/officeart/2005/8/layout/vList5"/>
    <dgm:cxn modelId="{6FE4BF90-C6C5-4E84-AFD7-C405C2B2F0CE}" type="presParOf" srcId="{2293230E-68C4-4224-BB43-13EBFFC5D698}" destId="{888D9997-7E88-4FB0-A2B0-66C7E4D7D34F}" srcOrd="1" destOrd="0" presId="urn:microsoft.com/office/officeart/2005/8/layout/vList5"/>
    <dgm:cxn modelId="{1CBCBC02-65C4-4E2C-8937-3D7D19E84079}" type="presParOf" srcId="{2293230E-68C4-4224-BB43-13EBFFC5D698}" destId="{786B64D2-D6B1-4419-B45B-90AE284577F1}" srcOrd="2" destOrd="0" presId="urn:microsoft.com/office/officeart/2005/8/layout/vList5"/>
    <dgm:cxn modelId="{E2F793C8-E140-4F47-ACF4-D8125999839B}" type="presParOf" srcId="{786B64D2-D6B1-4419-B45B-90AE284577F1}" destId="{AE6DAA07-C29D-4848-9A02-9CBC4C24F27C}" srcOrd="0" destOrd="0" presId="urn:microsoft.com/office/officeart/2005/8/layout/vList5"/>
    <dgm:cxn modelId="{CE4EC510-34B3-4EAB-8C12-D8EABD9B07A4}" type="presParOf" srcId="{786B64D2-D6B1-4419-B45B-90AE284577F1}" destId="{2A87BE16-6EF8-468B-9155-C806D055FAB6}" srcOrd="1" destOrd="0" presId="urn:microsoft.com/office/officeart/2005/8/layout/vList5"/>
    <dgm:cxn modelId="{B2A24C25-FB2A-4F13-9CB0-A684DCC0FFC4}" type="presParOf" srcId="{2293230E-68C4-4224-BB43-13EBFFC5D698}" destId="{5FE0519C-7543-40D9-8391-9CBB5FF51CF4}" srcOrd="3" destOrd="0" presId="urn:microsoft.com/office/officeart/2005/8/layout/vList5"/>
    <dgm:cxn modelId="{89FA6F9A-536B-43BA-BB6A-9D46C3EE2654}" type="presParOf" srcId="{2293230E-68C4-4224-BB43-13EBFFC5D698}" destId="{C1AA6EB2-B320-4858-BEAC-F3991EBE34D0}" srcOrd="4" destOrd="0" presId="urn:microsoft.com/office/officeart/2005/8/layout/vList5"/>
    <dgm:cxn modelId="{60A8AF74-0C05-4E64-8DB3-E1CFC9D369F3}" type="presParOf" srcId="{C1AA6EB2-B320-4858-BEAC-F3991EBE34D0}" destId="{202D0680-C9E4-4023-BA4F-5F3A678B102E}" srcOrd="0" destOrd="0" presId="urn:microsoft.com/office/officeart/2005/8/layout/vList5"/>
    <dgm:cxn modelId="{33703086-86F1-4D79-88A0-04CD91EDDE6C}" type="presParOf" srcId="{C1AA6EB2-B320-4858-BEAC-F3991EBE34D0}" destId="{9652EB56-F30A-417B-A45C-3D3745D76D3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68D05-0F97-4971-8493-025CDB0F4427}">
      <dsp:nvSpPr>
        <dsp:cNvPr id="0" name=""/>
        <dsp:cNvSpPr/>
      </dsp:nvSpPr>
      <dsp:spPr>
        <a:xfrm rot="10800000">
          <a:off x="1126779" y="123448"/>
          <a:ext cx="5491397" cy="89047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674" tIns="64770" rIns="120904" bIns="64770" numCol="1" spcCol="1270" anchor="ctr" anchorCtr="0">
          <a:noAutofit/>
        </a:bodyPr>
        <a:lstStyle/>
        <a:p>
          <a:pPr lvl="0" algn="ctr" defTabSz="755650" rtl="0">
            <a:lnSpc>
              <a:spcPct val="90000"/>
            </a:lnSpc>
            <a:spcBef>
              <a:spcPct val="0"/>
            </a:spcBef>
            <a:spcAft>
              <a:spcPct val="35000"/>
            </a:spcAft>
          </a:pPr>
          <a:r>
            <a:rPr lang="en-US" sz="1700" b="1" kern="1200" dirty="0" smtClean="0"/>
            <a:t>Course and products in brochure – </a:t>
          </a:r>
          <a:r>
            <a:rPr lang="en-US" sz="1700" kern="1200" dirty="0" smtClean="0"/>
            <a:t>What, when, who and where.</a:t>
          </a:r>
          <a:endParaRPr lang="en-US" sz="1700" kern="1200" dirty="0"/>
        </a:p>
      </dsp:txBody>
      <dsp:txXfrm rot="10800000">
        <a:off x="1349397" y="123448"/>
        <a:ext cx="5268779" cy="890473"/>
      </dsp:txXfrm>
    </dsp:sp>
    <dsp:sp modelId="{60C5C946-BE4A-449C-98A6-A05829F73A20}">
      <dsp:nvSpPr>
        <dsp:cNvPr id="0" name=""/>
        <dsp:cNvSpPr/>
      </dsp:nvSpPr>
      <dsp:spPr>
        <a:xfrm>
          <a:off x="68807" y="54143"/>
          <a:ext cx="890473" cy="89047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146A67-E301-4881-8DAE-1303E2A716C5}">
      <dsp:nvSpPr>
        <dsp:cNvPr id="0" name=""/>
        <dsp:cNvSpPr/>
      </dsp:nvSpPr>
      <dsp:spPr>
        <a:xfrm rot="10800000">
          <a:off x="1129671" y="1171801"/>
          <a:ext cx="5471224" cy="89047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674" tIns="64770" rIns="120904" bIns="64770" numCol="1" spcCol="1270" anchor="ctr" anchorCtr="0">
          <a:noAutofit/>
        </a:bodyPr>
        <a:lstStyle/>
        <a:p>
          <a:pPr lvl="0" algn="ctr" defTabSz="755650" rtl="0">
            <a:lnSpc>
              <a:spcPct val="90000"/>
            </a:lnSpc>
            <a:spcBef>
              <a:spcPct val="0"/>
            </a:spcBef>
            <a:spcAft>
              <a:spcPct val="35000"/>
            </a:spcAft>
          </a:pPr>
          <a:r>
            <a:rPr lang="en-US" sz="1700" b="1" kern="1200" dirty="0" smtClean="0"/>
            <a:t>Registration process </a:t>
          </a:r>
          <a:r>
            <a:rPr lang="en-US" sz="1700" kern="1200" dirty="0" smtClean="0"/>
            <a:t>– the ability to take registrations and answer questions regarding the event/course.</a:t>
          </a:r>
          <a:endParaRPr lang="en-US" sz="1700" kern="1200" dirty="0"/>
        </a:p>
      </dsp:txBody>
      <dsp:txXfrm rot="10800000">
        <a:off x="1352289" y="1171801"/>
        <a:ext cx="5248606" cy="890473"/>
      </dsp:txXfrm>
    </dsp:sp>
    <dsp:sp modelId="{6DA0A90D-7A2C-4ABA-A441-E57EB0735A30}">
      <dsp:nvSpPr>
        <dsp:cNvPr id="0" name=""/>
        <dsp:cNvSpPr/>
      </dsp:nvSpPr>
      <dsp:spPr>
        <a:xfrm>
          <a:off x="77275" y="1120296"/>
          <a:ext cx="890473" cy="890473"/>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360675-3FDF-4FC8-AC73-3C093DA50421}">
      <dsp:nvSpPr>
        <dsp:cNvPr id="0" name=""/>
        <dsp:cNvSpPr/>
      </dsp:nvSpPr>
      <dsp:spPr>
        <a:xfrm rot="10800000">
          <a:off x="1129693" y="2328088"/>
          <a:ext cx="5524730" cy="89047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674" tIns="64770" rIns="120904" bIns="64770" numCol="1" spcCol="1270" anchor="ctr" anchorCtr="0">
          <a:noAutofit/>
        </a:bodyPr>
        <a:lstStyle/>
        <a:p>
          <a:pPr lvl="0" algn="ctr" defTabSz="755650" rtl="0">
            <a:lnSpc>
              <a:spcPct val="90000"/>
            </a:lnSpc>
            <a:spcBef>
              <a:spcPct val="0"/>
            </a:spcBef>
            <a:spcAft>
              <a:spcPct val="35000"/>
            </a:spcAft>
          </a:pPr>
          <a:r>
            <a:rPr lang="en-US" sz="1700" b="1" kern="1200" dirty="0" smtClean="0"/>
            <a:t>Organization policies </a:t>
          </a:r>
          <a:r>
            <a:rPr lang="en-US" sz="1700" kern="1200" dirty="0" smtClean="0"/>
            <a:t>– refunds, instructor payment, deadlines, staff schedules</a:t>
          </a:r>
          <a:endParaRPr lang="en-US" sz="1700" kern="1200" dirty="0"/>
        </a:p>
      </dsp:txBody>
      <dsp:txXfrm rot="10800000">
        <a:off x="1352311" y="2328088"/>
        <a:ext cx="5302112" cy="890473"/>
      </dsp:txXfrm>
    </dsp:sp>
    <dsp:sp modelId="{2EC11EDA-A408-4C7A-91EE-EE390B152D18}">
      <dsp:nvSpPr>
        <dsp:cNvPr id="0" name=""/>
        <dsp:cNvSpPr/>
      </dsp:nvSpPr>
      <dsp:spPr>
        <a:xfrm>
          <a:off x="90151" y="2173573"/>
          <a:ext cx="890473" cy="890473"/>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33921C-31CA-4150-8580-A21997EE9B49}">
      <dsp:nvSpPr>
        <dsp:cNvPr id="0" name=""/>
        <dsp:cNvSpPr/>
      </dsp:nvSpPr>
      <dsp:spPr>
        <a:xfrm rot="10800000">
          <a:off x="1222839" y="3407117"/>
          <a:ext cx="5472226" cy="89047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674" tIns="64770" rIns="120904" bIns="64770" numCol="1" spcCol="1270" anchor="ctr" anchorCtr="0">
          <a:noAutofit/>
        </a:bodyPr>
        <a:lstStyle/>
        <a:p>
          <a:pPr lvl="0" algn="ctr" defTabSz="755650" rtl="0">
            <a:lnSpc>
              <a:spcPct val="90000"/>
            </a:lnSpc>
            <a:spcBef>
              <a:spcPct val="0"/>
            </a:spcBef>
            <a:spcAft>
              <a:spcPct val="35000"/>
            </a:spcAft>
          </a:pPr>
          <a:r>
            <a:rPr lang="en-US" sz="1700" b="1" kern="1200" dirty="0" smtClean="0"/>
            <a:t>Teacher services </a:t>
          </a:r>
          <a:r>
            <a:rPr lang="en-US" sz="1700" kern="1200" dirty="0" smtClean="0"/>
            <a:t>– new instructor packets, scheduling meetings with program professionals</a:t>
          </a:r>
          <a:endParaRPr lang="en-US" sz="1700" kern="1200" dirty="0"/>
        </a:p>
      </dsp:txBody>
      <dsp:txXfrm rot="10800000">
        <a:off x="1445457" y="3407117"/>
        <a:ext cx="5249608" cy="890473"/>
      </dsp:txXfrm>
    </dsp:sp>
    <dsp:sp modelId="{AF15D6DA-3F49-4C28-880B-BEB2934D2043}">
      <dsp:nvSpPr>
        <dsp:cNvPr id="0" name=""/>
        <dsp:cNvSpPr/>
      </dsp:nvSpPr>
      <dsp:spPr>
        <a:xfrm>
          <a:off x="92965" y="3291240"/>
          <a:ext cx="890473" cy="890473"/>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71BC7-FE6F-4A0E-AF14-8DE8C63E532D}">
      <dsp:nvSpPr>
        <dsp:cNvPr id="0" name=""/>
        <dsp:cNvSpPr/>
      </dsp:nvSpPr>
      <dsp:spPr>
        <a:xfrm rot="5400000">
          <a:off x="3511430" y="-1256788"/>
          <a:ext cx="1130408" cy="390144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Tools to make you  more efficient</a:t>
          </a:r>
          <a:endParaRPr lang="en-US" sz="2400" kern="1200" dirty="0"/>
        </a:p>
      </dsp:txBody>
      <dsp:txXfrm rot="-5400000">
        <a:off x="2125914" y="183910"/>
        <a:ext cx="3846258" cy="1020044"/>
      </dsp:txXfrm>
    </dsp:sp>
    <dsp:sp modelId="{F6328E7C-031E-4579-9309-ECB59C580C70}">
      <dsp:nvSpPr>
        <dsp:cNvPr id="0" name=""/>
        <dsp:cNvSpPr/>
      </dsp:nvSpPr>
      <dsp:spPr>
        <a:xfrm>
          <a:off x="0" y="143034"/>
          <a:ext cx="2194560" cy="12184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t>Better turn around time</a:t>
          </a:r>
          <a:endParaRPr lang="en-US" sz="2200" kern="1200" dirty="0"/>
        </a:p>
      </dsp:txBody>
      <dsp:txXfrm>
        <a:off x="59478" y="202512"/>
        <a:ext cx="2075604" cy="1099450"/>
      </dsp:txXfrm>
    </dsp:sp>
    <dsp:sp modelId="{2A87BE16-6EF8-468B-9155-C806D055FAB6}">
      <dsp:nvSpPr>
        <dsp:cNvPr id="0" name=""/>
        <dsp:cNvSpPr/>
      </dsp:nvSpPr>
      <dsp:spPr>
        <a:xfrm rot="5400000">
          <a:off x="3465094" y="31276"/>
          <a:ext cx="1219283" cy="389763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Canned emails, file saving and document sharing</a:t>
          </a:r>
          <a:endParaRPr lang="en-US" sz="2400" kern="1200" dirty="0"/>
        </a:p>
        <a:p>
          <a:pPr marL="342900" lvl="2" indent="-171450" algn="l" defTabSz="844550">
            <a:lnSpc>
              <a:spcPct val="90000"/>
            </a:lnSpc>
            <a:spcBef>
              <a:spcPct val="0"/>
            </a:spcBef>
            <a:spcAft>
              <a:spcPct val="15000"/>
            </a:spcAft>
            <a:buChar char="••"/>
          </a:pPr>
          <a:endParaRPr lang="en-US" sz="1900" kern="1200" dirty="0"/>
        </a:p>
      </dsp:txBody>
      <dsp:txXfrm rot="-5400000">
        <a:off x="2125921" y="1429969"/>
        <a:ext cx="3838110" cy="1100243"/>
      </dsp:txXfrm>
    </dsp:sp>
    <dsp:sp modelId="{AE6DAA07-C29D-4848-9A02-9CBC4C24F27C}">
      <dsp:nvSpPr>
        <dsp:cNvPr id="0" name=""/>
        <dsp:cNvSpPr/>
      </dsp:nvSpPr>
      <dsp:spPr>
        <a:xfrm>
          <a:off x="0" y="1389780"/>
          <a:ext cx="2192416" cy="12184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t>Organization gives you the edge</a:t>
          </a:r>
          <a:endParaRPr lang="en-US" sz="2200" kern="1200" dirty="0"/>
        </a:p>
      </dsp:txBody>
      <dsp:txXfrm>
        <a:off x="59478" y="1449258"/>
        <a:ext cx="2073460" cy="1099450"/>
      </dsp:txXfrm>
    </dsp:sp>
    <dsp:sp modelId="{9652EB56-F30A-417B-A45C-3D3745D76D38}">
      <dsp:nvSpPr>
        <dsp:cNvPr id="0" name=""/>
        <dsp:cNvSpPr/>
      </dsp:nvSpPr>
      <dsp:spPr>
        <a:xfrm rot="5400000">
          <a:off x="3390025" y="1363979"/>
          <a:ext cx="1502411" cy="389763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Avoid information silos</a:t>
          </a:r>
          <a:endParaRPr lang="en-US" sz="2400" kern="1200" dirty="0"/>
        </a:p>
        <a:p>
          <a:pPr marL="342900" lvl="2" indent="-171450" algn="l" defTabSz="844550">
            <a:lnSpc>
              <a:spcPct val="90000"/>
            </a:lnSpc>
            <a:spcBef>
              <a:spcPct val="0"/>
            </a:spcBef>
            <a:spcAft>
              <a:spcPct val="15000"/>
            </a:spcAft>
            <a:buChar char="••"/>
          </a:pPr>
          <a:endParaRPr lang="en-US" sz="1900" kern="1200" dirty="0"/>
        </a:p>
      </dsp:txBody>
      <dsp:txXfrm rot="-5400000">
        <a:off x="2192416" y="2634930"/>
        <a:ext cx="3824288" cy="1355727"/>
      </dsp:txXfrm>
    </dsp:sp>
    <dsp:sp modelId="{202D0680-C9E4-4023-BA4F-5F3A678B102E}">
      <dsp:nvSpPr>
        <dsp:cNvPr id="0" name=""/>
        <dsp:cNvSpPr/>
      </dsp:nvSpPr>
      <dsp:spPr>
        <a:xfrm>
          <a:off x="0" y="2683031"/>
          <a:ext cx="2192416" cy="12184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t>Cross train your frontline staff</a:t>
          </a:r>
          <a:endParaRPr lang="en-US" sz="2200" kern="1200" dirty="0"/>
        </a:p>
      </dsp:txBody>
      <dsp:txXfrm>
        <a:off x="59478" y="2742509"/>
        <a:ext cx="2073460" cy="109945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F1E89D9A-523B-45CB-B903-1EC5AFCFE429}" type="datetimeFigureOut">
              <a:rPr lang="en-US" smtClean="0"/>
              <a:t>3/18/2015</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7CF7A03A-EE10-4452-AC65-FA559C448BC2}" type="slidenum">
              <a:rPr lang="en-US" smtClean="0"/>
              <a:t>‹#›</a:t>
            </a:fld>
            <a:endParaRPr lang="en-US"/>
          </a:p>
        </p:txBody>
      </p:sp>
    </p:spTree>
    <p:extLst>
      <p:ext uri="{BB962C8B-B14F-4D97-AF65-F5344CB8AC3E}">
        <p14:creationId xmlns:p14="http://schemas.microsoft.com/office/powerpoint/2010/main" val="39581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E89D9A-523B-45CB-B903-1EC5AFCFE429}" type="datetimeFigureOut">
              <a:rPr lang="en-US" smtClean="0"/>
              <a:t>3/18/2015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7A03A-EE10-4452-AC65-FA559C448BC2}" type="slidenum">
              <a:rPr lang="en-US" smtClean="0"/>
              <a:t>‹#›</a:t>
            </a:fld>
            <a:endParaRPr lang="en-US"/>
          </a:p>
        </p:txBody>
      </p:sp>
    </p:spTree>
    <p:extLst>
      <p:ext uri="{BB962C8B-B14F-4D97-AF65-F5344CB8AC3E}">
        <p14:creationId xmlns:p14="http://schemas.microsoft.com/office/powerpoint/2010/main" val="3681547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1E89D9A-523B-45CB-B903-1EC5AFCFE429}" type="datetimeFigureOut">
              <a:rPr lang="en-US" smtClean="0"/>
              <a:t>3/18/2015</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7CF7A03A-EE10-4452-AC65-FA559C448BC2}" type="slidenum">
              <a:rPr lang="en-US" smtClean="0"/>
              <a:t>‹#›</a:t>
            </a:fld>
            <a:endParaRPr lang="en-US"/>
          </a:p>
        </p:txBody>
      </p:sp>
    </p:spTree>
    <p:extLst>
      <p:ext uri="{BB962C8B-B14F-4D97-AF65-F5344CB8AC3E}">
        <p14:creationId xmlns:p14="http://schemas.microsoft.com/office/powerpoint/2010/main" val="2958987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1E89D9A-523B-45CB-B903-1EC5AFCFE429}" type="datetimeFigureOut">
              <a:rPr lang="en-US" smtClean="0"/>
              <a:t>3/18/2015</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7CF7A03A-EE10-4452-AC65-FA559C448BC2}"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84335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F1E89D9A-523B-45CB-B903-1EC5AFCFE429}" type="datetimeFigureOut">
              <a:rPr lang="en-US" smtClean="0"/>
              <a:t>3/18/2015</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7CF7A03A-EE10-4452-AC65-FA559C448BC2}" type="slidenum">
              <a:rPr lang="en-US" smtClean="0"/>
              <a:t>‹#›</a:t>
            </a:fld>
            <a:endParaRPr lang="en-US"/>
          </a:p>
        </p:txBody>
      </p:sp>
    </p:spTree>
    <p:extLst>
      <p:ext uri="{BB962C8B-B14F-4D97-AF65-F5344CB8AC3E}">
        <p14:creationId xmlns:p14="http://schemas.microsoft.com/office/powerpoint/2010/main" val="255929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1E89D9A-523B-45CB-B903-1EC5AFCFE429}" type="datetimeFigureOut">
              <a:rPr lang="en-US" smtClean="0"/>
              <a:t>3/18/2015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F7A03A-EE10-4452-AC65-FA559C448BC2}" type="slidenum">
              <a:rPr lang="en-US" smtClean="0"/>
              <a:t>‹#›</a:t>
            </a:fld>
            <a:endParaRPr lang="en-US"/>
          </a:p>
        </p:txBody>
      </p:sp>
    </p:spTree>
    <p:extLst>
      <p:ext uri="{BB962C8B-B14F-4D97-AF65-F5344CB8AC3E}">
        <p14:creationId xmlns:p14="http://schemas.microsoft.com/office/powerpoint/2010/main" val="3686621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1E89D9A-523B-45CB-B903-1EC5AFCFE429}" type="datetimeFigureOut">
              <a:rPr lang="en-US" smtClean="0"/>
              <a:t>3/18/2015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F7A03A-EE10-4452-AC65-FA559C448BC2}" type="slidenum">
              <a:rPr lang="en-US" smtClean="0"/>
              <a:t>‹#›</a:t>
            </a:fld>
            <a:endParaRPr lang="en-US"/>
          </a:p>
        </p:txBody>
      </p:sp>
    </p:spTree>
    <p:extLst>
      <p:ext uri="{BB962C8B-B14F-4D97-AF65-F5344CB8AC3E}">
        <p14:creationId xmlns:p14="http://schemas.microsoft.com/office/powerpoint/2010/main" val="956515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E89D9A-523B-45CB-B903-1EC5AFCFE429}" type="datetimeFigureOut">
              <a:rPr lang="en-US" smtClean="0"/>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7A03A-EE10-4452-AC65-FA559C448BC2}" type="slidenum">
              <a:rPr lang="en-US" smtClean="0"/>
              <a:t>‹#›</a:t>
            </a:fld>
            <a:endParaRPr lang="en-US"/>
          </a:p>
        </p:txBody>
      </p:sp>
    </p:spTree>
    <p:extLst>
      <p:ext uri="{BB962C8B-B14F-4D97-AF65-F5344CB8AC3E}">
        <p14:creationId xmlns:p14="http://schemas.microsoft.com/office/powerpoint/2010/main" val="2328910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F1E89D9A-523B-45CB-B903-1EC5AFCFE429}" type="datetimeFigureOut">
              <a:rPr lang="en-US" smtClean="0"/>
              <a:t>3/18/2015</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7CF7A03A-EE10-4452-AC65-FA559C448BC2}" type="slidenum">
              <a:rPr lang="en-US" smtClean="0"/>
              <a:t>‹#›</a:t>
            </a:fld>
            <a:endParaRPr lang="en-US"/>
          </a:p>
        </p:txBody>
      </p:sp>
    </p:spTree>
    <p:extLst>
      <p:ext uri="{BB962C8B-B14F-4D97-AF65-F5344CB8AC3E}">
        <p14:creationId xmlns:p14="http://schemas.microsoft.com/office/powerpoint/2010/main" val="1654080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E89D9A-523B-45CB-B903-1EC5AFCFE429}" type="datetimeFigureOut">
              <a:rPr lang="en-US" smtClean="0"/>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7A03A-EE10-4452-AC65-FA559C448BC2}" type="slidenum">
              <a:rPr lang="en-US" smtClean="0"/>
              <a:t>‹#›</a:t>
            </a:fld>
            <a:endParaRPr lang="en-US"/>
          </a:p>
        </p:txBody>
      </p:sp>
    </p:spTree>
    <p:extLst>
      <p:ext uri="{BB962C8B-B14F-4D97-AF65-F5344CB8AC3E}">
        <p14:creationId xmlns:p14="http://schemas.microsoft.com/office/powerpoint/2010/main" val="1139660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F1E89D9A-523B-45CB-B903-1EC5AFCFE429}" type="datetimeFigureOut">
              <a:rPr lang="en-US" smtClean="0"/>
              <a:t>3/18/2015</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7CF7A03A-EE10-4452-AC65-FA559C448BC2}" type="slidenum">
              <a:rPr lang="en-US" smtClean="0"/>
              <a:t>‹#›</a:t>
            </a:fld>
            <a:endParaRPr lang="en-US"/>
          </a:p>
        </p:txBody>
      </p:sp>
    </p:spTree>
    <p:extLst>
      <p:ext uri="{BB962C8B-B14F-4D97-AF65-F5344CB8AC3E}">
        <p14:creationId xmlns:p14="http://schemas.microsoft.com/office/powerpoint/2010/main" val="2513246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E89D9A-523B-45CB-B903-1EC5AFCFE429}" type="datetimeFigureOut">
              <a:rPr lang="en-US" smtClean="0"/>
              <a:t>3/18/2015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7A03A-EE10-4452-AC65-FA559C448BC2}" type="slidenum">
              <a:rPr lang="en-US" smtClean="0"/>
              <a:t>‹#›</a:t>
            </a:fld>
            <a:endParaRPr lang="en-US"/>
          </a:p>
        </p:txBody>
      </p:sp>
    </p:spTree>
    <p:extLst>
      <p:ext uri="{BB962C8B-B14F-4D97-AF65-F5344CB8AC3E}">
        <p14:creationId xmlns:p14="http://schemas.microsoft.com/office/powerpoint/2010/main" val="732105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1E89D9A-523B-45CB-B903-1EC5AFCFE429}" type="datetimeFigureOut">
              <a:rPr lang="en-US" smtClean="0"/>
              <a:t>3/18/2015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F7A03A-EE10-4452-AC65-FA559C448BC2}" type="slidenum">
              <a:rPr lang="en-US" smtClean="0"/>
              <a:t>‹#›</a:t>
            </a:fld>
            <a:endParaRPr lang="en-US"/>
          </a:p>
        </p:txBody>
      </p:sp>
    </p:spTree>
    <p:extLst>
      <p:ext uri="{BB962C8B-B14F-4D97-AF65-F5344CB8AC3E}">
        <p14:creationId xmlns:p14="http://schemas.microsoft.com/office/powerpoint/2010/main" val="2962366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E89D9A-523B-45CB-B903-1EC5AFCFE429}" type="datetimeFigureOut">
              <a:rPr lang="en-US" smtClean="0"/>
              <a:t>3/18/2015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F7A03A-EE10-4452-AC65-FA559C448BC2}" type="slidenum">
              <a:rPr lang="en-US" smtClean="0"/>
              <a:t>‹#›</a:t>
            </a:fld>
            <a:endParaRPr lang="en-US"/>
          </a:p>
        </p:txBody>
      </p:sp>
    </p:spTree>
    <p:extLst>
      <p:ext uri="{BB962C8B-B14F-4D97-AF65-F5344CB8AC3E}">
        <p14:creationId xmlns:p14="http://schemas.microsoft.com/office/powerpoint/2010/main" val="1938359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E89D9A-523B-45CB-B903-1EC5AFCFE429}" type="datetimeFigureOut">
              <a:rPr lang="en-US" smtClean="0"/>
              <a:t>3/18/2015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F7A03A-EE10-4452-AC65-FA559C448BC2}" type="slidenum">
              <a:rPr lang="en-US" smtClean="0"/>
              <a:t>‹#›</a:t>
            </a:fld>
            <a:endParaRPr lang="en-US"/>
          </a:p>
        </p:txBody>
      </p:sp>
    </p:spTree>
    <p:extLst>
      <p:ext uri="{BB962C8B-B14F-4D97-AF65-F5344CB8AC3E}">
        <p14:creationId xmlns:p14="http://schemas.microsoft.com/office/powerpoint/2010/main" val="3778743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E89D9A-523B-45CB-B903-1EC5AFCFE429}" type="datetimeFigureOut">
              <a:rPr lang="en-US" smtClean="0"/>
              <a:t>3/18/2015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7A03A-EE10-4452-AC65-FA559C448BC2}" type="slidenum">
              <a:rPr lang="en-US" smtClean="0"/>
              <a:t>‹#›</a:t>
            </a:fld>
            <a:endParaRPr lang="en-US"/>
          </a:p>
        </p:txBody>
      </p:sp>
    </p:spTree>
    <p:extLst>
      <p:ext uri="{BB962C8B-B14F-4D97-AF65-F5344CB8AC3E}">
        <p14:creationId xmlns:p14="http://schemas.microsoft.com/office/powerpoint/2010/main" val="4291678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E89D9A-523B-45CB-B903-1EC5AFCFE429}" type="datetimeFigureOut">
              <a:rPr lang="en-US" smtClean="0"/>
              <a:t>3/18/2015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7A03A-EE10-4452-AC65-FA559C448BC2}" type="slidenum">
              <a:rPr lang="en-US" smtClean="0"/>
              <a:t>‹#›</a:t>
            </a:fld>
            <a:endParaRPr lang="en-US"/>
          </a:p>
        </p:txBody>
      </p:sp>
    </p:spTree>
    <p:extLst>
      <p:ext uri="{BB962C8B-B14F-4D97-AF65-F5344CB8AC3E}">
        <p14:creationId xmlns:p14="http://schemas.microsoft.com/office/powerpoint/2010/main" val="4077795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1E89D9A-523B-45CB-B903-1EC5AFCFE429}" type="datetimeFigureOut">
              <a:rPr lang="en-US" smtClean="0"/>
              <a:t>3/18/2015</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CF7A03A-EE10-4452-AC65-FA559C448BC2}" type="slidenum">
              <a:rPr lang="en-US" smtClean="0"/>
              <a:t>‹#›</a:t>
            </a:fld>
            <a:endParaRPr lang="en-US"/>
          </a:p>
        </p:txBody>
      </p:sp>
    </p:spTree>
    <p:extLst>
      <p:ext uri="{BB962C8B-B14F-4D97-AF65-F5344CB8AC3E}">
        <p14:creationId xmlns:p14="http://schemas.microsoft.com/office/powerpoint/2010/main" val="33564637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lern.org/blog/conference/institutes/" TargetMode="Externa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mailto:Tammy@lern.org" TargetMode="External"/><Relationship Id="rId2" Type="http://schemas.openxmlformats.org/officeDocument/2006/relationships/hyperlink" Target="http://www.kshuttle.com/lern-institute-april/"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2.xml"/><Relationship Id="rId7" Type="http://schemas.openxmlformats.org/officeDocument/2006/relationships/image" Target="../media/image17.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hyperlink" Target="https://www.teamwork.com/?ref=i_pmcom" TargetMode="External"/><Relationship Id="rId3" Type="http://schemas.openxmlformats.org/officeDocument/2006/relationships/hyperlink" Target="http://www.sciforma.com/" TargetMode="External"/><Relationship Id="rId7" Type="http://schemas.openxmlformats.org/officeDocument/2006/relationships/hyperlink" Target="http://resourceguruapp.com/resource-scheduling-software" TargetMode="External"/><Relationship Id="rId2" Type="http://schemas.openxmlformats.org/officeDocument/2006/relationships/hyperlink" Target="https://www.dropbox.com/business/features" TargetMode="External"/><Relationship Id="rId1" Type="http://schemas.openxmlformats.org/officeDocument/2006/relationships/slideLayout" Target="../slideLayouts/slideLayout7.xml"/><Relationship Id="rId6" Type="http://schemas.openxmlformats.org/officeDocument/2006/relationships/hyperlink" Target="http://www.tenrox.com/contact" TargetMode="External"/><Relationship Id="rId11" Type="http://schemas.openxmlformats.org/officeDocument/2006/relationships/hyperlink" Target="http://start.mavenlink.com/getapp-overview/?utm_source=getapp&amp;utm_medium=getapp&amp;utm_campaign=Visit%20Website" TargetMode="External"/><Relationship Id="rId5" Type="http://schemas.openxmlformats.org/officeDocument/2006/relationships/hyperlink" Target="http://comindware.com/" TargetMode="External"/><Relationship Id="rId10" Type="http://schemas.openxmlformats.org/officeDocument/2006/relationships/hyperlink" Target="https://www.zoho.com/projects/features.html" TargetMode="External"/><Relationship Id="rId4" Type="http://schemas.openxmlformats.org/officeDocument/2006/relationships/hyperlink" Target="http://www.aceproject.com/?aw=3137284" TargetMode="External"/><Relationship Id="rId9" Type="http://schemas.openxmlformats.org/officeDocument/2006/relationships/hyperlink" Target="http://www.projectorpsa.co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08760"/>
            <a:ext cx="9448800" cy="1483360"/>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n-US" sz="4000" b="1" dirty="0"/>
              <a:t>How to ensure quality customer service on every </a:t>
            </a:r>
            <a:r>
              <a:rPr lang="en-US" sz="4000" b="1" dirty="0" smtClean="0"/>
              <a:t>call!</a:t>
            </a:r>
            <a:endParaRPr lang="en-US" sz="4000" dirty="0"/>
          </a:p>
        </p:txBody>
      </p:sp>
      <p:sp>
        <p:nvSpPr>
          <p:cNvPr id="3" name="Subtitle 2"/>
          <p:cNvSpPr>
            <a:spLocks noGrp="1"/>
          </p:cNvSpPr>
          <p:nvPr>
            <p:ph type="subTitle" idx="1"/>
          </p:nvPr>
        </p:nvSpPr>
        <p:spPr/>
        <p:txBody>
          <a:bodyPr>
            <a:normAutofit fontScale="92500" lnSpcReduction="10000"/>
          </a:bodyPr>
          <a:lstStyle/>
          <a:p>
            <a:pPr algn="ctr"/>
            <a:r>
              <a:rPr lang="en-US" dirty="0" smtClean="0"/>
              <a:t>Tammy Peterson, Learning Resources Network, </a:t>
            </a:r>
            <a:r>
              <a:rPr lang="en-US" dirty="0" err="1" smtClean="0"/>
              <a:t>Inc</a:t>
            </a:r>
            <a:endParaRPr lang="en-US" dirty="0" smtClean="0"/>
          </a:p>
          <a:p>
            <a:pPr algn="ctr"/>
            <a:r>
              <a:rPr lang="en-US" dirty="0" smtClean="0"/>
              <a:t>Information Specialist </a:t>
            </a:r>
            <a:endParaRPr lang="en-US" dirty="0"/>
          </a:p>
        </p:txBody>
      </p:sp>
    </p:spTree>
    <p:extLst>
      <p:ext uri="{BB962C8B-B14F-4D97-AF65-F5344CB8AC3E}">
        <p14:creationId xmlns:p14="http://schemas.microsoft.com/office/powerpoint/2010/main" val="20249011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1820" y="918920"/>
            <a:ext cx="7819623" cy="1012912"/>
          </a:xfrm>
        </p:spPr>
        <p:style>
          <a:lnRef idx="1">
            <a:schemeClr val="accent3"/>
          </a:lnRef>
          <a:fillRef idx="2">
            <a:schemeClr val="accent3"/>
          </a:fillRef>
          <a:effectRef idx="1">
            <a:schemeClr val="accent3"/>
          </a:effectRef>
          <a:fontRef idx="minor">
            <a:schemeClr val="dk1"/>
          </a:fontRef>
        </p:style>
        <p:txBody>
          <a:bodyPr/>
          <a:lstStyle/>
          <a:p>
            <a:pPr algn="ctr"/>
            <a:r>
              <a:rPr lang="en-US" b="1" dirty="0" smtClean="0"/>
              <a:t>The sunset rule</a:t>
            </a:r>
            <a:endParaRPr lang="en-US" b="1" dirty="0"/>
          </a:p>
        </p:txBody>
      </p:sp>
      <p:pic>
        <p:nvPicPr>
          <p:cNvPr id="1028" name="Picture 4" descr="https://sp.yimg.com/ib/th?id=HN.608037167678424448&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4264" y="2472744"/>
            <a:ext cx="6194737" cy="3928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6310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44671" y="1647353"/>
            <a:ext cx="5636479" cy="369332"/>
          </a:xfrm>
          <a:prstGeom prst="rect">
            <a:avLst/>
          </a:prstGeom>
        </p:spPr>
        <p:txBody>
          <a:bodyPr wrap="none">
            <a:spAutoFit/>
          </a:bodyPr>
          <a:lstStyle/>
          <a:p>
            <a:r>
              <a:rPr lang="en-US" dirty="0">
                <a:hlinkClick r:id="rId2"/>
              </a:rPr>
              <a:t>http://www.lern.org/blog/conference/institutes</a:t>
            </a:r>
            <a:r>
              <a:rPr lang="en-US" dirty="0" smtClean="0">
                <a:hlinkClick r:id="rId2"/>
              </a:rPr>
              <a:t>/</a:t>
            </a:r>
            <a:r>
              <a:rPr lang="en-US" dirty="0" smtClean="0"/>
              <a:t> </a:t>
            </a:r>
            <a:endParaRPr lang="en-US" dirty="0"/>
          </a:p>
        </p:txBody>
      </p:sp>
      <p:pic>
        <p:nvPicPr>
          <p:cNvPr id="3" name="Picture 2"/>
          <p:cNvPicPr>
            <a:picLocks noChangeAspect="1"/>
          </p:cNvPicPr>
          <p:nvPr/>
        </p:nvPicPr>
        <p:blipFill>
          <a:blip r:embed="rId3"/>
          <a:stretch>
            <a:fillRect/>
          </a:stretch>
        </p:blipFill>
        <p:spPr>
          <a:xfrm>
            <a:off x="1104497" y="1635685"/>
            <a:ext cx="2152650" cy="381000"/>
          </a:xfrm>
          <a:prstGeom prst="rect">
            <a:avLst/>
          </a:prstGeom>
        </p:spPr>
      </p:pic>
      <p:pic>
        <p:nvPicPr>
          <p:cNvPr id="4" name="Picture 3"/>
          <p:cNvPicPr>
            <a:picLocks noChangeAspect="1"/>
          </p:cNvPicPr>
          <p:nvPr/>
        </p:nvPicPr>
        <p:blipFill>
          <a:blip r:embed="rId4"/>
          <a:stretch>
            <a:fillRect/>
          </a:stretch>
        </p:blipFill>
        <p:spPr>
          <a:xfrm>
            <a:off x="748518" y="2490048"/>
            <a:ext cx="3720451" cy="3138019"/>
          </a:xfrm>
          <a:prstGeom prst="rect">
            <a:avLst/>
          </a:prstGeom>
        </p:spPr>
      </p:pic>
      <p:pic>
        <p:nvPicPr>
          <p:cNvPr id="5" name="Picture 4"/>
          <p:cNvPicPr>
            <a:picLocks noChangeAspect="1"/>
          </p:cNvPicPr>
          <p:nvPr/>
        </p:nvPicPr>
        <p:blipFill>
          <a:blip r:embed="rId5"/>
          <a:stretch>
            <a:fillRect/>
          </a:stretch>
        </p:blipFill>
        <p:spPr>
          <a:xfrm>
            <a:off x="4828436" y="3732860"/>
            <a:ext cx="3479580" cy="2581275"/>
          </a:xfrm>
          <a:prstGeom prst="rect">
            <a:avLst/>
          </a:prstGeom>
        </p:spPr>
      </p:pic>
      <p:pic>
        <p:nvPicPr>
          <p:cNvPr id="6" name="Picture 5"/>
          <p:cNvPicPr>
            <a:picLocks noChangeAspect="1"/>
          </p:cNvPicPr>
          <p:nvPr/>
        </p:nvPicPr>
        <p:blipFill>
          <a:blip r:embed="rId6"/>
          <a:stretch>
            <a:fillRect/>
          </a:stretch>
        </p:blipFill>
        <p:spPr>
          <a:xfrm>
            <a:off x="8578540" y="2271779"/>
            <a:ext cx="3362325" cy="3238500"/>
          </a:xfrm>
          <a:prstGeom prst="rect">
            <a:avLst/>
          </a:prstGeom>
        </p:spPr>
      </p:pic>
    </p:spTree>
    <p:extLst>
      <p:ext uri="{BB962C8B-B14F-4D97-AF65-F5344CB8AC3E}">
        <p14:creationId xmlns:p14="http://schemas.microsoft.com/office/powerpoint/2010/main" val="3870894871"/>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535" y="596948"/>
            <a:ext cx="8610600" cy="1141700"/>
          </a:xfrm>
        </p:spPr>
        <p:style>
          <a:lnRef idx="1">
            <a:schemeClr val="accent5"/>
          </a:lnRef>
          <a:fillRef idx="2">
            <a:schemeClr val="accent5"/>
          </a:fillRef>
          <a:effectRef idx="1">
            <a:schemeClr val="accent5"/>
          </a:effectRef>
          <a:fontRef idx="minor">
            <a:schemeClr val="dk1"/>
          </a:fontRef>
        </p:style>
        <p:txBody>
          <a:bodyPr>
            <a:normAutofit fontScale="90000"/>
          </a:bodyPr>
          <a:lstStyle/>
          <a:p>
            <a:pPr algn="ctr"/>
            <a:r>
              <a:rPr lang="en-US" b="1" dirty="0" smtClean="0"/>
              <a:t>Collecting caller information</a:t>
            </a:r>
            <a:endParaRPr lang="en-US" b="1" dirty="0"/>
          </a:p>
        </p:txBody>
      </p:sp>
      <p:sp>
        <p:nvSpPr>
          <p:cNvPr id="3" name="Rectangle 2"/>
          <p:cNvSpPr/>
          <p:nvPr/>
        </p:nvSpPr>
        <p:spPr>
          <a:xfrm>
            <a:off x="1234225" y="2072918"/>
            <a:ext cx="9898864" cy="4524315"/>
          </a:xfrm>
          <a:prstGeom prst="rect">
            <a:avLst/>
          </a:prstGeom>
        </p:spPr>
        <p:txBody>
          <a:bodyPr wrap="none">
            <a:spAutoFit/>
          </a:bodyPr>
          <a:lstStyle/>
          <a:p>
            <a:pPr marL="285750" indent="-285750">
              <a:buFont typeface="Wingdings" panose="05000000000000000000" pitchFamily="2" charset="2"/>
              <a:buChar char="v"/>
            </a:pPr>
            <a:r>
              <a:rPr lang="en-US" b="1" i="1" dirty="0">
                <a:solidFill>
                  <a:schemeClr val="tx1">
                    <a:lumMod val="95000"/>
                  </a:schemeClr>
                </a:solidFill>
                <a:latin typeface="+mj-lt"/>
                <a:ea typeface="Calibri" panose="020F0502020204030204" pitchFamily="34" charset="0"/>
                <a:cs typeface="Times New Roman" panose="02020603050405020304" pitchFamily="18" charset="0"/>
              </a:rPr>
              <a:t>Are you a LERN </a:t>
            </a:r>
            <a:r>
              <a:rPr lang="en-US" b="1" i="1" dirty="0" smtClean="0">
                <a:solidFill>
                  <a:schemeClr val="tx1">
                    <a:lumMod val="95000"/>
                  </a:schemeClr>
                </a:solidFill>
                <a:latin typeface="+mj-lt"/>
                <a:ea typeface="Calibri" panose="020F0502020204030204" pitchFamily="34" charset="0"/>
                <a:cs typeface="Times New Roman" panose="02020603050405020304" pitchFamily="18" charset="0"/>
              </a:rPr>
              <a:t>customer?</a:t>
            </a:r>
            <a:br>
              <a:rPr lang="en-US" b="1" i="1" dirty="0" smtClean="0">
                <a:solidFill>
                  <a:schemeClr val="tx1">
                    <a:lumMod val="95000"/>
                  </a:schemeClr>
                </a:solidFill>
                <a:latin typeface="+mj-lt"/>
                <a:ea typeface="Calibri" panose="020F0502020204030204" pitchFamily="34" charset="0"/>
                <a:cs typeface="Times New Roman" panose="02020603050405020304" pitchFamily="18" charset="0"/>
              </a:rPr>
            </a:br>
            <a:endParaRPr lang="en-US" b="1" i="1" dirty="0" smtClean="0">
              <a:solidFill>
                <a:schemeClr val="tx1">
                  <a:lumMod val="95000"/>
                </a:schemeClr>
              </a:solidFill>
              <a:latin typeface="+mj-lt"/>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v"/>
            </a:pPr>
            <a:r>
              <a:rPr lang="en-US" b="1" i="1" dirty="0">
                <a:solidFill>
                  <a:schemeClr val="tx1">
                    <a:lumMod val="95000"/>
                  </a:schemeClr>
                </a:solidFill>
                <a:latin typeface="+mj-lt"/>
              </a:rPr>
              <a:t>What event are you interested in</a:t>
            </a:r>
            <a:r>
              <a:rPr lang="en-US" b="1" i="1" dirty="0" smtClean="0">
                <a:solidFill>
                  <a:schemeClr val="tx1">
                    <a:lumMod val="95000"/>
                  </a:schemeClr>
                </a:solidFill>
                <a:latin typeface="+mj-lt"/>
              </a:rPr>
              <a:t>?</a:t>
            </a:r>
            <a:br>
              <a:rPr lang="en-US" b="1" i="1" dirty="0" smtClean="0">
                <a:solidFill>
                  <a:schemeClr val="tx1">
                    <a:lumMod val="95000"/>
                  </a:schemeClr>
                </a:solidFill>
                <a:latin typeface="+mj-lt"/>
              </a:rPr>
            </a:br>
            <a:r>
              <a:rPr lang="en-US" b="1" dirty="0" smtClean="0">
                <a:solidFill>
                  <a:schemeClr val="tx1">
                    <a:lumMod val="95000"/>
                  </a:schemeClr>
                </a:solidFill>
                <a:latin typeface="+mj-lt"/>
              </a:rPr>
              <a:t> </a:t>
            </a:r>
          </a:p>
          <a:p>
            <a:pPr marL="285750" indent="-285750">
              <a:buFont typeface="Wingdings" panose="05000000000000000000" pitchFamily="2" charset="2"/>
              <a:buChar char="v"/>
            </a:pPr>
            <a:r>
              <a:rPr lang="en-US" b="1" i="1" dirty="0">
                <a:solidFill>
                  <a:schemeClr val="tx1">
                    <a:lumMod val="95000"/>
                  </a:schemeClr>
                </a:solidFill>
                <a:latin typeface="+mj-lt"/>
              </a:rPr>
              <a:t>How would you like your name spelled on the name </a:t>
            </a:r>
            <a:r>
              <a:rPr lang="en-US" b="1" i="1" dirty="0" smtClean="0">
                <a:solidFill>
                  <a:schemeClr val="tx1">
                    <a:lumMod val="95000"/>
                  </a:schemeClr>
                </a:solidFill>
                <a:latin typeface="+mj-lt"/>
              </a:rPr>
              <a:t>tag?</a:t>
            </a:r>
            <a:br>
              <a:rPr lang="en-US" b="1" i="1" dirty="0" smtClean="0">
                <a:solidFill>
                  <a:schemeClr val="tx1">
                    <a:lumMod val="95000"/>
                  </a:schemeClr>
                </a:solidFill>
                <a:latin typeface="+mj-lt"/>
              </a:rPr>
            </a:br>
            <a:endParaRPr lang="en-US" b="1" i="1" dirty="0">
              <a:solidFill>
                <a:schemeClr val="tx1">
                  <a:lumMod val="95000"/>
                </a:schemeClr>
              </a:solidFill>
              <a:latin typeface="+mj-lt"/>
            </a:endParaRPr>
          </a:p>
          <a:p>
            <a:pPr marL="285750" indent="-285750">
              <a:buFont typeface="Wingdings" panose="05000000000000000000" pitchFamily="2" charset="2"/>
              <a:buChar char="v"/>
            </a:pPr>
            <a:r>
              <a:rPr lang="en-US" b="1" i="1" dirty="0" smtClean="0">
                <a:solidFill>
                  <a:schemeClr val="tx1">
                    <a:lumMod val="95000"/>
                  </a:schemeClr>
                </a:solidFill>
                <a:latin typeface="+mj-lt"/>
              </a:rPr>
              <a:t>Is your address still 12345 LERN Way?</a:t>
            </a:r>
            <a:br>
              <a:rPr lang="en-US" b="1" i="1" dirty="0" smtClean="0">
                <a:solidFill>
                  <a:schemeClr val="tx1">
                    <a:lumMod val="95000"/>
                  </a:schemeClr>
                </a:solidFill>
                <a:latin typeface="+mj-lt"/>
              </a:rPr>
            </a:br>
            <a:endParaRPr lang="en-US" b="1" i="1" dirty="0" smtClean="0">
              <a:solidFill>
                <a:schemeClr val="tx1">
                  <a:lumMod val="95000"/>
                </a:schemeClr>
              </a:solidFill>
              <a:latin typeface="+mj-lt"/>
            </a:endParaRPr>
          </a:p>
          <a:p>
            <a:pPr marL="285750" indent="-285750">
              <a:buFont typeface="Wingdings" panose="05000000000000000000" pitchFamily="2" charset="2"/>
              <a:buChar char="v"/>
            </a:pPr>
            <a:r>
              <a:rPr lang="en-US" b="1" i="1" dirty="0" smtClean="0">
                <a:solidFill>
                  <a:schemeClr val="tx1">
                    <a:lumMod val="95000"/>
                  </a:schemeClr>
                </a:solidFill>
                <a:latin typeface="+mj-lt"/>
              </a:rPr>
              <a:t>I have your phone number listed on the account as 123-456-7890, is that still correct?</a:t>
            </a:r>
            <a:br>
              <a:rPr lang="en-US" b="1" i="1" dirty="0" smtClean="0">
                <a:solidFill>
                  <a:schemeClr val="tx1">
                    <a:lumMod val="95000"/>
                  </a:schemeClr>
                </a:solidFill>
                <a:latin typeface="+mj-lt"/>
              </a:rPr>
            </a:br>
            <a:endParaRPr lang="en-US" b="1" i="1" dirty="0" smtClean="0">
              <a:solidFill>
                <a:schemeClr val="tx1">
                  <a:lumMod val="95000"/>
                </a:schemeClr>
              </a:solidFill>
              <a:latin typeface="+mj-lt"/>
            </a:endParaRPr>
          </a:p>
          <a:p>
            <a:pPr marL="285750" indent="-285750">
              <a:buFont typeface="Wingdings" panose="05000000000000000000" pitchFamily="2" charset="2"/>
              <a:buChar char="v"/>
            </a:pPr>
            <a:r>
              <a:rPr lang="en-US" b="1" i="1" dirty="0" smtClean="0">
                <a:solidFill>
                  <a:schemeClr val="tx1">
                    <a:lumMod val="95000"/>
                  </a:schemeClr>
                </a:solidFill>
                <a:latin typeface="+mj-lt"/>
              </a:rPr>
              <a:t>What </a:t>
            </a:r>
            <a:r>
              <a:rPr lang="en-US" b="1" i="1" dirty="0">
                <a:solidFill>
                  <a:schemeClr val="tx1">
                    <a:lumMod val="95000"/>
                  </a:schemeClr>
                </a:solidFill>
                <a:latin typeface="+mj-lt"/>
              </a:rPr>
              <a:t>type of payment will you be using today? </a:t>
            </a:r>
            <a:r>
              <a:rPr lang="en-US" b="1" i="1" dirty="0" smtClean="0">
                <a:solidFill>
                  <a:schemeClr val="tx1">
                    <a:lumMod val="95000"/>
                  </a:schemeClr>
                </a:solidFill>
                <a:latin typeface="+mj-lt"/>
              </a:rPr>
              <a:t/>
            </a:r>
            <a:br>
              <a:rPr lang="en-US" b="1" i="1" dirty="0" smtClean="0">
                <a:solidFill>
                  <a:schemeClr val="tx1">
                    <a:lumMod val="95000"/>
                  </a:schemeClr>
                </a:solidFill>
                <a:latin typeface="+mj-lt"/>
              </a:rPr>
            </a:br>
            <a:endParaRPr lang="en-US" b="1" i="1" dirty="0" smtClean="0">
              <a:solidFill>
                <a:schemeClr val="tx1">
                  <a:lumMod val="95000"/>
                </a:schemeClr>
              </a:solidFill>
              <a:latin typeface="+mj-lt"/>
            </a:endParaRPr>
          </a:p>
          <a:p>
            <a:pPr marL="285750" indent="-285750">
              <a:buFont typeface="Wingdings" panose="05000000000000000000" pitchFamily="2" charset="2"/>
              <a:buChar char="v"/>
            </a:pPr>
            <a:r>
              <a:rPr lang="en-US" b="1" i="1" dirty="0" smtClean="0">
                <a:solidFill>
                  <a:schemeClr val="tx1">
                    <a:lumMod val="95000"/>
                  </a:schemeClr>
                </a:solidFill>
                <a:latin typeface="+mj-lt"/>
              </a:rPr>
              <a:t>What </a:t>
            </a:r>
            <a:r>
              <a:rPr lang="en-US" b="1" i="1" dirty="0">
                <a:solidFill>
                  <a:schemeClr val="tx1">
                    <a:lumMod val="95000"/>
                  </a:schemeClr>
                </a:solidFill>
                <a:latin typeface="+mj-lt"/>
              </a:rPr>
              <a:t>email address should I use to send the paid </a:t>
            </a:r>
            <a:r>
              <a:rPr lang="en-US" b="1" i="1" dirty="0" smtClean="0">
                <a:solidFill>
                  <a:schemeClr val="tx1">
                    <a:lumMod val="95000"/>
                  </a:schemeClr>
                </a:solidFill>
                <a:latin typeface="+mj-lt"/>
              </a:rPr>
              <a:t>receipt?</a:t>
            </a:r>
            <a:br>
              <a:rPr lang="en-US" b="1" i="1" dirty="0" smtClean="0">
                <a:solidFill>
                  <a:schemeClr val="tx1">
                    <a:lumMod val="95000"/>
                  </a:schemeClr>
                </a:solidFill>
                <a:latin typeface="+mj-lt"/>
              </a:rPr>
            </a:br>
            <a:endParaRPr lang="en-US" b="1" i="1" dirty="0" smtClean="0">
              <a:solidFill>
                <a:schemeClr val="tx1">
                  <a:lumMod val="95000"/>
                </a:schemeClr>
              </a:solidFill>
              <a:latin typeface="+mj-lt"/>
            </a:endParaRPr>
          </a:p>
          <a:p>
            <a:pPr marL="285750" indent="-285750">
              <a:buFont typeface="Wingdings" panose="05000000000000000000" pitchFamily="2" charset="2"/>
              <a:buChar char="v"/>
            </a:pPr>
            <a:r>
              <a:rPr lang="en-US" b="1" i="1" dirty="0" smtClean="0">
                <a:solidFill>
                  <a:schemeClr val="tx1">
                    <a:lumMod val="95000"/>
                  </a:schemeClr>
                </a:solidFill>
                <a:latin typeface="+mj-lt"/>
              </a:rPr>
              <a:t>Would </a:t>
            </a:r>
            <a:r>
              <a:rPr lang="en-US" b="1" i="1" dirty="0">
                <a:solidFill>
                  <a:schemeClr val="tx1">
                    <a:lumMod val="95000"/>
                  </a:schemeClr>
                </a:solidFill>
                <a:latin typeface="+mj-lt"/>
              </a:rPr>
              <a:t>you like confirmation of the registration sent to a different email address?</a:t>
            </a:r>
            <a:r>
              <a:rPr lang="en-US" dirty="0">
                <a:solidFill>
                  <a:schemeClr val="accent5">
                    <a:lumMod val="60000"/>
                    <a:lumOff val="40000"/>
                  </a:schemeClr>
                </a:solidFill>
                <a:latin typeface="+mj-lt"/>
              </a:rPr>
              <a:t/>
            </a:r>
            <a:br>
              <a:rPr lang="en-US" dirty="0">
                <a:solidFill>
                  <a:schemeClr val="accent5">
                    <a:lumMod val="60000"/>
                    <a:lumOff val="40000"/>
                  </a:schemeClr>
                </a:solidFill>
                <a:latin typeface="+mj-lt"/>
              </a:rPr>
            </a:br>
            <a:r>
              <a:rPr lang="en-US" dirty="0" smtClean="0">
                <a:solidFill>
                  <a:srgbClr val="385623"/>
                </a:solidFill>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Tree>
    <p:extLst>
      <p:ext uri="{BB962C8B-B14F-4D97-AF65-F5344CB8AC3E}">
        <p14:creationId xmlns:p14="http://schemas.microsoft.com/office/powerpoint/2010/main" val="5469008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8913" y="724393"/>
            <a:ext cx="6096000" cy="6001643"/>
          </a:xfrm>
          <a:prstGeom prst="rect">
            <a:avLst/>
          </a:prstGeom>
        </p:spPr>
        <p:txBody>
          <a:bodyPr>
            <a:spAutoFit/>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Institutes Airport Shuttle:</a:t>
            </a:r>
            <a:br>
              <a:rPr lang="en-US" dirty="0">
                <a:latin typeface="Times New Roman" panose="02020603050405020304" pitchFamily="18" charset="0"/>
                <a:ea typeface="Calibri" panose="020F0502020204030204" pitchFamily="34" charset="0"/>
                <a:cs typeface="Times New Roman" panose="02020603050405020304" pitchFamily="18" charset="0"/>
              </a:rPr>
            </a:br>
            <a:r>
              <a:rPr lang="en-US"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http://www.kshuttle.com/lern-institute-april/</a:t>
            </a:r>
            <a:r>
              <a:rPr lang="en-US" dirty="0">
                <a:latin typeface="Times New Roman" panose="02020603050405020304" pitchFamily="18" charset="0"/>
                <a:ea typeface="Calibri" panose="020F0502020204030204" pitchFamily="34" charset="0"/>
                <a:cs typeface="Times New Roman" panose="02020603050405020304" pitchFamily="18" charset="0"/>
              </a:rPr>
              <a:t/>
            </a:r>
            <a:br>
              <a:rPr lang="en-US" dirty="0">
                <a:latin typeface="Times New Roman" panose="02020603050405020304" pitchFamily="18" charset="0"/>
                <a:ea typeface="Calibri" panose="020F0502020204030204" pitchFamily="34" charset="0"/>
                <a:cs typeface="Times New Roman" panose="02020603050405020304" pitchFamily="18" charset="0"/>
              </a:rPr>
            </a:br>
            <a:r>
              <a:rPr lang="en-US" dirty="0">
                <a:latin typeface="Times New Roman" panose="02020603050405020304" pitchFamily="18" charset="0"/>
                <a:ea typeface="Calibri" panose="020F0502020204030204" pitchFamily="34" charset="0"/>
                <a:cs typeface="Times New Roman" panose="02020603050405020304" pitchFamily="18" charset="0"/>
              </a:rPr>
              <a:t/>
            </a:r>
            <a:br>
              <a:rPr lang="en-US" dirty="0">
                <a:latin typeface="Times New Roman" panose="02020603050405020304" pitchFamily="18" charset="0"/>
                <a:ea typeface="Calibri" panose="020F0502020204030204" pitchFamily="34" charset="0"/>
                <a:cs typeface="Times New Roman" panose="02020603050405020304" pitchFamily="18" charset="0"/>
              </a:rPr>
            </a:br>
            <a:r>
              <a:rPr lang="en-US" dirty="0">
                <a:latin typeface="Times New Roman" panose="02020603050405020304" pitchFamily="18" charset="0"/>
                <a:ea typeface="Calibri" panose="020F0502020204030204" pitchFamily="34" charset="0"/>
                <a:cs typeface="Times New Roman" panose="02020603050405020304" pitchFamily="18" charset="0"/>
              </a:rPr>
              <a:t>Open your web browser to the link provided </a:t>
            </a:r>
            <a:br>
              <a:rPr lang="en-US" dirty="0">
                <a:latin typeface="Times New Roman" panose="02020603050405020304" pitchFamily="18" charset="0"/>
                <a:ea typeface="Calibri" panose="020F0502020204030204" pitchFamily="34" charset="0"/>
                <a:cs typeface="Times New Roman" panose="02020603050405020304" pitchFamily="18" charset="0"/>
              </a:rPr>
            </a:br>
            <a:r>
              <a:rPr lang="en-US" dirty="0">
                <a:latin typeface="Times New Roman" panose="02020603050405020304" pitchFamily="18" charset="0"/>
                <a:ea typeface="Calibri" panose="020F0502020204030204" pitchFamily="34" charset="0"/>
                <a:cs typeface="Times New Roman" panose="02020603050405020304" pitchFamily="18" charset="0"/>
              </a:rPr>
              <a:t>Click on "Book Now" under “Book an airport shuttle”</a:t>
            </a:r>
            <a:br>
              <a:rPr lang="en-US" dirty="0">
                <a:latin typeface="Times New Roman" panose="02020603050405020304" pitchFamily="18" charset="0"/>
                <a:ea typeface="Calibri" panose="020F0502020204030204" pitchFamily="34" charset="0"/>
                <a:cs typeface="Times New Roman" panose="02020603050405020304" pitchFamily="18" charset="0"/>
              </a:rPr>
            </a:br>
            <a:r>
              <a:rPr lang="en-US" dirty="0">
                <a:latin typeface="Times New Roman" panose="02020603050405020304" pitchFamily="18" charset="0"/>
                <a:ea typeface="Calibri" panose="020F0502020204030204" pitchFamily="34" charset="0"/>
                <a:cs typeface="Times New Roman" panose="02020603050405020304" pitchFamily="18" charset="0"/>
              </a:rPr>
              <a:t>Select round trip or one way</a:t>
            </a:r>
            <a:br>
              <a:rPr lang="en-US" dirty="0">
                <a:latin typeface="Times New Roman" panose="02020603050405020304" pitchFamily="18" charset="0"/>
                <a:ea typeface="Calibri" panose="020F0502020204030204" pitchFamily="34" charset="0"/>
                <a:cs typeface="Times New Roman" panose="02020603050405020304" pitchFamily="18" charset="0"/>
              </a:rPr>
            </a:br>
            <a:r>
              <a:rPr lang="en-US" dirty="0">
                <a:latin typeface="Times New Roman" panose="02020603050405020304" pitchFamily="18" charset="0"/>
                <a:ea typeface="Calibri" panose="020F0502020204030204" pitchFamily="34" charset="0"/>
                <a:cs typeface="Times New Roman" panose="02020603050405020304" pitchFamily="18" charset="0"/>
              </a:rPr>
              <a:t>Under “From”, select Savannah International Airport</a:t>
            </a:r>
            <a:br>
              <a:rPr lang="en-US" dirty="0">
                <a:latin typeface="Times New Roman" panose="02020603050405020304" pitchFamily="18" charset="0"/>
                <a:ea typeface="Calibri" panose="020F0502020204030204" pitchFamily="34" charset="0"/>
                <a:cs typeface="Times New Roman" panose="02020603050405020304" pitchFamily="18" charset="0"/>
              </a:rPr>
            </a:br>
            <a:r>
              <a:rPr lang="en-US" dirty="0">
                <a:latin typeface="Times New Roman" panose="02020603050405020304" pitchFamily="18" charset="0"/>
                <a:ea typeface="Calibri" panose="020F0502020204030204" pitchFamily="34" charset="0"/>
                <a:cs typeface="Times New Roman" panose="02020603050405020304" pitchFamily="18" charset="0"/>
              </a:rPr>
              <a:t>Under “To”, select  Downtown Savannah</a:t>
            </a:r>
            <a:br>
              <a:rPr lang="en-US" dirty="0">
                <a:latin typeface="Times New Roman" panose="02020603050405020304" pitchFamily="18" charset="0"/>
                <a:ea typeface="Calibri" panose="020F0502020204030204" pitchFamily="34" charset="0"/>
                <a:cs typeface="Times New Roman" panose="02020603050405020304" pitchFamily="18" charset="0"/>
              </a:rPr>
            </a:br>
            <a:r>
              <a:rPr lang="en-US" dirty="0">
                <a:latin typeface="Times New Roman" panose="02020603050405020304" pitchFamily="18" charset="0"/>
                <a:ea typeface="Calibri" panose="020F0502020204030204" pitchFamily="34" charset="0"/>
                <a:cs typeface="Times New Roman" panose="02020603050405020304" pitchFamily="18" charset="0"/>
              </a:rPr>
              <a:t>Pick up is Savannah International Airport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cs typeface="Times New Roman" panose="02020603050405020304" pitchFamily="18" charset="0"/>
              </a:rPr>
              <a:t>Under “</a:t>
            </a:r>
            <a:r>
              <a:rPr lang="en-US" dirty="0" err="1">
                <a:latin typeface="Times New Roman" panose="02020603050405020304" pitchFamily="18" charset="0"/>
                <a:ea typeface="Calibri" panose="020F0502020204030204" pitchFamily="34" charset="0"/>
                <a:cs typeface="Times New Roman" panose="02020603050405020304" pitchFamily="18" charset="0"/>
              </a:rPr>
              <a:t>Dropoff</a:t>
            </a:r>
            <a:r>
              <a:rPr lang="en-US" dirty="0">
                <a:latin typeface="Times New Roman" panose="02020603050405020304" pitchFamily="18" charset="0"/>
                <a:ea typeface="Calibri" panose="020F0502020204030204" pitchFamily="34" charset="0"/>
                <a:cs typeface="Times New Roman" panose="02020603050405020304" pitchFamily="18" charset="0"/>
              </a:rPr>
              <a:t> Location”, select Desoto Hilton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cs typeface="Times New Roman" panose="02020603050405020304" pitchFamily="18" charset="0"/>
              </a:rPr>
              <a:t>Please make one reservation per person for the individual discount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cs typeface="Times New Roman" panose="02020603050405020304" pitchFamily="18" charset="0"/>
              </a:rPr>
              <a:t>Select shuttle time that best fits your arrival and departure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cs typeface="Times New Roman" panose="02020603050405020304" pitchFamily="18" charset="0"/>
              </a:rPr>
              <a:t>Complete reservation and submit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cs typeface="Times New Roman" panose="02020603050405020304" pitchFamily="18" charset="0"/>
              </a:rPr>
              <a:t>Note: In order to receive the group discount, reservations must be made online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alibri" panose="020F0502020204030204" pitchFamily="34" charset="0"/>
                <a:ea typeface="Calibri" panose="020F0502020204030204" pitchFamily="34" charset="0"/>
                <a:cs typeface="Times New Roman" panose="02020603050405020304" pitchFamily="18" charset="0"/>
              </a:rPr>
              <a:t>Best Regards,</a:t>
            </a:r>
          </a:p>
          <a:p>
            <a:r>
              <a:rPr lang="en-US" sz="1600" dirty="0">
                <a:latin typeface="Calibri" panose="020F0502020204030204" pitchFamily="34" charset="0"/>
                <a:ea typeface="Calibri" panose="020F0502020204030204" pitchFamily="34" charset="0"/>
                <a:cs typeface="Times New Roman" panose="02020603050405020304" pitchFamily="18" charset="0"/>
              </a:rPr>
              <a:t> </a:t>
            </a:r>
          </a:p>
          <a:p>
            <a:r>
              <a:rPr lang="en-US" sz="1600" dirty="0">
                <a:latin typeface="Calibri" panose="020F0502020204030204" pitchFamily="34" charset="0"/>
                <a:ea typeface="Calibri" panose="020F0502020204030204" pitchFamily="34" charset="0"/>
                <a:cs typeface="Times New Roman" panose="02020603050405020304" pitchFamily="18" charset="0"/>
              </a:rPr>
              <a:t>Tammy Peterson</a:t>
            </a:r>
            <a:br>
              <a:rPr lang="en-US" sz="1600" dirty="0">
                <a:latin typeface="Calibri" panose="020F0502020204030204" pitchFamily="34" charset="0"/>
                <a:ea typeface="Calibri" panose="020F0502020204030204" pitchFamily="34" charset="0"/>
                <a:cs typeface="Times New Roman" panose="02020603050405020304" pitchFamily="18" charset="0"/>
              </a:rPr>
            </a:br>
            <a:r>
              <a:rPr lang="en-US" sz="1600" dirty="0">
                <a:latin typeface="Calibri" panose="020F0502020204030204" pitchFamily="34" charset="0"/>
                <a:ea typeface="Calibri" panose="020F0502020204030204" pitchFamily="34" charset="0"/>
                <a:cs typeface="Times New Roman" panose="02020603050405020304" pitchFamily="18" charset="0"/>
              </a:rPr>
              <a:t>LERN</a:t>
            </a:r>
          </a:p>
          <a:p>
            <a:r>
              <a:rPr lang="en-US" sz="1600" dirty="0" err="1">
                <a:latin typeface="Calibri" panose="020F0502020204030204" pitchFamily="34" charset="0"/>
                <a:ea typeface="Calibri" panose="020F0502020204030204" pitchFamily="34" charset="0"/>
                <a:cs typeface="Times New Roman" panose="02020603050405020304" pitchFamily="18" charset="0"/>
              </a:rPr>
              <a:t>Ph</a:t>
            </a:r>
            <a:r>
              <a:rPr lang="en-US" sz="1600" dirty="0">
                <a:latin typeface="Calibri" panose="020F0502020204030204" pitchFamily="34" charset="0"/>
                <a:ea typeface="Calibri" panose="020F0502020204030204" pitchFamily="34" charset="0"/>
                <a:cs typeface="Times New Roman" panose="02020603050405020304" pitchFamily="18" charset="0"/>
              </a:rPr>
              <a:t>: 800-678-5376</a:t>
            </a:r>
          </a:p>
          <a:p>
            <a:r>
              <a:rPr lang="en-US"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Tammy@lern.org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59621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6149" y="733377"/>
            <a:ext cx="8610600" cy="847450"/>
          </a:xfrm>
        </p:spPr>
        <p:style>
          <a:lnRef idx="1">
            <a:schemeClr val="accent6"/>
          </a:lnRef>
          <a:fillRef idx="2">
            <a:schemeClr val="accent6"/>
          </a:fillRef>
          <a:effectRef idx="1">
            <a:schemeClr val="accent6"/>
          </a:effectRef>
          <a:fontRef idx="minor">
            <a:schemeClr val="dk1"/>
          </a:fontRef>
        </p:style>
        <p:txBody>
          <a:bodyPr/>
          <a:lstStyle/>
          <a:p>
            <a:pPr algn="ctr"/>
            <a:r>
              <a:rPr lang="en-US" b="1" dirty="0" smtClean="0"/>
              <a:t>Closing a call</a:t>
            </a:r>
            <a:endParaRPr lang="en-US" b="1" dirty="0"/>
          </a:p>
        </p:txBody>
      </p:sp>
      <p:sp>
        <p:nvSpPr>
          <p:cNvPr id="4" name="Rectangle 3"/>
          <p:cNvSpPr/>
          <p:nvPr/>
        </p:nvSpPr>
        <p:spPr>
          <a:xfrm>
            <a:off x="1842353" y="2097459"/>
            <a:ext cx="10092828" cy="4431983"/>
          </a:xfrm>
          <a:prstGeom prst="rect">
            <a:avLst/>
          </a:prstGeom>
        </p:spPr>
        <p:txBody>
          <a:bodyPr wrap="none">
            <a:spAutoFit/>
          </a:bodyPr>
          <a:lstStyle/>
          <a:p>
            <a:pPr marL="342900" indent="-342900">
              <a:buFont typeface="Wingdings" panose="05000000000000000000" pitchFamily="2" charset="2"/>
              <a:buChar char="v"/>
            </a:pPr>
            <a:r>
              <a:rPr lang="en-US" sz="2400" b="1" dirty="0" smtClean="0">
                <a:solidFill>
                  <a:schemeClr val="accent6">
                    <a:lumMod val="60000"/>
                    <a:lumOff val="40000"/>
                  </a:schemeClr>
                </a:solidFill>
                <a:latin typeface="Century Gothic" panose="020B0502020202020204" pitchFamily="34" charset="0"/>
                <a:ea typeface="Calibri" panose="020F0502020204030204" pitchFamily="34" charset="0"/>
                <a:cs typeface="Times New Roman" panose="02020603050405020304" pitchFamily="18" charset="0"/>
              </a:rPr>
              <a:t>Lead the </a:t>
            </a:r>
            <a:r>
              <a:rPr lang="en-US" sz="2400" b="1" dirty="0">
                <a:solidFill>
                  <a:schemeClr val="accent6">
                    <a:lumMod val="60000"/>
                    <a:lumOff val="40000"/>
                  </a:schemeClr>
                </a:solidFill>
                <a:latin typeface="Century Gothic" panose="020B0502020202020204" pitchFamily="34" charset="0"/>
                <a:ea typeface="Calibri" panose="020F0502020204030204" pitchFamily="34" charset="0"/>
                <a:cs typeface="Times New Roman" panose="02020603050405020304" pitchFamily="18" charset="0"/>
              </a:rPr>
              <a:t>conversation and information </a:t>
            </a:r>
            <a:r>
              <a:rPr lang="en-US" sz="2400" b="1" dirty="0" smtClean="0">
                <a:solidFill>
                  <a:schemeClr val="accent6">
                    <a:lumMod val="60000"/>
                    <a:lumOff val="40000"/>
                  </a:schemeClr>
                </a:solidFill>
                <a:latin typeface="Century Gothic" panose="020B0502020202020204" pitchFamily="34" charset="0"/>
                <a:ea typeface="Calibri" panose="020F0502020204030204" pitchFamily="34" charset="0"/>
                <a:cs typeface="Times New Roman" panose="02020603050405020304" pitchFamily="18" charset="0"/>
              </a:rPr>
              <a:t>exchange</a:t>
            </a:r>
          </a:p>
          <a:p>
            <a:pPr marL="342900" indent="-342900">
              <a:buFont typeface="Wingdings" panose="05000000000000000000" pitchFamily="2" charset="2"/>
              <a:buChar char="v"/>
            </a:pPr>
            <a:endParaRPr lang="en-US" sz="2400" b="1" dirty="0" smtClean="0">
              <a:solidFill>
                <a:schemeClr val="accent6">
                  <a:lumMod val="60000"/>
                  <a:lumOff val="40000"/>
                </a:schemeClr>
              </a:solidFill>
              <a:latin typeface="Century Gothic" panose="020B0502020202020204" pitchFamily="3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v"/>
            </a:pPr>
            <a:r>
              <a:rPr lang="en-US" sz="2400" b="1" dirty="0" smtClean="0">
                <a:solidFill>
                  <a:schemeClr val="accent6">
                    <a:lumMod val="60000"/>
                    <a:lumOff val="40000"/>
                  </a:schemeClr>
                </a:solidFill>
                <a:latin typeface="Century Gothic" panose="020B0502020202020204" pitchFamily="34" charset="0"/>
                <a:cs typeface="Times New Roman" panose="02020603050405020304" pitchFamily="18" charset="0"/>
              </a:rPr>
              <a:t>Reiterate the request and total dollar value or details of the call</a:t>
            </a:r>
          </a:p>
          <a:p>
            <a:pPr marL="342900" indent="-342900">
              <a:buFont typeface="Wingdings" panose="05000000000000000000" pitchFamily="2" charset="2"/>
              <a:buChar char="v"/>
            </a:pPr>
            <a:endParaRPr lang="en-US" sz="2400" b="1" dirty="0" smtClean="0">
              <a:solidFill>
                <a:schemeClr val="accent6">
                  <a:lumMod val="60000"/>
                  <a:lumOff val="40000"/>
                </a:schemeClr>
              </a:solidFill>
              <a:latin typeface="Century Gothic" panose="020B0502020202020204" pitchFamily="34" charset="0"/>
              <a:cs typeface="Times New Roman" panose="02020603050405020304" pitchFamily="18" charset="0"/>
            </a:endParaRPr>
          </a:p>
          <a:p>
            <a:pPr marL="342900" indent="-342900">
              <a:buFont typeface="Wingdings" panose="05000000000000000000" pitchFamily="2" charset="2"/>
              <a:buChar char="v"/>
            </a:pPr>
            <a:r>
              <a:rPr lang="en-US" sz="2400" b="1" dirty="0">
                <a:solidFill>
                  <a:schemeClr val="accent6">
                    <a:lumMod val="60000"/>
                    <a:lumOff val="40000"/>
                  </a:schemeClr>
                </a:solidFill>
                <a:latin typeface="Century Gothic" panose="020B0502020202020204" pitchFamily="34" charset="0"/>
                <a:cs typeface="Times New Roman" panose="02020603050405020304" pitchFamily="18" charset="0"/>
              </a:rPr>
              <a:t>Ask if you can assist them in any other </a:t>
            </a:r>
            <a:r>
              <a:rPr lang="en-US" sz="2400" b="1" dirty="0" smtClean="0">
                <a:solidFill>
                  <a:schemeClr val="accent6">
                    <a:lumMod val="60000"/>
                    <a:lumOff val="40000"/>
                  </a:schemeClr>
                </a:solidFill>
                <a:latin typeface="Century Gothic" panose="020B0502020202020204" pitchFamily="34" charset="0"/>
                <a:cs typeface="Times New Roman" panose="02020603050405020304" pitchFamily="18" charset="0"/>
              </a:rPr>
              <a:t>way</a:t>
            </a:r>
          </a:p>
          <a:p>
            <a:pPr marL="342900" indent="-342900">
              <a:buFont typeface="Wingdings" panose="05000000000000000000" pitchFamily="2" charset="2"/>
              <a:buChar char="v"/>
            </a:pPr>
            <a:endParaRPr lang="en-US" sz="2400" b="1" dirty="0">
              <a:solidFill>
                <a:schemeClr val="accent6">
                  <a:lumMod val="60000"/>
                  <a:lumOff val="40000"/>
                </a:schemeClr>
              </a:solidFill>
              <a:latin typeface="Century Gothic" panose="020B0502020202020204" pitchFamily="34" charset="0"/>
              <a:cs typeface="Times New Roman" panose="02020603050405020304" pitchFamily="18" charset="0"/>
            </a:endParaRPr>
          </a:p>
          <a:p>
            <a:pPr marL="342900" indent="-342900">
              <a:buFont typeface="Wingdings" panose="05000000000000000000" pitchFamily="2" charset="2"/>
              <a:buChar char="v"/>
            </a:pPr>
            <a:r>
              <a:rPr lang="en-US" sz="2400" b="1" dirty="0" smtClean="0">
                <a:solidFill>
                  <a:schemeClr val="accent6">
                    <a:lumMod val="60000"/>
                    <a:lumOff val="40000"/>
                  </a:schemeClr>
                </a:solidFill>
                <a:latin typeface="Century Gothic" panose="020B0502020202020204" pitchFamily="34" charset="0"/>
                <a:cs typeface="Times New Roman" panose="02020603050405020304" pitchFamily="18" charset="0"/>
              </a:rPr>
              <a:t>Thank the customer for their call and for their business</a:t>
            </a:r>
          </a:p>
          <a:p>
            <a:pPr marL="342900" indent="-342900">
              <a:buFont typeface="Wingdings" panose="05000000000000000000" pitchFamily="2" charset="2"/>
              <a:buChar char="v"/>
            </a:pPr>
            <a:endParaRPr lang="en-US" sz="2400" b="1" dirty="0" smtClean="0">
              <a:solidFill>
                <a:schemeClr val="accent6">
                  <a:lumMod val="60000"/>
                  <a:lumOff val="40000"/>
                </a:schemeClr>
              </a:solidFill>
              <a:latin typeface="Century Gothic" panose="020B0502020202020204" pitchFamily="34" charset="0"/>
              <a:cs typeface="Times New Roman" panose="02020603050405020304" pitchFamily="18" charset="0"/>
            </a:endParaRPr>
          </a:p>
          <a:p>
            <a:pPr marL="342900" indent="-342900">
              <a:buFont typeface="Wingdings" panose="05000000000000000000" pitchFamily="2" charset="2"/>
              <a:buChar char="v"/>
            </a:pPr>
            <a:r>
              <a:rPr lang="en-US" sz="2400" b="1" dirty="0" smtClean="0">
                <a:solidFill>
                  <a:schemeClr val="accent6">
                    <a:lumMod val="60000"/>
                    <a:lumOff val="40000"/>
                  </a:schemeClr>
                </a:solidFill>
                <a:latin typeface="Century Gothic" panose="020B0502020202020204" pitchFamily="34" charset="0"/>
                <a:cs typeface="Times New Roman" panose="02020603050405020304" pitchFamily="18" charset="0"/>
              </a:rPr>
              <a:t>Remind them they can call you for anything</a:t>
            </a:r>
          </a:p>
          <a:p>
            <a:pPr marL="342900" indent="-342900">
              <a:buFont typeface="Wingdings" panose="05000000000000000000" pitchFamily="2" charset="2"/>
              <a:buChar char="v"/>
            </a:pPr>
            <a:endParaRPr lang="en-US" sz="2400" b="1" dirty="0" smtClean="0">
              <a:solidFill>
                <a:schemeClr val="accent6">
                  <a:lumMod val="60000"/>
                  <a:lumOff val="40000"/>
                </a:schemeClr>
              </a:solidFill>
              <a:latin typeface="Century Gothic" panose="020B0502020202020204" pitchFamily="34" charset="0"/>
              <a:cs typeface="Times New Roman" panose="02020603050405020304" pitchFamily="18" charset="0"/>
            </a:endParaRPr>
          </a:p>
          <a:p>
            <a:pPr marL="342900" indent="-342900">
              <a:buFont typeface="Wingdings" panose="05000000000000000000" pitchFamily="2" charset="2"/>
              <a:buChar char="v"/>
            </a:pPr>
            <a:r>
              <a:rPr lang="en-US" sz="2400" b="1" dirty="0" smtClean="0">
                <a:solidFill>
                  <a:schemeClr val="accent6">
                    <a:lumMod val="60000"/>
                    <a:lumOff val="40000"/>
                  </a:schemeClr>
                </a:solidFill>
                <a:latin typeface="Century Gothic" panose="020B0502020202020204" pitchFamily="34" charset="0"/>
                <a:cs typeface="Times New Roman" panose="02020603050405020304" pitchFamily="18" charset="0"/>
              </a:rPr>
              <a:t>Be sure to follow up with anything you promised to send or share</a:t>
            </a:r>
          </a:p>
          <a:p>
            <a:endParaRPr lang="en-US" dirty="0"/>
          </a:p>
        </p:txBody>
      </p:sp>
    </p:spTree>
    <p:extLst>
      <p:ext uri="{BB962C8B-B14F-4D97-AF65-F5344CB8AC3E}">
        <p14:creationId xmlns:p14="http://schemas.microsoft.com/office/powerpoint/2010/main" val="230408322"/>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54146" y="1167014"/>
            <a:ext cx="6586068" cy="5027724"/>
          </a:xfrm>
          <a:prstGeom prst="rect">
            <a:avLst/>
          </a:prstGeom>
        </p:spPr>
      </p:pic>
    </p:spTree>
    <p:extLst>
      <p:ext uri="{BB962C8B-B14F-4D97-AF65-F5344CB8AC3E}">
        <p14:creationId xmlns:p14="http://schemas.microsoft.com/office/powerpoint/2010/main" val="206404264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p.yimg.com/ib/th?id=HN.608009667004073256&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500" y="278969"/>
            <a:ext cx="2857500" cy="19034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p.yimg.com/ib/th?id=HN.608003220253705469&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902" y="2476690"/>
            <a:ext cx="3300547" cy="17696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07390" y="1091055"/>
            <a:ext cx="6946118" cy="707886"/>
          </a:xfrm>
          <a:prstGeom prst="rect">
            <a:avLst/>
          </a:prstGeom>
        </p:spPr>
        <p:txBody>
          <a:bodyPr wrap="square">
            <a:spAutoFit/>
          </a:bodyPr>
          <a:lstStyle/>
          <a:p>
            <a:r>
              <a:rPr lang="en-US" sz="2000" b="1" dirty="0">
                <a:solidFill>
                  <a:schemeClr val="accent3">
                    <a:lumMod val="60000"/>
                    <a:lumOff val="40000"/>
                  </a:schemeClr>
                </a:solidFill>
              </a:rPr>
              <a:t>Reducing your customer defection rate by 5% can increase your profitability by 25 to 125%.</a:t>
            </a:r>
          </a:p>
        </p:txBody>
      </p:sp>
      <p:sp>
        <p:nvSpPr>
          <p:cNvPr id="3" name="Rectangle 5"/>
          <p:cNvSpPr>
            <a:spLocks noChangeArrowheads="1"/>
          </p:cNvSpPr>
          <p:nvPr/>
        </p:nvSpPr>
        <p:spPr bwMode="auto">
          <a:xfrm>
            <a:off x="1394848" y="5813288"/>
            <a:ext cx="921277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000" b="1" i="0" u="none" strike="noStrike" cap="none" normalizeH="0" baseline="0" dirty="0" smtClean="0">
                <a:ln>
                  <a:noFill/>
                </a:ln>
                <a:solidFill>
                  <a:schemeClr val="accent6">
                    <a:lumMod val="60000"/>
                    <a:lumOff val="40000"/>
                  </a:schemeClr>
                </a:solidFill>
                <a:effectLst/>
              </a:rPr>
              <a:t>When purchasing online, 71% of visitors expect help within five minutes</a:t>
            </a:r>
            <a:r>
              <a:rPr kumimoji="0" lang="en-US" altLang="en-US" sz="1800" b="0" i="0" u="none" strike="noStrike" cap="none" normalizeH="0" baseline="0" dirty="0" smtClean="0">
                <a:ln>
                  <a:noFill/>
                </a:ln>
                <a:solidFill>
                  <a:schemeClr val="tx1"/>
                </a:solidFill>
                <a:effectLst/>
                <a:latin typeface="Arial" panose="020B0604020202020204" pitchFamily="34" charset="0"/>
              </a:rPr>
              <a:t>. </a:t>
            </a:r>
          </a:p>
        </p:txBody>
      </p:sp>
      <p:sp>
        <p:nvSpPr>
          <p:cNvPr id="4" name="Rectangle 3"/>
          <p:cNvSpPr/>
          <p:nvPr/>
        </p:nvSpPr>
        <p:spPr>
          <a:xfrm>
            <a:off x="4905508" y="2544443"/>
            <a:ext cx="6096000" cy="1015663"/>
          </a:xfrm>
          <a:prstGeom prst="rect">
            <a:avLst/>
          </a:prstGeom>
        </p:spPr>
        <p:txBody>
          <a:bodyPr>
            <a:spAutoFit/>
          </a:bodyPr>
          <a:lstStyle/>
          <a:p>
            <a:r>
              <a:rPr lang="en-US" sz="2000" b="1" dirty="0">
                <a:solidFill>
                  <a:schemeClr val="accent4">
                    <a:lumMod val="60000"/>
                    <a:lumOff val="40000"/>
                  </a:schemeClr>
                </a:solidFill>
              </a:rPr>
              <a:t>By 2020, customer experience will overtake price and product as the key brand differentiator.</a:t>
            </a:r>
          </a:p>
        </p:txBody>
      </p:sp>
      <p:pic>
        <p:nvPicPr>
          <p:cNvPr id="1031" name="Picture 7" descr="https://sp.yimg.com/ib/th?id=HN.608009465147032331&amp;pid=15.1&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2802" y="3505901"/>
            <a:ext cx="2857500"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6095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883402" y="474204"/>
            <a:ext cx="9825925" cy="6035084"/>
          </a:xfrm>
          <a:prstGeom prst="rect">
            <a:avLst/>
          </a:prstGeom>
        </p:spPr>
      </p:pic>
    </p:spTree>
    <p:extLst>
      <p:ext uri="{BB962C8B-B14F-4D97-AF65-F5344CB8AC3E}">
        <p14:creationId xmlns:p14="http://schemas.microsoft.com/office/powerpoint/2010/main" val="183173469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624016573"/>
              </p:ext>
            </p:extLst>
          </p:nvPr>
        </p:nvGraphicFramePr>
        <p:xfrm>
          <a:off x="3419795" y="2338365"/>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8368158" y="264517"/>
            <a:ext cx="2143125" cy="1476375"/>
          </a:xfrm>
          <a:prstGeom prst="rect">
            <a:avLst/>
          </a:prstGeom>
        </p:spPr>
      </p:pic>
      <p:pic>
        <p:nvPicPr>
          <p:cNvPr id="6" name="Picture 5"/>
          <p:cNvPicPr>
            <a:picLocks noChangeAspect="1"/>
          </p:cNvPicPr>
          <p:nvPr/>
        </p:nvPicPr>
        <p:blipFill>
          <a:blip r:embed="rId8"/>
          <a:stretch>
            <a:fillRect/>
          </a:stretch>
        </p:blipFill>
        <p:spPr>
          <a:xfrm>
            <a:off x="1957708" y="264517"/>
            <a:ext cx="2924175" cy="800100"/>
          </a:xfrm>
          <a:prstGeom prst="rect">
            <a:avLst/>
          </a:prstGeom>
        </p:spPr>
      </p:pic>
      <p:pic>
        <p:nvPicPr>
          <p:cNvPr id="7" name="Picture 6"/>
          <p:cNvPicPr>
            <a:picLocks noChangeAspect="1"/>
          </p:cNvPicPr>
          <p:nvPr/>
        </p:nvPicPr>
        <p:blipFill>
          <a:blip r:embed="rId9"/>
          <a:stretch>
            <a:fillRect/>
          </a:stretch>
        </p:blipFill>
        <p:spPr>
          <a:xfrm>
            <a:off x="5545719" y="264517"/>
            <a:ext cx="1562100" cy="1952625"/>
          </a:xfrm>
          <a:prstGeom prst="rect">
            <a:avLst/>
          </a:prstGeom>
        </p:spPr>
      </p:pic>
    </p:spTree>
    <p:extLst>
      <p:ext uri="{BB962C8B-B14F-4D97-AF65-F5344CB8AC3E}">
        <p14:creationId xmlns:p14="http://schemas.microsoft.com/office/powerpoint/2010/main" val="37889886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p:cNvSpPr txBox="1">
            <a:spLocks/>
          </p:cNvSpPr>
          <p:nvPr/>
        </p:nvSpPr>
        <p:spPr>
          <a:xfrm>
            <a:off x="2797963" y="1507112"/>
            <a:ext cx="6981468" cy="27084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endParaRPr lang="en-US" dirty="0" smtClean="0"/>
          </a:p>
          <a:p>
            <a:r>
              <a:rPr lang="en-US" b="1" dirty="0" smtClean="0"/>
              <a:t>40,000 Users including include:</a:t>
            </a:r>
            <a:br>
              <a:rPr lang="en-US" b="1" dirty="0" smtClean="0"/>
            </a:br>
            <a:r>
              <a:rPr lang="en-US" dirty="0" smtClean="0"/>
              <a:t>*LERN   *Vodafone   *Shopify    *Groupon</a:t>
            </a:r>
            <a:endParaRPr lang="en-US" dirty="0"/>
          </a:p>
        </p:txBody>
      </p:sp>
      <p:pic>
        <p:nvPicPr>
          <p:cNvPr id="8" name="Picture 7"/>
          <p:cNvPicPr/>
          <p:nvPr/>
        </p:nvPicPr>
        <p:blipFill>
          <a:blip r:embed="rId2"/>
          <a:stretch>
            <a:fillRect/>
          </a:stretch>
        </p:blipFill>
        <p:spPr>
          <a:xfrm>
            <a:off x="3122154" y="4406696"/>
            <a:ext cx="6951743" cy="2288572"/>
          </a:xfrm>
          <a:prstGeom prst="rect">
            <a:avLst/>
          </a:prstGeom>
        </p:spPr>
      </p:pic>
      <p:sp>
        <p:nvSpPr>
          <p:cNvPr id="9" name="Rectangle 8"/>
          <p:cNvSpPr/>
          <p:nvPr/>
        </p:nvSpPr>
        <p:spPr>
          <a:xfrm>
            <a:off x="3096916" y="2770811"/>
            <a:ext cx="6293032" cy="1277786"/>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nSpc>
                <a:spcPct val="107000"/>
              </a:lnSpc>
              <a:spcAft>
                <a:spcPts val="800"/>
              </a:spcAft>
            </a:pPr>
            <a:r>
              <a:rPr lang="en-US"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Allows users to track and share tickets</a:t>
            </a:r>
            <a:br>
              <a:rPr lang="en-US"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br>
            <a:r>
              <a:rPr lang="en-US"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Create a FAQ site on your public page</a:t>
            </a:r>
            <a:br>
              <a:rPr lang="en-US"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br>
            <a:r>
              <a:rPr lang="en-US"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Created follow-up tickets</a:t>
            </a:r>
            <a:br>
              <a:rPr lang="en-US"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br>
            <a:r>
              <a:rPr lang="en-US"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Track customer satisfaction and staff benchmarks</a:t>
            </a:r>
            <a:endParaRPr lang="en-US"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0" name="Title 3"/>
          <p:cNvSpPr txBox="1">
            <a:spLocks/>
          </p:cNvSpPr>
          <p:nvPr/>
        </p:nvSpPr>
        <p:spPr>
          <a:xfrm>
            <a:off x="2797963" y="226222"/>
            <a:ext cx="7275935" cy="1280890"/>
          </a:xfrm>
          <a:prstGeom prst="rect">
            <a:avLst/>
          </a:prstGeom>
        </p:spPr>
        <p:txBody>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dirty="0" smtClean="0"/>
              <a:t>- </a:t>
            </a:r>
            <a:r>
              <a:rPr lang="en-US" b="1" dirty="0" err="1" smtClean="0"/>
              <a:t>ZenDesk</a:t>
            </a:r>
            <a:r>
              <a:rPr lang="en-US" dirty="0" smtClean="0"/>
              <a:t> - http://www.zendesk.com/</a:t>
            </a:r>
            <a:endParaRPr lang="en-US" dirty="0"/>
          </a:p>
        </p:txBody>
      </p:sp>
    </p:spTree>
    <p:extLst>
      <p:ext uri="{BB962C8B-B14F-4D97-AF65-F5344CB8AC3E}">
        <p14:creationId xmlns:p14="http://schemas.microsoft.com/office/powerpoint/2010/main" val="1512863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1160" y="627213"/>
            <a:ext cx="8610600" cy="1293028"/>
          </a:xfrm>
        </p:spPr>
        <p:style>
          <a:lnRef idx="1">
            <a:schemeClr val="accent2"/>
          </a:lnRef>
          <a:fillRef idx="2">
            <a:schemeClr val="accent2"/>
          </a:fillRef>
          <a:effectRef idx="1">
            <a:schemeClr val="accent2"/>
          </a:effectRef>
          <a:fontRef idx="minor">
            <a:schemeClr val="dk1"/>
          </a:fontRef>
        </p:style>
        <p:txBody>
          <a:bodyPr/>
          <a:lstStyle/>
          <a:p>
            <a:pPr algn="ctr"/>
            <a:r>
              <a:rPr lang="en-US" b="1" dirty="0" smtClean="0"/>
              <a:t>Discussion Points:</a:t>
            </a:r>
            <a:r>
              <a:rPr lang="en-US" dirty="0" smtClean="0"/>
              <a:t> </a:t>
            </a:r>
            <a:endParaRPr lang="en-US" dirty="0"/>
          </a:p>
        </p:txBody>
      </p:sp>
      <p:sp>
        <p:nvSpPr>
          <p:cNvPr id="3" name="Content Placeholder 2"/>
          <p:cNvSpPr>
            <a:spLocks noGrp="1"/>
          </p:cNvSpPr>
          <p:nvPr>
            <p:ph idx="1"/>
          </p:nvPr>
        </p:nvSpPr>
        <p:spPr>
          <a:ln>
            <a:noFill/>
          </a:ln>
          <a:effectLst>
            <a:outerShdw blurRad="184150" dist="241300" dir="11520000" sx="110000" sy="110000" algn="ctr">
              <a:srgbClr val="000000">
                <a:alpha val="18000"/>
              </a:srgbClr>
            </a:outerShdw>
          </a:effectLst>
          <a:scene3d>
            <a:camera prst="orthographicFront"/>
            <a:lightRig rig="flood" dir="t">
              <a:rot lat="0" lon="0" rev="13800000"/>
            </a:lightRig>
          </a:scene3d>
          <a:sp3d extrusionH="107950" prstMaterial="plastic">
            <a:bevelT w="82550" h="63500" prst="divot"/>
            <a:bevelB/>
          </a:sp3d>
        </p:spPr>
        <p:txBody>
          <a:bodyPr>
            <a:normAutofit fontScale="55000" lnSpcReduction="20000"/>
          </a:bodyPr>
          <a:lstStyle/>
          <a:p>
            <a:r>
              <a:rPr lang="en-US" sz="5100" b="1" dirty="0" smtClean="0">
                <a:solidFill>
                  <a:schemeClr val="bg2">
                    <a:lumMod val="40000"/>
                    <a:lumOff val="60000"/>
                  </a:schemeClr>
                </a:solidFill>
              </a:rPr>
              <a:t>The importance of customer service</a:t>
            </a:r>
          </a:p>
          <a:p>
            <a:r>
              <a:rPr lang="en-US" sz="5100" b="1" dirty="0" smtClean="0">
                <a:solidFill>
                  <a:schemeClr val="bg2">
                    <a:lumMod val="40000"/>
                    <a:lumOff val="60000"/>
                  </a:schemeClr>
                </a:solidFill>
              </a:rPr>
              <a:t>5 ways to create customer service culture</a:t>
            </a:r>
          </a:p>
          <a:p>
            <a:r>
              <a:rPr lang="en-US" sz="5100" b="1" dirty="0" smtClean="0">
                <a:solidFill>
                  <a:schemeClr val="bg2">
                    <a:lumMod val="40000"/>
                    <a:lumOff val="60000"/>
                  </a:schemeClr>
                </a:solidFill>
              </a:rPr>
              <a:t>Frontline staff job description and duties</a:t>
            </a:r>
          </a:p>
          <a:p>
            <a:r>
              <a:rPr lang="en-US" sz="5100" b="1" dirty="0" smtClean="0">
                <a:solidFill>
                  <a:schemeClr val="bg2">
                    <a:lumMod val="40000"/>
                    <a:lumOff val="60000"/>
                  </a:schemeClr>
                </a:solidFill>
              </a:rPr>
              <a:t>Call Greeting</a:t>
            </a:r>
          </a:p>
          <a:p>
            <a:r>
              <a:rPr lang="en-US" sz="5100" b="1" dirty="0" smtClean="0">
                <a:solidFill>
                  <a:schemeClr val="bg2">
                    <a:lumMod val="40000"/>
                    <a:lumOff val="60000"/>
                  </a:schemeClr>
                </a:solidFill>
              </a:rPr>
              <a:t>Customer contact walk-through</a:t>
            </a:r>
          </a:p>
          <a:p>
            <a:r>
              <a:rPr lang="en-US" sz="5100" b="1" dirty="0" smtClean="0">
                <a:solidFill>
                  <a:schemeClr val="bg2">
                    <a:lumMod val="40000"/>
                    <a:lumOff val="60000"/>
                  </a:schemeClr>
                </a:solidFill>
              </a:rPr>
              <a:t>Online customer service and tools</a:t>
            </a:r>
          </a:p>
          <a:p>
            <a:r>
              <a:rPr lang="en-US" sz="5100" b="1" dirty="0" smtClean="0">
                <a:solidFill>
                  <a:schemeClr val="bg2">
                    <a:lumMod val="40000"/>
                    <a:lumOff val="60000"/>
                  </a:schemeClr>
                </a:solidFill>
              </a:rPr>
              <a:t>Other customer service software</a:t>
            </a:r>
          </a:p>
          <a:p>
            <a:r>
              <a:rPr lang="en-US" sz="5100" b="1" dirty="0" smtClean="0">
                <a:solidFill>
                  <a:schemeClr val="bg2">
                    <a:lumMod val="40000"/>
                    <a:lumOff val="60000"/>
                  </a:schemeClr>
                </a:solidFill>
              </a:rPr>
              <a:t>Warp up and Resources</a:t>
            </a:r>
          </a:p>
          <a:p>
            <a:endParaRPr lang="en-US" b="1" dirty="0"/>
          </a:p>
          <a:p>
            <a:pPr marL="0" indent="0">
              <a:buNone/>
            </a:pPr>
            <a:r>
              <a:rPr lang="en-US" dirty="0" smtClean="0"/>
              <a:t/>
            </a:r>
            <a:br>
              <a:rPr lang="en-US" dirty="0" smtClean="0"/>
            </a:br>
            <a:endParaRPr lang="en-US" dirty="0"/>
          </a:p>
        </p:txBody>
      </p:sp>
      <p:pic>
        <p:nvPicPr>
          <p:cNvPr id="6" name="Picture 5"/>
          <p:cNvPicPr>
            <a:picLocks noChangeAspect="1"/>
          </p:cNvPicPr>
          <p:nvPr/>
        </p:nvPicPr>
        <p:blipFill>
          <a:blip r:embed="rId2"/>
          <a:stretch>
            <a:fillRect/>
          </a:stretch>
        </p:blipFill>
        <p:spPr>
          <a:xfrm>
            <a:off x="9783981" y="4206622"/>
            <a:ext cx="2286198" cy="2469094"/>
          </a:xfrm>
          <a:prstGeom prst="rect">
            <a:avLst/>
          </a:prstGeom>
        </p:spPr>
      </p:pic>
    </p:spTree>
    <p:extLst>
      <p:ext uri="{BB962C8B-B14F-4D97-AF65-F5344CB8AC3E}">
        <p14:creationId xmlns:p14="http://schemas.microsoft.com/office/powerpoint/2010/main" val="404783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descr="https://encrypted-tbn2.gstatic.com/images?q=tbn:ANd9GcTrQI17u6VTCOxlSihSpyKPi2ho80lkQ-uk_TuiQkkqIaxqWpw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873" y="189184"/>
            <a:ext cx="8314505" cy="184937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2" y="2154962"/>
            <a:ext cx="9910093" cy="4663440"/>
          </a:xfrm>
          <a:prstGeom prst="rect">
            <a:avLst/>
          </a:prstGeom>
        </p:spPr>
      </p:pic>
    </p:spTree>
    <p:extLst>
      <p:ext uri="{BB962C8B-B14F-4D97-AF65-F5344CB8AC3E}">
        <p14:creationId xmlns:p14="http://schemas.microsoft.com/office/powerpoint/2010/main" val="259326710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2414" y="700087"/>
            <a:ext cx="10184524" cy="5732244"/>
          </a:xfrm>
          <a:prstGeom prst="rect">
            <a:avLst/>
          </a:prstGeom>
        </p:spPr>
      </p:pic>
    </p:spTree>
    <p:extLst>
      <p:ext uri="{BB962C8B-B14F-4D97-AF65-F5344CB8AC3E}">
        <p14:creationId xmlns:p14="http://schemas.microsoft.com/office/powerpoint/2010/main" val="1019747575"/>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01310" y="544187"/>
            <a:ext cx="8481849" cy="5940088"/>
          </a:xfrm>
          <a:prstGeom prst="rect">
            <a:avLst/>
          </a:prstGeom>
        </p:spPr>
        <p:txBody>
          <a:bodyPr wrap="square">
            <a:spAutoFit/>
          </a:bodyPr>
          <a:lstStyle/>
          <a:p>
            <a:r>
              <a:rPr lang="en-US" sz="2000" dirty="0">
                <a:solidFill>
                  <a:schemeClr val="accent2">
                    <a:lumMod val="20000"/>
                    <a:lumOff val="80000"/>
                  </a:schemeClr>
                </a:solidFill>
              </a:rPr>
              <a:t>Hi, {{</a:t>
            </a:r>
            <a:r>
              <a:rPr lang="en-US" sz="2000" dirty="0" err="1">
                <a:solidFill>
                  <a:schemeClr val="accent2">
                    <a:lumMod val="20000"/>
                    <a:lumOff val="80000"/>
                  </a:schemeClr>
                </a:solidFill>
              </a:rPr>
              <a:t>ticket.requester.first_name</a:t>
            </a:r>
            <a:r>
              <a:rPr lang="en-US" sz="2000" dirty="0">
                <a:solidFill>
                  <a:schemeClr val="accent2">
                    <a:lumMod val="20000"/>
                    <a:lumOff val="80000"/>
                  </a:schemeClr>
                </a:solidFill>
              </a:rPr>
              <a:t>}}.</a:t>
            </a:r>
          </a:p>
          <a:p>
            <a:r>
              <a:rPr lang="en-US" sz="2000" dirty="0">
                <a:solidFill>
                  <a:schemeClr val="accent2">
                    <a:lumMod val="20000"/>
                    <a:lumOff val="80000"/>
                  </a:schemeClr>
                </a:solidFill>
              </a:rPr>
              <a:t> </a:t>
            </a:r>
          </a:p>
          <a:p>
            <a:r>
              <a:rPr lang="en-US" sz="2000" dirty="0">
                <a:solidFill>
                  <a:schemeClr val="accent2">
                    <a:lumMod val="20000"/>
                    <a:lumOff val="80000"/>
                  </a:schemeClr>
                </a:solidFill>
              </a:rPr>
              <a:t>Thank you so much for email and interest in the LERN Certified Online Instructor program. This program is made up of three online courses and you will find the dates for all three courses for 2015 listed below. The cost of the program is $795 and this includes all books, shipping, courses, exam, etc. There are no additional costs. </a:t>
            </a:r>
          </a:p>
          <a:p>
            <a:r>
              <a:rPr lang="en-US" sz="2000" dirty="0">
                <a:solidFill>
                  <a:schemeClr val="accent2">
                    <a:lumMod val="20000"/>
                    <a:lumOff val="80000"/>
                  </a:schemeClr>
                </a:solidFill>
              </a:rPr>
              <a:t> </a:t>
            </a:r>
          </a:p>
          <a:p>
            <a:r>
              <a:rPr lang="en-US" sz="2000" dirty="0">
                <a:solidFill>
                  <a:schemeClr val="accent2">
                    <a:lumMod val="20000"/>
                    <a:lumOff val="80000"/>
                  </a:schemeClr>
                </a:solidFill>
              </a:rPr>
              <a:t>Included please find the three steps to be completed in addition to the online courses to complete this program. The one-week courses require approximately 15 hours of seat time to complete. All three courses are also available for one graduate credit through University of South Dakota. LERN and USD have a joint master’s degree in Arts and Education but COI registrants can acquire graduate credit for these courses without being enrolled in the master’s program. </a:t>
            </a:r>
          </a:p>
          <a:p>
            <a:r>
              <a:rPr lang="en-US" sz="2000" dirty="0">
                <a:solidFill>
                  <a:schemeClr val="accent2">
                    <a:lumMod val="20000"/>
                    <a:lumOff val="80000"/>
                  </a:schemeClr>
                </a:solidFill>
              </a:rPr>
              <a:t> </a:t>
            </a:r>
          </a:p>
          <a:p>
            <a:r>
              <a:rPr lang="en-US" sz="2000" dirty="0">
                <a:solidFill>
                  <a:schemeClr val="accent2">
                    <a:lumMod val="20000"/>
                    <a:lumOff val="80000"/>
                  </a:schemeClr>
                </a:solidFill>
              </a:rPr>
              <a:t> If you have any questions at all, please do not hesitate to email or call me and thank you so much!</a:t>
            </a:r>
          </a:p>
        </p:txBody>
      </p:sp>
    </p:spTree>
    <p:extLst>
      <p:ext uri="{BB962C8B-B14F-4D97-AF65-F5344CB8AC3E}">
        <p14:creationId xmlns:p14="http://schemas.microsoft.com/office/powerpoint/2010/main" val="635188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00070" y="501283"/>
            <a:ext cx="8604715" cy="1201393"/>
          </a:xfrm>
          <a:prstGeom prst="rect">
            <a:avLst/>
          </a:prstGeom>
          <a:ln/>
        </p:spPr>
        <p:style>
          <a:lnRef idx="1">
            <a:schemeClr val="accent6"/>
          </a:lnRef>
          <a:fillRef idx="2">
            <a:schemeClr val="accent6"/>
          </a:fillRef>
          <a:effectRef idx="1">
            <a:schemeClr val="accent6"/>
          </a:effectRef>
          <a:fontRef idx="minor">
            <a:schemeClr val="dk1"/>
          </a:fontRef>
        </p:style>
        <p:txBody>
          <a:bodyPr>
            <a:normAutofit fontScale="975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b="1" dirty="0" smtClean="0">
                <a:solidFill>
                  <a:schemeClr val="bg1"/>
                </a:solidFill>
              </a:rPr>
              <a:t>Project Management Software Companies</a:t>
            </a:r>
            <a:endParaRPr lang="en-US" b="1" dirty="0">
              <a:solidFill>
                <a:schemeClr val="bg1"/>
              </a:solidFill>
            </a:endParaRPr>
          </a:p>
        </p:txBody>
      </p:sp>
      <p:sp>
        <p:nvSpPr>
          <p:cNvPr id="3" name="Text Placeholder 3"/>
          <p:cNvSpPr txBox="1">
            <a:spLocks/>
          </p:cNvSpPr>
          <p:nvPr/>
        </p:nvSpPr>
        <p:spPr>
          <a:xfrm>
            <a:off x="1213945" y="2001571"/>
            <a:ext cx="10562896" cy="45726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sz="2000" b="1" dirty="0" err="1"/>
              <a:t>DropBox</a:t>
            </a:r>
            <a:r>
              <a:rPr lang="en-US" sz="2000" dirty="0"/>
              <a:t> – </a:t>
            </a:r>
            <a:r>
              <a:rPr lang="en-US" sz="2000" dirty="0">
                <a:solidFill>
                  <a:srgbClr val="0070C0"/>
                </a:solidFill>
                <a:hlinkClick r:id="rId2"/>
              </a:rPr>
              <a:t>https://www.dropbox.com/business/features</a:t>
            </a:r>
            <a:endParaRPr lang="en-US" sz="2000" b="1" dirty="0" smtClean="0"/>
          </a:p>
          <a:p>
            <a:r>
              <a:rPr lang="en-US" sz="2000" b="1" dirty="0" err="1" smtClean="0"/>
              <a:t>Sciforma</a:t>
            </a:r>
            <a:r>
              <a:rPr lang="en-US" sz="2000" dirty="0" smtClean="0"/>
              <a:t> - </a:t>
            </a:r>
            <a:r>
              <a:rPr lang="en-US" sz="2000" dirty="0" smtClean="0">
                <a:hlinkClick r:id="rId3"/>
              </a:rPr>
              <a:t>http://www.sciforma.com/</a:t>
            </a:r>
            <a:endParaRPr lang="en-US" sz="2000" dirty="0" smtClean="0"/>
          </a:p>
          <a:p>
            <a:r>
              <a:rPr lang="en-US" sz="2000" b="1" dirty="0" err="1" smtClean="0"/>
              <a:t>aceProject</a:t>
            </a:r>
            <a:r>
              <a:rPr lang="en-US" sz="2000" dirty="0" smtClean="0"/>
              <a:t> - </a:t>
            </a:r>
            <a:r>
              <a:rPr lang="en-US" sz="2000" dirty="0" smtClean="0">
                <a:hlinkClick r:id="rId4"/>
              </a:rPr>
              <a:t>http://www.aceproject.com/?aw=3137284</a:t>
            </a:r>
            <a:r>
              <a:rPr lang="en-US" sz="2000" dirty="0" smtClean="0"/>
              <a:t>  </a:t>
            </a:r>
          </a:p>
          <a:p>
            <a:r>
              <a:rPr lang="en-US" sz="2000" b="1" dirty="0" err="1" smtClean="0"/>
              <a:t>Comindware</a:t>
            </a:r>
            <a:r>
              <a:rPr lang="en-US" sz="2000" b="1" dirty="0" smtClean="0"/>
              <a:t> Project </a:t>
            </a:r>
            <a:r>
              <a:rPr lang="en-US" sz="2000" dirty="0" smtClean="0"/>
              <a:t>- </a:t>
            </a:r>
            <a:r>
              <a:rPr lang="en-US" sz="2000" dirty="0" smtClean="0">
                <a:hlinkClick r:id="rId5"/>
              </a:rPr>
              <a:t>http://comindware.com/</a:t>
            </a:r>
            <a:endParaRPr lang="en-US" sz="2000" dirty="0" smtClean="0"/>
          </a:p>
          <a:p>
            <a:r>
              <a:rPr lang="en-US" sz="2000" b="1" dirty="0" err="1" smtClean="0"/>
              <a:t>Tenrox</a:t>
            </a:r>
            <a:r>
              <a:rPr lang="en-US" sz="2000" dirty="0" smtClean="0"/>
              <a:t> </a:t>
            </a:r>
            <a:r>
              <a:rPr lang="en-US" sz="2000" dirty="0"/>
              <a:t>- </a:t>
            </a:r>
            <a:r>
              <a:rPr lang="en-US" sz="2000" dirty="0">
                <a:hlinkClick r:id="rId6"/>
              </a:rPr>
              <a:t>http://</a:t>
            </a:r>
            <a:r>
              <a:rPr lang="en-US" sz="2000" dirty="0" smtClean="0">
                <a:hlinkClick r:id="rId6"/>
              </a:rPr>
              <a:t>www.tenrox.com/contact</a:t>
            </a:r>
            <a:r>
              <a:rPr lang="en-US" sz="2000" dirty="0" smtClean="0"/>
              <a:t> </a:t>
            </a:r>
          </a:p>
          <a:p>
            <a:r>
              <a:rPr lang="en-US" sz="2000" b="1" dirty="0" err="1" smtClean="0"/>
              <a:t>ResourceGuru</a:t>
            </a:r>
            <a:r>
              <a:rPr lang="en-US" sz="2000" dirty="0" smtClean="0"/>
              <a:t> - </a:t>
            </a:r>
            <a:r>
              <a:rPr lang="en-US" sz="2000" dirty="0" smtClean="0">
                <a:hlinkClick r:id="rId7"/>
              </a:rPr>
              <a:t>http://resourceguruapp.com/resource-scheduling-software</a:t>
            </a:r>
            <a:r>
              <a:rPr lang="en-US" sz="2000" dirty="0" smtClean="0"/>
              <a:t> </a:t>
            </a:r>
          </a:p>
          <a:p>
            <a:r>
              <a:rPr lang="en-US" sz="2000" b="1" dirty="0" smtClean="0"/>
              <a:t>Teamwork</a:t>
            </a:r>
            <a:r>
              <a:rPr lang="en-US" sz="2000" dirty="0" smtClean="0"/>
              <a:t> - </a:t>
            </a:r>
            <a:r>
              <a:rPr lang="en-US" sz="2000" dirty="0" smtClean="0">
                <a:hlinkClick r:id="rId8"/>
              </a:rPr>
              <a:t>https://www.teamwork.com/?ref=i_pmcom</a:t>
            </a:r>
            <a:r>
              <a:rPr lang="en-US" sz="2000" dirty="0" smtClean="0"/>
              <a:t> </a:t>
            </a:r>
          </a:p>
          <a:p>
            <a:r>
              <a:rPr lang="en-US" sz="2000" b="1" dirty="0" smtClean="0"/>
              <a:t>Projector  </a:t>
            </a:r>
            <a:r>
              <a:rPr lang="en-US" sz="2000" dirty="0" smtClean="0"/>
              <a:t>- </a:t>
            </a:r>
            <a:r>
              <a:rPr lang="en-US" sz="2000" dirty="0" smtClean="0">
                <a:hlinkClick r:id="rId9"/>
              </a:rPr>
              <a:t>http://www.projectorpsa.com/</a:t>
            </a:r>
            <a:r>
              <a:rPr lang="en-US" sz="2000" dirty="0" smtClean="0"/>
              <a:t> </a:t>
            </a:r>
          </a:p>
          <a:p>
            <a:r>
              <a:rPr lang="en-US" sz="2000" b="1" dirty="0" err="1" smtClean="0"/>
              <a:t>Soho</a:t>
            </a:r>
            <a:r>
              <a:rPr lang="en-US" sz="2000" b="1" dirty="0" smtClean="0"/>
              <a:t> Projects </a:t>
            </a:r>
            <a:r>
              <a:rPr lang="en-US" sz="2000" dirty="0" smtClean="0"/>
              <a:t>- </a:t>
            </a:r>
            <a:r>
              <a:rPr lang="en-US" sz="2000" dirty="0" smtClean="0">
                <a:hlinkClick r:id="rId10"/>
              </a:rPr>
              <a:t>https://www.zoho.com/projects/features.html</a:t>
            </a:r>
            <a:r>
              <a:rPr lang="en-US" sz="2000" dirty="0" smtClean="0"/>
              <a:t> </a:t>
            </a:r>
          </a:p>
          <a:p>
            <a:r>
              <a:rPr lang="en-US" sz="2000" b="1" dirty="0" err="1" smtClean="0"/>
              <a:t>Mavenlink</a:t>
            </a:r>
            <a:r>
              <a:rPr lang="en-US" sz="2000" dirty="0" smtClean="0"/>
              <a:t> - </a:t>
            </a:r>
            <a:r>
              <a:rPr lang="en-US" sz="2000" dirty="0" smtClean="0">
                <a:hlinkClick r:id="rId11"/>
              </a:rPr>
              <a:t>http://start.mavenlink.com/getapp-overview/?utm_source=getapp&amp;utm_medium=getapp&amp;utm_campaign=Visit%20Website</a:t>
            </a:r>
            <a:r>
              <a:rPr lang="en-US" sz="2000" dirty="0" smtClean="0"/>
              <a:t> </a:t>
            </a:r>
            <a:endParaRPr lang="en-US" sz="2000" dirty="0"/>
          </a:p>
        </p:txBody>
      </p:sp>
    </p:spTree>
    <p:extLst>
      <p:ext uri="{BB962C8B-B14F-4D97-AF65-F5344CB8AC3E}">
        <p14:creationId xmlns:p14="http://schemas.microsoft.com/office/powerpoint/2010/main" val="37930543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0842" y="512126"/>
            <a:ext cx="8610600" cy="985599"/>
          </a:xfrm>
        </p:spPr>
        <p:style>
          <a:lnRef idx="1">
            <a:schemeClr val="accent5"/>
          </a:lnRef>
          <a:fillRef idx="2">
            <a:schemeClr val="accent5"/>
          </a:fillRef>
          <a:effectRef idx="1">
            <a:schemeClr val="accent5"/>
          </a:effectRef>
          <a:fontRef idx="minor">
            <a:schemeClr val="dk1"/>
          </a:fontRef>
        </p:style>
        <p:txBody>
          <a:bodyPr/>
          <a:lstStyle/>
          <a:p>
            <a:pPr algn="ctr"/>
            <a:r>
              <a:rPr lang="en-US" b="1" dirty="0" smtClean="0"/>
              <a:t>5 ways to be the best!</a:t>
            </a:r>
            <a:endParaRPr lang="en-US" b="1" dirty="0"/>
          </a:p>
        </p:txBody>
      </p:sp>
      <p:sp>
        <p:nvSpPr>
          <p:cNvPr id="3" name="Rectangle 2"/>
          <p:cNvSpPr/>
          <p:nvPr/>
        </p:nvSpPr>
        <p:spPr>
          <a:xfrm>
            <a:off x="1592624" y="2471823"/>
            <a:ext cx="10599376" cy="3970318"/>
          </a:xfrm>
          <a:prstGeom prst="rect">
            <a:avLst/>
          </a:prstGeom>
        </p:spPr>
        <p:txBody>
          <a:bodyPr wrap="none">
            <a:spAutoFit/>
          </a:bodyPr>
          <a:lstStyle/>
          <a:p>
            <a:pPr marL="457200" indent="-457200">
              <a:buFont typeface="Wingdings" panose="05000000000000000000" pitchFamily="2" charset="2"/>
              <a:buChar char="v"/>
            </a:pPr>
            <a:r>
              <a:rPr lang="en-US" sz="2800" b="1" dirty="0">
                <a:solidFill>
                  <a:schemeClr val="accent5">
                    <a:lumMod val="75000"/>
                  </a:schemeClr>
                </a:solidFill>
                <a:ea typeface="Times New Roman" panose="02020603050405020304" pitchFamily="18" charset="0"/>
                <a:cs typeface="Times New Roman" panose="02020603050405020304" pitchFamily="18" charset="0"/>
              </a:rPr>
              <a:t>Always follow through</a:t>
            </a:r>
            <a:r>
              <a:rPr lang="en-US" sz="2800" b="1" dirty="0" smtClean="0">
                <a:solidFill>
                  <a:schemeClr val="accent5">
                    <a:lumMod val="75000"/>
                  </a:schemeClr>
                </a:solidFill>
                <a:ea typeface="Times New Roman" panose="02020603050405020304" pitchFamily="18" charset="0"/>
                <a:cs typeface="Times New Roman" panose="02020603050405020304" pitchFamily="18" charset="0"/>
              </a:rPr>
              <a:t>:</a:t>
            </a:r>
          </a:p>
          <a:p>
            <a:pPr marL="457200" indent="-457200">
              <a:buFont typeface="Wingdings" panose="05000000000000000000" pitchFamily="2" charset="2"/>
              <a:buChar char="v"/>
            </a:pPr>
            <a:endParaRPr lang="en-US" sz="2800" b="1" dirty="0" smtClean="0">
              <a:solidFill>
                <a:schemeClr val="accent5">
                  <a:lumMod val="75000"/>
                </a:schemeClr>
              </a:solidFill>
              <a:ea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v"/>
            </a:pPr>
            <a:r>
              <a:rPr lang="en-US" sz="2800" b="1" dirty="0">
                <a:solidFill>
                  <a:schemeClr val="accent5">
                    <a:lumMod val="75000"/>
                  </a:schemeClr>
                </a:solidFill>
              </a:rPr>
              <a:t>Learn about your customers and how best to serve them: </a:t>
            </a:r>
            <a:endParaRPr lang="en-US" sz="2800" b="1" dirty="0" smtClean="0">
              <a:solidFill>
                <a:schemeClr val="accent5">
                  <a:lumMod val="75000"/>
                </a:schemeClr>
              </a:solidFill>
            </a:endParaRPr>
          </a:p>
          <a:p>
            <a:pPr marL="457200" indent="-457200">
              <a:buFont typeface="Wingdings" panose="05000000000000000000" pitchFamily="2" charset="2"/>
              <a:buChar char="v"/>
            </a:pPr>
            <a:endParaRPr lang="en-US" sz="2800" b="1" dirty="0" smtClean="0">
              <a:solidFill>
                <a:schemeClr val="accent5">
                  <a:lumMod val="75000"/>
                </a:schemeClr>
              </a:solidFill>
            </a:endParaRPr>
          </a:p>
          <a:p>
            <a:pPr marL="457200" indent="-457200">
              <a:buFont typeface="Wingdings" panose="05000000000000000000" pitchFamily="2" charset="2"/>
              <a:buChar char="v"/>
            </a:pPr>
            <a:r>
              <a:rPr lang="en-US" sz="2800" b="1" dirty="0">
                <a:solidFill>
                  <a:schemeClr val="accent5">
                    <a:lumMod val="75000"/>
                  </a:schemeClr>
                </a:solidFill>
              </a:rPr>
              <a:t>Think of ways to “convenience” people: </a:t>
            </a:r>
            <a:endParaRPr lang="en-US" sz="2800" b="1" dirty="0" smtClean="0">
              <a:solidFill>
                <a:schemeClr val="accent5">
                  <a:lumMod val="75000"/>
                </a:schemeClr>
              </a:solidFill>
            </a:endParaRPr>
          </a:p>
          <a:p>
            <a:pPr marL="457200" indent="-457200">
              <a:buFont typeface="Wingdings" panose="05000000000000000000" pitchFamily="2" charset="2"/>
              <a:buChar char="v"/>
            </a:pPr>
            <a:endParaRPr lang="en-US" sz="2800" b="1" dirty="0" smtClean="0">
              <a:solidFill>
                <a:schemeClr val="accent5">
                  <a:lumMod val="75000"/>
                </a:schemeClr>
              </a:solidFill>
            </a:endParaRPr>
          </a:p>
          <a:p>
            <a:pPr marL="457200" indent="-457200">
              <a:buFont typeface="Wingdings" panose="05000000000000000000" pitchFamily="2" charset="2"/>
              <a:buChar char="v"/>
            </a:pPr>
            <a:r>
              <a:rPr lang="en-US" sz="2800" b="1" dirty="0">
                <a:solidFill>
                  <a:schemeClr val="accent5">
                    <a:lumMod val="75000"/>
                  </a:schemeClr>
                </a:solidFill>
              </a:rPr>
              <a:t>Startle them: </a:t>
            </a:r>
            <a:endParaRPr lang="en-US" sz="2800" b="1" dirty="0" smtClean="0">
              <a:solidFill>
                <a:schemeClr val="accent5">
                  <a:lumMod val="75000"/>
                </a:schemeClr>
              </a:solidFill>
            </a:endParaRPr>
          </a:p>
          <a:p>
            <a:pPr marL="457200" indent="-457200">
              <a:buFont typeface="Wingdings" panose="05000000000000000000" pitchFamily="2" charset="2"/>
              <a:buChar char="v"/>
            </a:pPr>
            <a:endParaRPr lang="en-US" sz="2800" b="1" dirty="0" smtClean="0">
              <a:solidFill>
                <a:schemeClr val="accent5">
                  <a:lumMod val="75000"/>
                </a:schemeClr>
              </a:solidFill>
            </a:endParaRPr>
          </a:p>
          <a:p>
            <a:pPr marL="457200" indent="-457200">
              <a:buFont typeface="Wingdings" panose="05000000000000000000" pitchFamily="2" charset="2"/>
              <a:buChar char="v"/>
            </a:pPr>
            <a:r>
              <a:rPr lang="en-US" sz="2800" b="1" dirty="0">
                <a:solidFill>
                  <a:schemeClr val="accent5">
                    <a:lumMod val="75000"/>
                  </a:schemeClr>
                </a:solidFill>
              </a:rPr>
              <a:t>Be more than a voice on the phone: </a:t>
            </a:r>
            <a:endParaRPr lang="en-US" sz="2800" dirty="0">
              <a:solidFill>
                <a:schemeClr val="accent5">
                  <a:lumMod val="75000"/>
                </a:schemeClr>
              </a:solidFill>
            </a:endParaRPr>
          </a:p>
        </p:txBody>
      </p:sp>
    </p:spTree>
    <p:extLst>
      <p:ext uri="{BB962C8B-B14F-4D97-AF65-F5344CB8AC3E}">
        <p14:creationId xmlns:p14="http://schemas.microsoft.com/office/powerpoint/2010/main" val="22105157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72643" y="1356200"/>
            <a:ext cx="6586068" cy="5027724"/>
          </a:xfrm>
          <a:prstGeom prst="rect">
            <a:avLst/>
          </a:prstGeom>
        </p:spPr>
      </p:pic>
      <p:sp>
        <p:nvSpPr>
          <p:cNvPr id="4" name="TextBox 3"/>
          <p:cNvSpPr txBox="1"/>
          <p:nvPr/>
        </p:nvSpPr>
        <p:spPr>
          <a:xfrm>
            <a:off x="8071945" y="1356200"/>
            <a:ext cx="3943708" cy="369332"/>
          </a:xfrm>
          <a:prstGeom prst="rect">
            <a:avLst/>
          </a:prstGeom>
          <a:noFill/>
        </p:spPr>
        <p:txBody>
          <a:bodyPr wrap="none" rtlCol="0">
            <a:spAutoFit/>
          </a:bodyPr>
          <a:lstStyle/>
          <a:p>
            <a:r>
              <a:rPr lang="en-US" b="1" dirty="0" smtClean="0"/>
              <a:t>Project management software list</a:t>
            </a:r>
            <a:endParaRPr lang="en-US" b="1" dirty="0"/>
          </a:p>
        </p:txBody>
      </p:sp>
      <p:sp>
        <p:nvSpPr>
          <p:cNvPr id="5" name="TextBox 4"/>
          <p:cNvSpPr txBox="1"/>
          <p:nvPr/>
        </p:nvSpPr>
        <p:spPr>
          <a:xfrm>
            <a:off x="8071945" y="2065283"/>
            <a:ext cx="3562194" cy="646331"/>
          </a:xfrm>
          <a:prstGeom prst="rect">
            <a:avLst/>
          </a:prstGeom>
          <a:noFill/>
        </p:spPr>
        <p:txBody>
          <a:bodyPr wrap="none" rtlCol="0">
            <a:spAutoFit/>
          </a:bodyPr>
          <a:lstStyle/>
          <a:p>
            <a:r>
              <a:rPr lang="en-US" b="1" dirty="0" smtClean="0"/>
              <a:t>Customer service in Higher Ed </a:t>
            </a:r>
          </a:p>
          <a:p>
            <a:r>
              <a:rPr lang="en-US" b="1" dirty="0" smtClean="0"/>
              <a:t>Blog/articles</a:t>
            </a:r>
            <a:endParaRPr lang="en-US" b="1" dirty="0"/>
          </a:p>
        </p:txBody>
      </p:sp>
      <p:sp>
        <p:nvSpPr>
          <p:cNvPr id="6" name="TextBox 5"/>
          <p:cNvSpPr txBox="1"/>
          <p:nvPr/>
        </p:nvSpPr>
        <p:spPr>
          <a:xfrm>
            <a:off x="8071945" y="3263462"/>
            <a:ext cx="3155031" cy="369332"/>
          </a:xfrm>
          <a:prstGeom prst="rect">
            <a:avLst/>
          </a:prstGeom>
          <a:noFill/>
        </p:spPr>
        <p:txBody>
          <a:bodyPr wrap="none" rtlCol="0">
            <a:spAutoFit/>
          </a:bodyPr>
          <a:lstStyle/>
          <a:p>
            <a:r>
              <a:rPr lang="en-US" b="1" dirty="0" smtClean="0"/>
              <a:t>Lead nurturing software list</a:t>
            </a:r>
            <a:endParaRPr lang="en-US" b="1" dirty="0"/>
          </a:p>
        </p:txBody>
      </p:sp>
      <p:sp>
        <p:nvSpPr>
          <p:cNvPr id="7" name="TextBox 6"/>
          <p:cNvSpPr txBox="1"/>
          <p:nvPr/>
        </p:nvSpPr>
        <p:spPr>
          <a:xfrm>
            <a:off x="8071945" y="4276976"/>
            <a:ext cx="3031599" cy="369332"/>
          </a:xfrm>
          <a:prstGeom prst="rect">
            <a:avLst/>
          </a:prstGeom>
          <a:noFill/>
        </p:spPr>
        <p:txBody>
          <a:bodyPr wrap="none" rtlCol="0">
            <a:spAutoFit/>
          </a:bodyPr>
          <a:lstStyle/>
          <a:p>
            <a:r>
              <a:rPr lang="en-US" b="1" dirty="0" smtClean="0"/>
              <a:t>Today’s PowerPoint Slides</a:t>
            </a:r>
            <a:endParaRPr lang="en-US" b="1" dirty="0"/>
          </a:p>
        </p:txBody>
      </p:sp>
      <p:sp>
        <p:nvSpPr>
          <p:cNvPr id="8" name="TextBox 7"/>
          <p:cNvSpPr txBox="1"/>
          <p:nvPr/>
        </p:nvSpPr>
        <p:spPr>
          <a:xfrm>
            <a:off x="8071945" y="5290490"/>
            <a:ext cx="2871299" cy="646331"/>
          </a:xfrm>
          <a:prstGeom prst="rect">
            <a:avLst/>
          </a:prstGeom>
          <a:noFill/>
        </p:spPr>
        <p:txBody>
          <a:bodyPr wrap="none" rtlCol="0">
            <a:spAutoFit/>
          </a:bodyPr>
          <a:lstStyle/>
          <a:p>
            <a:r>
              <a:rPr lang="en-US" b="1" dirty="0" smtClean="0"/>
              <a:t>15 steps to dealing with </a:t>
            </a:r>
          </a:p>
          <a:p>
            <a:r>
              <a:rPr lang="en-US" b="1" dirty="0" smtClean="0"/>
              <a:t>customer complaints</a:t>
            </a:r>
            <a:endParaRPr lang="en-US" b="1" dirty="0"/>
          </a:p>
        </p:txBody>
      </p:sp>
    </p:spTree>
    <p:extLst>
      <p:ext uri="{BB962C8B-B14F-4D97-AF65-F5344CB8AC3E}">
        <p14:creationId xmlns:p14="http://schemas.microsoft.com/office/powerpoint/2010/main" val="327180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89688" y="573436"/>
            <a:ext cx="8610600" cy="929899"/>
          </a:xfrm>
          <a:solidFill>
            <a:schemeClr val="accent4">
              <a:lumMod val="75000"/>
            </a:schemeClr>
          </a:solidFill>
        </p:spPr>
        <p:txBody>
          <a:bodyPr/>
          <a:lstStyle/>
          <a:p>
            <a:pPr algn="ctr"/>
            <a:r>
              <a:rPr lang="en-US" b="1" dirty="0" smtClean="0"/>
              <a:t>Customer service statistics</a:t>
            </a:r>
            <a:endParaRPr lang="en-US" b="1" dirty="0"/>
          </a:p>
        </p:txBody>
      </p:sp>
      <p:sp>
        <p:nvSpPr>
          <p:cNvPr id="11" name="Rectangle 10"/>
          <p:cNvSpPr/>
          <p:nvPr/>
        </p:nvSpPr>
        <p:spPr>
          <a:xfrm>
            <a:off x="1944914" y="1765929"/>
            <a:ext cx="8911772" cy="4585935"/>
          </a:xfrm>
          <a:prstGeom prst="rect">
            <a:avLst/>
          </a:prstGeom>
        </p:spPr>
        <p:txBody>
          <a:bodyPr wrap="square">
            <a:spAutoFit/>
          </a:bodyPr>
          <a:lstStyle/>
          <a:p>
            <a:pPr>
              <a:lnSpc>
                <a:spcPct val="107000"/>
              </a:lnSpc>
              <a:spcAft>
                <a:spcPts val="800"/>
              </a:spcAft>
            </a:pPr>
            <a:r>
              <a:rPr lang="en-US" b="1" dirty="0">
                <a:solidFill>
                  <a:schemeClr val="accent6">
                    <a:lumMod val="60000"/>
                    <a:lumOff val="40000"/>
                  </a:schemeClr>
                </a:solidFill>
                <a:latin typeface="+mj-lt"/>
              </a:rPr>
              <a:t>The number of mobile social network users in the US will grow from 58.5% in 2012 to 79.1% this year. </a:t>
            </a:r>
            <a:r>
              <a:rPr lang="en-US" b="1" i="1" dirty="0">
                <a:solidFill>
                  <a:schemeClr val="accent6">
                    <a:lumMod val="60000"/>
                    <a:lumOff val="40000"/>
                  </a:schemeClr>
                </a:solidFill>
                <a:latin typeface="+mj-lt"/>
              </a:rPr>
              <a:t>US Mobile Social </a:t>
            </a:r>
            <a:r>
              <a:rPr lang="en-US" b="1" i="1" dirty="0" smtClean="0">
                <a:solidFill>
                  <a:schemeClr val="accent6">
                    <a:lumMod val="60000"/>
                    <a:lumOff val="40000"/>
                  </a:schemeClr>
                </a:solidFill>
                <a:latin typeface="+mj-lt"/>
              </a:rPr>
              <a:t>Networks</a:t>
            </a:r>
            <a:r>
              <a:rPr lang="en-US" b="1" i="1" dirty="0" smtClean="0">
                <a:latin typeface="+mj-lt"/>
              </a:rPr>
              <a:t/>
            </a:r>
            <a:br>
              <a:rPr lang="en-US" b="1" i="1" dirty="0" smtClean="0">
                <a:latin typeface="+mj-lt"/>
              </a:rPr>
            </a:br>
            <a:endParaRPr lang="en-US" b="1" i="1" dirty="0" smtClean="0">
              <a:latin typeface="+mj-lt"/>
            </a:endParaRPr>
          </a:p>
          <a:p>
            <a:pPr>
              <a:lnSpc>
                <a:spcPct val="107000"/>
              </a:lnSpc>
              <a:spcAft>
                <a:spcPts val="800"/>
              </a:spcAft>
            </a:pPr>
            <a:r>
              <a:rPr lang="en-US" b="1" dirty="0" smtClean="0">
                <a:solidFill>
                  <a:schemeClr val="accent1">
                    <a:lumMod val="60000"/>
                    <a:lumOff val="40000"/>
                  </a:schemeClr>
                </a:solidFill>
                <a:latin typeface="+mj-lt"/>
                <a:ea typeface="Calibri" panose="020F0502020204030204" pitchFamily="34" charset="0"/>
                <a:cs typeface="Times New Roman" panose="02020603050405020304" pitchFamily="18" charset="0"/>
              </a:rPr>
              <a:t>This </a:t>
            </a:r>
            <a:r>
              <a:rPr lang="en-US" b="1" dirty="0">
                <a:solidFill>
                  <a:schemeClr val="accent1">
                    <a:lumMod val="60000"/>
                    <a:lumOff val="40000"/>
                  </a:schemeClr>
                </a:solidFill>
                <a:latin typeface="+mj-lt"/>
                <a:ea typeface="Calibri" panose="020F0502020204030204" pitchFamily="34" charset="0"/>
                <a:cs typeface="Times New Roman" panose="02020603050405020304" pitchFamily="18" charset="0"/>
              </a:rPr>
              <a:t>year, we will see a decline in one-way participation in content to under 20%.  This means the customer will gain even more control and choice over content. </a:t>
            </a:r>
            <a:r>
              <a:rPr lang="en-US" b="1" i="1" dirty="0">
                <a:solidFill>
                  <a:schemeClr val="accent1">
                    <a:lumMod val="60000"/>
                    <a:lumOff val="40000"/>
                  </a:schemeClr>
                </a:solidFill>
                <a:latin typeface="+mj-lt"/>
                <a:ea typeface="Calibri" panose="020F0502020204030204" pitchFamily="34" charset="0"/>
                <a:cs typeface="Times New Roman" panose="02020603050405020304" pitchFamily="18" charset="0"/>
              </a:rPr>
              <a:t>Google </a:t>
            </a:r>
            <a:r>
              <a:rPr lang="en-US" b="1" i="1" dirty="0" smtClean="0">
                <a:solidFill>
                  <a:schemeClr val="accent1">
                    <a:lumMod val="60000"/>
                    <a:lumOff val="40000"/>
                  </a:schemeClr>
                </a:solidFill>
                <a:latin typeface="+mj-lt"/>
                <a:ea typeface="Calibri" panose="020F0502020204030204" pitchFamily="34" charset="0"/>
                <a:cs typeface="Times New Roman" panose="02020603050405020304" pitchFamily="18" charset="0"/>
              </a:rPr>
              <a:t>Insights </a:t>
            </a:r>
            <a:r>
              <a:rPr lang="en-US" b="1" i="1" dirty="0">
                <a:solidFill>
                  <a:schemeClr val="accent1">
                    <a:lumMod val="60000"/>
                    <a:lumOff val="40000"/>
                  </a:schemeClr>
                </a:solidFill>
                <a:latin typeface="+mj-lt"/>
                <a:ea typeface="Calibri" panose="020F0502020204030204" pitchFamily="34" charset="0"/>
                <a:cs typeface="Times New Roman" panose="02020603050405020304" pitchFamily="18" charset="0"/>
              </a:rPr>
              <a:t>Route to </a:t>
            </a:r>
            <a:r>
              <a:rPr lang="en-US" b="1" i="1" dirty="0" smtClean="0">
                <a:solidFill>
                  <a:schemeClr val="accent1">
                    <a:lumMod val="60000"/>
                    <a:lumOff val="40000"/>
                  </a:schemeClr>
                </a:solidFill>
                <a:latin typeface="+mj-lt"/>
                <a:ea typeface="Calibri" panose="020F0502020204030204" pitchFamily="34" charset="0"/>
                <a:cs typeface="Times New Roman" panose="02020603050405020304" pitchFamily="18" charset="0"/>
              </a:rPr>
              <a:t>2015</a:t>
            </a:r>
            <a:r>
              <a:rPr lang="en-US" b="1" i="1" dirty="0" smtClean="0">
                <a:latin typeface="+mj-lt"/>
                <a:ea typeface="Calibri" panose="020F0502020204030204" pitchFamily="34" charset="0"/>
                <a:cs typeface="Times New Roman" panose="02020603050405020304" pitchFamily="18" charset="0"/>
              </a:rPr>
              <a:t/>
            </a:r>
            <a:br>
              <a:rPr lang="en-US" b="1" i="1" dirty="0" smtClean="0">
                <a:latin typeface="+mj-lt"/>
                <a:ea typeface="Calibri" panose="020F0502020204030204" pitchFamily="34" charset="0"/>
                <a:cs typeface="Times New Roman" panose="02020603050405020304" pitchFamily="18" charset="0"/>
              </a:rPr>
            </a:br>
            <a:endParaRPr lang="en-US" b="1" i="1" dirty="0" smtClean="0">
              <a:latin typeface="+mj-lt"/>
              <a:ea typeface="Calibri" panose="020F0502020204030204" pitchFamily="34" charset="0"/>
              <a:cs typeface="Times New Roman" panose="02020603050405020304" pitchFamily="18" charset="0"/>
            </a:endParaRPr>
          </a:p>
          <a:p>
            <a:pPr>
              <a:lnSpc>
                <a:spcPct val="107000"/>
              </a:lnSpc>
              <a:spcAft>
                <a:spcPts val="800"/>
              </a:spcAft>
            </a:pPr>
            <a:r>
              <a:rPr lang="en-US" b="1" dirty="0">
                <a:solidFill>
                  <a:schemeClr val="accent5">
                    <a:lumMod val="60000"/>
                    <a:lumOff val="40000"/>
                  </a:schemeClr>
                </a:solidFill>
                <a:latin typeface="+mj-lt"/>
              </a:rPr>
              <a:t>Customer-centric companies gained 43% in performance compared to a 33.9% decreases for companies who have neglected customer experience. </a:t>
            </a:r>
            <a:br>
              <a:rPr lang="en-US" b="1" dirty="0">
                <a:solidFill>
                  <a:schemeClr val="accent5">
                    <a:lumMod val="60000"/>
                    <a:lumOff val="40000"/>
                  </a:schemeClr>
                </a:solidFill>
                <a:latin typeface="+mj-lt"/>
              </a:rPr>
            </a:br>
            <a:r>
              <a:rPr lang="en-US" b="1" i="1" dirty="0">
                <a:solidFill>
                  <a:schemeClr val="accent5">
                    <a:lumMod val="60000"/>
                    <a:lumOff val="40000"/>
                  </a:schemeClr>
                </a:solidFill>
                <a:latin typeface="+mj-lt"/>
              </a:rPr>
              <a:t>Forrester’s Customer </a:t>
            </a:r>
            <a:r>
              <a:rPr lang="en-US" b="1" i="1" dirty="0" smtClean="0">
                <a:solidFill>
                  <a:schemeClr val="accent5">
                    <a:lumMod val="60000"/>
                    <a:lumOff val="40000"/>
                  </a:schemeClr>
                </a:solidFill>
                <a:latin typeface="+mj-lt"/>
              </a:rPr>
              <a:t>Index</a:t>
            </a:r>
            <a:r>
              <a:rPr lang="en-US" b="1" i="1" dirty="0" smtClean="0">
                <a:latin typeface="+mj-lt"/>
              </a:rPr>
              <a:t/>
            </a:r>
            <a:br>
              <a:rPr lang="en-US" b="1" i="1" dirty="0" smtClean="0">
                <a:latin typeface="+mj-lt"/>
              </a:rPr>
            </a:br>
            <a:endParaRPr lang="en-US" b="1" i="1" dirty="0" smtClean="0">
              <a:latin typeface="+mj-lt"/>
            </a:endParaRPr>
          </a:p>
          <a:p>
            <a:pPr>
              <a:lnSpc>
                <a:spcPct val="107000"/>
              </a:lnSpc>
              <a:spcAft>
                <a:spcPts val="800"/>
              </a:spcAft>
            </a:pPr>
            <a:r>
              <a:rPr lang="en-US" b="1" dirty="0" smtClean="0">
                <a:solidFill>
                  <a:srgbClr val="CC99FF"/>
                </a:solidFill>
                <a:latin typeface="+mj-lt"/>
              </a:rPr>
              <a:t>Seventy-eight </a:t>
            </a:r>
            <a:r>
              <a:rPr lang="en-US" b="1" dirty="0">
                <a:solidFill>
                  <a:srgbClr val="CC99FF"/>
                </a:solidFill>
                <a:latin typeface="+mj-lt"/>
              </a:rPr>
              <a:t>percent (78%) of consumers have abandoned a transaction because of poor service. </a:t>
            </a:r>
            <a:r>
              <a:rPr lang="en-US" b="1" i="1" dirty="0">
                <a:solidFill>
                  <a:srgbClr val="CC99FF"/>
                </a:solidFill>
                <a:latin typeface="+mj-lt"/>
              </a:rPr>
              <a:t>American Express</a:t>
            </a:r>
            <a:endParaRPr lang="en-US" b="1" dirty="0">
              <a:solidFill>
                <a:srgbClr val="CC99FF"/>
              </a:solidFill>
              <a:latin typeface="+mj-lt"/>
            </a:endParaRPr>
          </a:p>
          <a:p>
            <a:pPr>
              <a:lnSpc>
                <a:spcPct val="107000"/>
              </a:lnSpc>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8514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89688" y="573436"/>
            <a:ext cx="8610600" cy="929899"/>
          </a:xfrm>
          <a:solidFill>
            <a:schemeClr val="accent4">
              <a:lumMod val="75000"/>
            </a:schemeClr>
          </a:solidFill>
        </p:spPr>
        <p:txBody>
          <a:bodyPr/>
          <a:lstStyle/>
          <a:p>
            <a:pPr algn="ctr"/>
            <a:r>
              <a:rPr lang="en-US" b="1" dirty="0" smtClean="0"/>
              <a:t>My favorite stat</a:t>
            </a:r>
            <a:endParaRPr lang="en-US" b="1" dirty="0"/>
          </a:p>
        </p:txBody>
      </p:sp>
      <p:sp>
        <p:nvSpPr>
          <p:cNvPr id="2" name="Rectangle 1"/>
          <p:cNvSpPr/>
          <p:nvPr/>
        </p:nvSpPr>
        <p:spPr>
          <a:xfrm>
            <a:off x="1896505" y="2458516"/>
            <a:ext cx="9221273" cy="3539430"/>
          </a:xfrm>
          <a:prstGeom prst="rect">
            <a:avLst/>
          </a:prstGeom>
        </p:spPr>
        <p:txBody>
          <a:bodyPr wrap="square">
            <a:spAutoFit/>
          </a:bodyPr>
          <a:lstStyle/>
          <a:p>
            <a:r>
              <a:rPr lang="en-US" sz="3200" b="1" dirty="0">
                <a:solidFill>
                  <a:srgbClr val="FFFF99"/>
                </a:solidFill>
                <a:latin typeface="+mj-lt"/>
                <a:ea typeface="Times New Roman" panose="02020603050405020304" pitchFamily="18" charset="0"/>
                <a:cs typeface="Times New Roman" panose="02020603050405020304" pitchFamily="18" charset="0"/>
              </a:rPr>
              <a:t>Globally in 2013, 66% of consumers switched brands or business due to poor customer service, a 4% increase on the previous year. Some 82% of those who switched said the brand could have done something to stop them.</a:t>
            </a:r>
            <a:br>
              <a:rPr lang="en-US" sz="3200" b="1" dirty="0">
                <a:solidFill>
                  <a:srgbClr val="FFFF99"/>
                </a:solidFill>
                <a:latin typeface="+mj-lt"/>
                <a:ea typeface="Times New Roman" panose="02020603050405020304" pitchFamily="18" charset="0"/>
                <a:cs typeface="Times New Roman" panose="02020603050405020304" pitchFamily="18" charset="0"/>
              </a:rPr>
            </a:br>
            <a:r>
              <a:rPr lang="en-US" sz="3200" b="1" i="1" dirty="0">
                <a:solidFill>
                  <a:srgbClr val="FFFF99"/>
                </a:solidFill>
                <a:latin typeface="+mj-lt"/>
                <a:ea typeface="Times New Roman" panose="02020603050405020304" pitchFamily="18" charset="0"/>
                <a:cs typeface="Times New Roman" panose="02020603050405020304" pitchFamily="18" charset="0"/>
              </a:rPr>
              <a:t>Accenture Global Consumer Pulse Survey</a:t>
            </a:r>
            <a:endParaRPr lang="en-US" sz="3200" b="1" dirty="0">
              <a:solidFill>
                <a:srgbClr val="FFFF99"/>
              </a:solidFill>
              <a:latin typeface="+mj-lt"/>
            </a:endParaRPr>
          </a:p>
        </p:txBody>
      </p:sp>
    </p:spTree>
    <p:extLst>
      <p:ext uri="{BB962C8B-B14F-4D97-AF65-F5344CB8AC3E}">
        <p14:creationId xmlns:p14="http://schemas.microsoft.com/office/powerpoint/2010/main" val="75808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379" y="480593"/>
            <a:ext cx="9882352" cy="1253614"/>
          </a:xfrm>
        </p:spPr>
        <p:style>
          <a:lnRef idx="1">
            <a:schemeClr val="accent6"/>
          </a:lnRef>
          <a:fillRef idx="2">
            <a:schemeClr val="accent6"/>
          </a:fillRef>
          <a:effectRef idx="1">
            <a:schemeClr val="accent6"/>
          </a:effectRef>
          <a:fontRef idx="minor">
            <a:schemeClr val="dk1"/>
          </a:fontRef>
        </p:style>
        <p:txBody>
          <a:bodyPr/>
          <a:lstStyle/>
          <a:p>
            <a:pPr algn="ctr"/>
            <a:r>
              <a:rPr lang="en-US" b="1" dirty="0" smtClean="0"/>
              <a:t>5 ways to Create a customer service culture</a:t>
            </a:r>
            <a:endParaRPr lang="en-US" b="1" dirty="0"/>
          </a:p>
        </p:txBody>
      </p:sp>
      <p:sp>
        <p:nvSpPr>
          <p:cNvPr id="3" name="Rectangle 2"/>
          <p:cNvSpPr/>
          <p:nvPr/>
        </p:nvSpPr>
        <p:spPr>
          <a:xfrm>
            <a:off x="1124607" y="2143022"/>
            <a:ext cx="7909034" cy="1477328"/>
          </a:xfrm>
          <a:prstGeom prst="rect">
            <a:avLst/>
          </a:prstGeom>
        </p:spPr>
        <p:txBody>
          <a:bodyPr wrap="square">
            <a:spAutoFit/>
          </a:bodyPr>
          <a:lstStyle/>
          <a:p>
            <a:r>
              <a:rPr lang="en-US" b="1" dirty="0">
                <a:solidFill>
                  <a:schemeClr val="accent6">
                    <a:lumMod val="60000"/>
                    <a:lumOff val="40000"/>
                  </a:schemeClr>
                </a:solidFill>
              </a:rPr>
              <a:t>1. Hire for the culture.  It’s an old adage that says hire for the attitude and train the skill. This is a little different.  Even with the right attitude, will the new employee fit in to the culture you are trying to build or sustain?  Look beyond the attitude to the personality.  Make sure there is a cultural fit.</a:t>
            </a:r>
          </a:p>
        </p:txBody>
      </p:sp>
      <p:sp>
        <p:nvSpPr>
          <p:cNvPr id="4" name="Rectangle 3"/>
          <p:cNvSpPr/>
          <p:nvPr/>
        </p:nvSpPr>
        <p:spPr>
          <a:xfrm>
            <a:off x="4034659" y="3620350"/>
            <a:ext cx="7613431" cy="1477328"/>
          </a:xfrm>
          <a:prstGeom prst="rect">
            <a:avLst/>
          </a:prstGeom>
        </p:spPr>
        <p:txBody>
          <a:bodyPr wrap="square">
            <a:spAutoFit/>
          </a:bodyPr>
          <a:lstStyle/>
          <a:p>
            <a:r>
              <a:rPr lang="en-US" b="1" dirty="0">
                <a:solidFill>
                  <a:schemeClr val="accent3">
                    <a:lumMod val="60000"/>
                    <a:lumOff val="40000"/>
                  </a:schemeClr>
                </a:solidFill>
              </a:rPr>
              <a:t>2. Train for the culture.  If the employee has the right attitude and personality that meshes with your culture, get him/her up to speed and entrenched in your culture as quickly as possible.  They must understand what the company stands for; its goals, mission and vision.</a:t>
            </a:r>
          </a:p>
        </p:txBody>
      </p:sp>
      <p:sp>
        <p:nvSpPr>
          <p:cNvPr id="5" name="Rectangle 4"/>
          <p:cNvSpPr/>
          <p:nvPr/>
        </p:nvSpPr>
        <p:spPr>
          <a:xfrm>
            <a:off x="1655378" y="5223802"/>
            <a:ext cx="9065173" cy="1477328"/>
          </a:xfrm>
          <a:prstGeom prst="rect">
            <a:avLst/>
          </a:prstGeom>
        </p:spPr>
        <p:txBody>
          <a:bodyPr wrap="square">
            <a:spAutoFit/>
          </a:bodyPr>
          <a:lstStyle/>
          <a:p>
            <a:r>
              <a:rPr lang="en-US" b="1" dirty="0">
                <a:solidFill>
                  <a:schemeClr val="accent5">
                    <a:lumMod val="60000"/>
                    <a:lumOff val="40000"/>
                  </a:schemeClr>
                </a:solidFill>
              </a:rPr>
              <a:t>3. Everyone must be on the same page.  I call this alignment.  Understanding the company’s goals, mission and vision is one thing.  Employees must be able to articulate the essence of these statements.  I love the concept of the “mantra,” which is a sentence version of the goals, vision and mission that succinctly sums up what the company’s culture is about.</a:t>
            </a:r>
          </a:p>
        </p:txBody>
      </p:sp>
    </p:spTree>
    <p:extLst>
      <p:ext uri="{BB962C8B-B14F-4D97-AF65-F5344CB8AC3E}">
        <p14:creationId xmlns:p14="http://schemas.microsoft.com/office/powerpoint/2010/main" val="473506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379" y="480593"/>
            <a:ext cx="9882352" cy="1253614"/>
          </a:xfrm>
        </p:spPr>
        <p:style>
          <a:lnRef idx="1">
            <a:schemeClr val="accent6"/>
          </a:lnRef>
          <a:fillRef idx="2">
            <a:schemeClr val="accent6"/>
          </a:fillRef>
          <a:effectRef idx="1">
            <a:schemeClr val="accent6"/>
          </a:effectRef>
          <a:fontRef idx="minor">
            <a:schemeClr val="dk1"/>
          </a:fontRef>
        </p:style>
        <p:txBody>
          <a:bodyPr/>
          <a:lstStyle/>
          <a:p>
            <a:pPr algn="ctr"/>
            <a:r>
              <a:rPr lang="en-US" b="1" dirty="0" smtClean="0"/>
              <a:t>5 ways to Create a customer service culture</a:t>
            </a:r>
            <a:endParaRPr lang="en-US" b="1" dirty="0"/>
          </a:p>
        </p:txBody>
      </p:sp>
      <p:sp>
        <p:nvSpPr>
          <p:cNvPr id="3" name="Rectangle 2"/>
          <p:cNvSpPr/>
          <p:nvPr/>
        </p:nvSpPr>
        <p:spPr>
          <a:xfrm>
            <a:off x="1187669" y="2269146"/>
            <a:ext cx="7909034" cy="1477328"/>
          </a:xfrm>
          <a:prstGeom prst="rect">
            <a:avLst/>
          </a:prstGeom>
        </p:spPr>
        <p:txBody>
          <a:bodyPr wrap="square">
            <a:spAutoFit/>
          </a:bodyPr>
          <a:lstStyle/>
          <a:p>
            <a:r>
              <a:rPr lang="en-US" b="1" dirty="0">
                <a:solidFill>
                  <a:schemeClr val="bg2">
                    <a:lumMod val="20000"/>
                    <a:lumOff val="80000"/>
                  </a:schemeClr>
                </a:solidFill>
              </a:rPr>
              <a:t>4. Allow people to experiment.  This is another way of saying people are empowered to try and do new things and is especially true in the world of customer service.  The outcome should be favorable for the customer, not hurt the company (financially, legally, etc.) and enhance the relationship with the customer.</a:t>
            </a:r>
          </a:p>
        </p:txBody>
      </p:sp>
      <p:sp>
        <p:nvSpPr>
          <p:cNvPr id="4" name="Rectangle 3"/>
          <p:cNvSpPr/>
          <p:nvPr/>
        </p:nvSpPr>
        <p:spPr>
          <a:xfrm>
            <a:off x="2789839" y="4533661"/>
            <a:ext cx="7613431" cy="1477328"/>
          </a:xfrm>
          <a:prstGeom prst="rect">
            <a:avLst/>
          </a:prstGeom>
        </p:spPr>
        <p:txBody>
          <a:bodyPr wrap="square">
            <a:spAutoFit/>
          </a:bodyPr>
          <a:lstStyle/>
          <a:p>
            <a:r>
              <a:rPr lang="en-US" b="1" dirty="0">
                <a:solidFill>
                  <a:schemeClr val="accent1">
                    <a:lumMod val="60000"/>
                    <a:lumOff val="40000"/>
                  </a:schemeClr>
                </a:solidFill>
              </a:rPr>
              <a:t>5. Create a learning environment.  If you really let people experiment, and they are truly empowered, there will be much to learn from the successes and failures of your employees.  Celebrate it all.  Encourage people to learn from their successes and their failures.  Share these lessons with everyone.</a:t>
            </a:r>
          </a:p>
        </p:txBody>
      </p:sp>
    </p:spTree>
    <p:extLst>
      <p:ext uri="{BB962C8B-B14F-4D97-AF65-F5344CB8AC3E}">
        <p14:creationId xmlns:p14="http://schemas.microsoft.com/office/powerpoint/2010/main" val="4934310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6202" y="790130"/>
            <a:ext cx="6644201" cy="793971"/>
          </a:xfrm>
        </p:spPr>
        <p:style>
          <a:lnRef idx="1">
            <a:schemeClr val="accent2"/>
          </a:lnRef>
          <a:fillRef idx="2">
            <a:schemeClr val="accent2"/>
          </a:fillRef>
          <a:effectRef idx="1">
            <a:schemeClr val="accent2"/>
          </a:effectRef>
          <a:fontRef idx="minor">
            <a:schemeClr val="dk1"/>
          </a:fontRef>
        </p:style>
        <p:txBody>
          <a:bodyPr/>
          <a:lstStyle/>
          <a:p>
            <a:pPr algn="ctr"/>
            <a:r>
              <a:rPr lang="en-US" b="1" dirty="0" smtClean="0"/>
              <a:t>Information specialist</a:t>
            </a:r>
            <a:endParaRPr lang="en-US" b="1" dirty="0"/>
          </a:p>
        </p:txBody>
      </p:sp>
      <p:sp>
        <p:nvSpPr>
          <p:cNvPr id="3" name="Content Placeholder 2"/>
          <p:cNvSpPr txBox="1">
            <a:spLocks/>
          </p:cNvSpPr>
          <p:nvPr/>
        </p:nvSpPr>
        <p:spPr>
          <a:xfrm>
            <a:off x="2048417" y="2048722"/>
            <a:ext cx="3679885" cy="41922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sz="2000" b="1" dirty="0" smtClean="0">
                <a:solidFill>
                  <a:schemeClr val="accent2">
                    <a:lumMod val="75000"/>
                  </a:schemeClr>
                </a:solidFill>
              </a:rPr>
              <a:t>Customer Friendly </a:t>
            </a:r>
            <a:r>
              <a:rPr lang="en-US" sz="2000" dirty="0" smtClean="0">
                <a:solidFill>
                  <a:schemeClr val="accent2">
                    <a:lumMod val="75000"/>
                  </a:schemeClr>
                </a:solidFill>
              </a:rPr>
              <a:t>– Needs to be caring and willing to go the extra mile for the customer</a:t>
            </a:r>
          </a:p>
          <a:p>
            <a:r>
              <a:rPr lang="en-US" sz="2000" b="1" dirty="0" smtClean="0">
                <a:solidFill>
                  <a:schemeClr val="accent2">
                    <a:lumMod val="75000"/>
                  </a:schemeClr>
                </a:solidFill>
              </a:rPr>
              <a:t>Informed</a:t>
            </a:r>
            <a:r>
              <a:rPr lang="en-US" sz="2000" dirty="0" smtClean="0">
                <a:solidFill>
                  <a:schemeClr val="accent2">
                    <a:lumMod val="75000"/>
                  </a:schemeClr>
                </a:solidFill>
              </a:rPr>
              <a:t> – has to have all of the answers</a:t>
            </a:r>
          </a:p>
          <a:p>
            <a:r>
              <a:rPr lang="en-US" sz="2000" b="1" dirty="0" smtClean="0">
                <a:solidFill>
                  <a:schemeClr val="accent2">
                    <a:lumMod val="75000"/>
                  </a:schemeClr>
                </a:solidFill>
              </a:rPr>
              <a:t>Organized</a:t>
            </a:r>
            <a:r>
              <a:rPr lang="en-US" sz="2000" dirty="0" smtClean="0">
                <a:solidFill>
                  <a:schemeClr val="accent2">
                    <a:lumMod val="75000"/>
                  </a:schemeClr>
                </a:solidFill>
              </a:rPr>
              <a:t> – The ability to follow up quickly</a:t>
            </a:r>
          </a:p>
          <a:p>
            <a:r>
              <a:rPr lang="en-US" sz="2000" b="1" dirty="0" smtClean="0">
                <a:solidFill>
                  <a:schemeClr val="accent2">
                    <a:lumMod val="75000"/>
                  </a:schemeClr>
                </a:solidFill>
              </a:rPr>
              <a:t>Available</a:t>
            </a:r>
            <a:r>
              <a:rPr lang="en-US" sz="2000" dirty="0" smtClean="0">
                <a:solidFill>
                  <a:schemeClr val="accent2">
                    <a:lumMod val="75000"/>
                  </a:schemeClr>
                </a:solidFill>
              </a:rPr>
              <a:t> – Give answers quickly and complete calls with long-winded customers</a:t>
            </a:r>
            <a:endParaRPr lang="en-US" sz="2000" dirty="0">
              <a:solidFill>
                <a:schemeClr val="accent2">
                  <a:lumMod val="75000"/>
                </a:schemeClr>
              </a:solidFill>
            </a:endParaRPr>
          </a:p>
        </p:txBody>
      </p:sp>
      <p:sp>
        <p:nvSpPr>
          <p:cNvPr id="4" name="Content Placeholder 3"/>
          <p:cNvSpPr txBox="1">
            <a:spLocks/>
          </p:cNvSpPr>
          <p:nvPr/>
        </p:nvSpPr>
        <p:spPr>
          <a:xfrm>
            <a:off x="6550298" y="2626271"/>
            <a:ext cx="3645995" cy="39990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endParaRPr lang="en-US" sz="2000" b="1" dirty="0" smtClean="0">
              <a:solidFill>
                <a:schemeClr val="accent2">
                  <a:lumMod val="75000"/>
                </a:schemeClr>
              </a:solidFill>
            </a:endParaRPr>
          </a:p>
          <a:p>
            <a:r>
              <a:rPr lang="en-US" sz="2000" b="1" dirty="0" smtClean="0">
                <a:solidFill>
                  <a:schemeClr val="accent2">
                    <a:lumMod val="75000"/>
                  </a:schemeClr>
                </a:solidFill>
              </a:rPr>
              <a:t>Information specialist is receptionist </a:t>
            </a:r>
            <a:r>
              <a:rPr lang="en-US" sz="2000" dirty="0" smtClean="0">
                <a:solidFill>
                  <a:schemeClr val="accent2">
                    <a:lumMod val="75000"/>
                  </a:schemeClr>
                </a:solidFill>
              </a:rPr>
              <a:t>– handle the call themselves</a:t>
            </a:r>
          </a:p>
          <a:p>
            <a:r>
              <a:rPr lang="en-US" sz="2000" b="1" dirty="0" smtClean="0">
                <a:solidFill>
                  <a:schemeClr val="accent2">
                    <a:lumMod val="75000"/>
                  </a:schemeClr>
                </a:solidFill>
              </a:rPr>
              <a:t>Registration people are receptionist </a:t>
            </a:r>
            <a:r>
              <a:rPr lang="en-US" sz="2000" dirty="0" smtClean="0">
                <a:solidFill>
                  <a:schemeClr val="accent2">
                    <a:lumMod val="75000"/>
                  </a:schemeClr>
                </a:solidFill>
              </a:rPr>
              <a:t>– answer questions and take registrations</a:t>
            </a:r>
          </a:p>
        </p:txBody>
      </p:sp>
      <p:pic>
        <p:nvPicPr>
          <p:cNvPr id="5" name="Picture 2" descr="https://encrypted-tbn3.google.com/images?q=tbn:ANd9GcRgegiirXJ8IdWqe9zVtiOJFwDgvtvWUhA9tuhumeVezFAsyL6-S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8748" y="82215"/>
            <a:ext cx="211455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86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715" y="442401"/>
            <a:ext cx="8610600" cy="793971"/>
          </a:xfrm>
        </p:spPr>
        <p:style>
          <a:lnRef idx="1">
            <a:schemeClr val="accent4"/>
          </a:lnRef>
          <a:fillRef idx="2">
            <a:schemeClr val="accent4"/>
          </a:fillRef>
          <a:effectRef idx="1">
            <a:schemeClr val="accent4"/>
          </a:effectRef>
          <a:fontRef idx="minor">
            <a:schemeClr val="dk1"/>
          </a:fontRef>
        </p:style>
        <p:txBody>
          <a:bodyPr/>
          <a:lstStyle/>
          <a:p>
            <a:r>
              <a:rPr lang="en-US" b="1" dirty="0" smtClean="0"/>
              <a:t>INFORMATION SPECIALIST TOPICS</a:t>
            </a:r>
            <a:endParaRPr lang="en-US" b="1" dirty="0"/>
          </a:p>
        </p:txBody>
      </p:sp>
      <p:graphicFrame>
        <p:nvGraphicFramePr>
          <p:cNvPr id="3" name="Content Placeholder 4"/>
          <p:cNvGraphicFramePr>
            <a:graphicFrameLocks/>
          </p:cNvGraphicFramePr>
          <p:nvPr>
            <p:extLst>
              <p:ext uri="{D42A27DB-BD31-4B8C-83A1-F6EECF244321}">
                <p14:modId xmlns:p14="http://schemas.microsoft.com/office/powerpoint/2010/main" val="1604139234"/>
              </p:ext>
            </p:extLst>
          </p:nvPr>
        </p:nvGraphicFramePr>
        <p:xfrm>
          <a:off x="2360782" y="1501648"/>
          <a:ext cx="6847612" cy="4364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9621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9280" y="794853"/>
            <a:ext cx="8610600" cy="1293028"/>
          </a:xfrm>
          <a:effectLst>
            <a:glow rad="127000">
              <a:schemeClr val="accent4">
                <a:lumMod val="75000"/>
              </a:schemeClr>
            </a:glow>
          </a:effectLst>
        </p:spPr>
        <p:txBody>
          <a:bodyPr>
            <a:noAutofit/>
          </a:bodyPr>
          <a:lstStyle/>
          <a:p>
            <a:pPr algn="ctr"/>
            <a:r>
              <a:rPr lang="en-US" sz="4400" b="1" dirty="0" smtClean="0">
                <a:effectLst>
                  <a:glow rad="254000">
                    <a:schemeClr val="accent4">
                      <a:satMod val="175000"/>
                      <a:alpha val="25000"/>
                    </a:schemeClr>
                  </a:glow>
                </a:effectLst>
                <a:latin typeface="Britannic Bold" panose="020B0903060703020204" pitchFamily="34" charset="0"/>
              </a:rPr>
              <a:t>The phone is ringing… </a:t>
            </a:r>
            <a:br>
              <a:rPr lang="en-US" sz="4400" b="1" dirty="0" smtClean="0">
                <a:effectLst>
                  <a:glow rad="254000">
                    <a:schemeClr val="accent4">
                      <a:satMod val="175000"/>
                      <a:alpha val="25000"/>
                    </a:schemeClr>
                  </a:glow>
                </a:effectLst>
                <a:latin typeface="Britannic Bold" panose="020B0903060703020204" pitchFamily="34" charset="0"/>
              </a:rPr>
            </a:br>
            <a:r>
              <a:rPr lang="en-US" sz="4400" b="1" dirty="0" smtClean="0">
                <a:effectLst>
                  <a:glow rad="254000">
                    <a:schemeClr val="accent4">
                      <a:satMod val="175000"/>
                      <a:alpha val="25000"/>
                    </a:schemeClr>
                  </a:glow>
                </a:effectLst>
                <a:latin typeface="Britannic Bold" panose="020B0903060703020204" pitchFamily="34" charset="0"/>
              </a:rPr>
              <a:t>are you ready??</a:t>
            </a:r>
            <a:endParaRPr lang="en-US" sz="4400" b="1" dirty="0">
              <a:effectLst>
                <a:glow rad="254000">
                  <a:schemeClr val="accent4">
                    <a:satMod val="175000"/>
                    <a:alpha val="25000"/>
                  </a:schemeClr>
                </a:glow>
              </a:effectLst>
              <a:latin typeface="Britannic Bold" panose="020B0903060703020204" pitchFamily="34" charset="0"/>
            </a:endParaRPr>
          </a:p>
        </p:txBody>
      </p:sp>
      <p:sp>
        <p:nvSpPr>
          <p:cNvPr id="13" name="TextBox 12"/>
          <p:cNvSpPr txBox="1"/>
          <p:nvPr/>
        </p:nvSpPr>
        <p:spPr>
          <a:xfrm>
            <a:off x="441960" y="2378990"/>
            <a:ext cx="11445240" cy="403187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dirty="0" smtClean="0"/>
              <a:t>You </a:t>
            </a:r>
            <a:r>
              <a:rPr lang="en-US" sz="3200" dirty="0"/>
              <a:t>will need paper and a writing </a:t>
            </a:r>
            <a:r>
              <a:rPr lang="en-US" sz="3200" dirty="0" smtClean="0"/>
              <a:t>utensil</a:t>
            </a:r>
          </a:p>
          <a:p>
            <a:r>
              <a:rPr lang="en-US" sz="3200" dirty="0"/>
              <a:t>Your customer database should be </a:t>
            </a:r>
            <a:r>
              <a:rPr lang="en-US" sz="3200" dirty="0" smtClean="0"/>
              <a:t>open</a:t>
            </a:r>
          </a:p>
          <a:p>
            <a:r>
              <a:rPr lang="en-US" sz="3200" dirty="0" smtClean="0"/>
              <a:t>Have </a:t>
            </a:r>
            <a:r>
              <a:rPr lang="en-US" sz="3200" dirty="0"/>
              <a:t>your greeting on your lips </a:t>
            </a:r>
            <a:endParaRPr lang="en-US" sz="3200" dirty="0" smtClean="0"/>
          </a:p>
          <a:p>
            <a:r>
              <a:rPr lang="en-US" sz="3200" dirty="0"/>
              <a:t>Start Writing Now</a:t>
            </a:r>
            <a:r>
              <a:rPr lang="en-US" sz="3200" dirty="0" smtClean="0"/>
              <a:t>!</a:t>
            </a:r>
            <a:br>
              <a:rPr lang="en-US" sz="3200" dirty="0" smtClean="0"/>
            </a:br>
            <a:r>
              <a:rPr lang="en-US" sz="3200" dirty="0"/>
              <a:t>Greeting </a:t>
            </a:r>
            <a:r>
              <a:rPr lang="en-US" sz="3200" dirty="0" smtClean="0"/>
              <a:t>- Step </a:t>
            </a:r>
            <a:r>
              <a:rPr lang="en-US" sz="3200" dirty="0"/>
              <a:t>Two </a:t>
            </a:r>
            <a:endParaRPr lang="en-US" sz="3200" dirty="0" smtClean="0"/>
          </a:p>
          <a:p>
            <a:r>
              <a:rPr lang="en-US" sz="3200" dirty="0"/>
              <a:t>Confirm the </a:t>
            </a:r>
            <a:r>
              <a:rPr lang="en-US" sz="3200" dirty="0" smtClean="0"/>
              <a:t>request</a:t>
            </a:r>
            <a:r>
              <a:rPr lang="en-US" dirty="0" smtClean="0"/>
              <a:t> </a:t>
            </a:r>
          </a:p>
          <a:p>
            <a:r>
              <a:rPr lang="en-US" sz="3200" dirty="0" smtClean="0"/>
              <a:t>Provide a time frame for service</a:t>
            </a:r>
          </a:p>
          <a:p>
            <a:r>
              <a:rPr lang="en-US" sz="3200" dirty="0" smtClean="0"/>
              <a:t>Reiterate, thank them, conclude</a:t>
            </a:r>
            <a:endParaRPr lang="en-US" sz="3200" dirty="0"/>
          </a:p>
        </p:txBody>
      </p:sp>
    </p:spTree>
    <p:extLst>
      <p:ext uri="{BB962C8B-B14F-4D97-AF65-F5344CB8AC3E}">
        <p14:creationId xmlns:p14="http://schemas.microsoft.com/office/powerpoint/2010/main" val="6562104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TM03457515[[fn=View]]</Template>
  <TotalTime>650</TotalTime>
  <Words>832</Words>
  <Application>Microsoft Office PowerPoint</Application>
  <PresentationFormat>Widescreen</PresentationFormat>
  <Paragraphs>131</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Britannic Bold</vt:lpstr>
      <vt:lpstr>Calibri</vt:lpstr>
      <vt:lpstr>Century Gothic</vt:lpstr>
      <vt:lpstr>Times New Roman</vt:lpstr>
      <vt:lpstr>Wingdings</vt:lpstr>
      <vt:lpstr>Vapor Trail</vt:lpstr>
      <vt:lpstr>How to ensure quality customer service on every call!</vt:lpstr>
      <vt:lpstr>Discussion Points: </vt:lpstr>
      <vt:lpstr>Customer service statistics</vt:lpstr>
      <vt:lpstr>My favorite stat</vt:lpstr>
      <vt:lpstr>5 ways to Create a customer service culture</vt:lpstr>
      <vt:lpstr>5 ways to Create a customer service culture</vt:lpstr>
      <vt:lpstr>Information specialist</vt:lpstr>
      <vt:lpstr>INFORMATION SPECIALIST TOPICS</vt:lpstr>
      <vt:lpstr>The phone is ringing…  are you ready??</vt:lpstr>
      <vt:lpstr>The sunset rule</vt:lpstr>
      <vt:lpstr>PowerPoint Presentation</vt:lpstr>
      <vt:lpstr>Collecting caller information</vt:lpstr>
      <vt:lpstr>PowerPoint Presentation</vt:lpstr>
      <vt:lpstr>Closing a call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ways to be the best!</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ensure quality customer service on every call!</dc:title>
  <dc:creator>Tammy Helminiak</dc:creator>
  <cp:lastModifiedBy>Tammy Helminiak</cp:lastModifiedBy>
  <cp:revision>40</cp:revision>
  <dcterms:created xsi:type="dcterms:W3CDTF">2015-03-12T17:40:52Z</dcterms:created>
  <dcterms:modified xsi:type="dcterms:W3CDTF">2015-03-18T17:21:10Z</dcterms:modified>
</cp:coreProperties>
</file>